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256" r:id="rId5"/>
    <p:sldId id="257" r:id="rId6"/>
    <p:sldId id="259" r:id="rId7"/>
    <p:sldId id="295" r:id="rId8"/>
    <p:sldId id="289" r:id="rId9"/>
    <p:sldId id="260" r:id="rId10"/>
    <p:sldId id="261" r:id="rId11"/>
    <p:sldId id="262" r:id="rId12"/>
    <p:sldId id="269" r:id="rId13"/>
    <p:sldId id="263" r:id="rId14"/>
    <p:sldId id="290" r:id="rId15"/>
    <p:sldId id="265" r:id="rId16"/>
    <p:sldId id="293" r:id="rId17"/>
    <p:sldId id="294" r:id="rId18"/>
    <p:sldId id="266" r:id="rId19"/>
    <p:sldId id="267" r:id="rId20"/>
    <p:sldId id="268" r:id="rId21"/>
    <p:sldId id="298" r:id="rId22"/>
    <p:sldId id="258" r:id="rId23"/>
    <p:sldId id="307" r:id="rId24"/>
    <p:sldId id="306" r:id="rId25"/>
    <p:sldId id="308" r:id="rId26"/>
    <p:sldId id="292" r:id="rId27"/>
    <p:sldId id="300" r:id="rId28"/>
    <p:sldId id="270" r:id="rId29"/>
    <p:sldId id="273" r:id="rId30"/>
    <p:sldId id="301" r:id="rId31"/>
    <p:sldId id="274" r:id="rId32"/>
    <p:sldId id="276" r:id="rId33"/>
    <p:sldId id="277" r:id="rId34"/>
    <p:sldId id="299" r:id="rId35"/>
    <p:sldId id="278" r:id="rId36"/>
    <p:sldId id="280" r:id="rId37"/>
    <p:sldId id="281" r:id="rId38"/>
    <p:sldId id="284" r:id="rId39"/>
    <p:sldId id="282" r:id="rId40"/>
    <p:sldId id="283" r:id="rId41"/>
    <p:sldId id="285" r:id="rId42"/>
    <p:sldId id="296" r:id="rId43"/>
    <p:sldId id="286" r:id="rId44"/>
    <p:sldId id="297" r:id="rId45"/>
    <p:sldId id="287" r:id="rId46"/>
    <p:sldId id="288"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855" autoAdjust="0"/>
  </p:normalViewPr>
  <p:slideViewPr>
    <p:cSldViewPr>
      <p:cViewPr varScale="1">
        <p:scale>
          <a:sx n="95" d="100"/>
          <a:sy n="95" d="100"/>
        </p:scale>
        <p:origin x="11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632A6-74AE-4B71-A9F3-E9F07B5CBA0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BBA7B64C-D2D3-4DFF-9B22-5FCA618F97AE}">
      <dgm:prSet phldrT="[Text]"/>
      <dgm:spPr>
        <a:solidFill>
          <a:schemeClr val="accent2">
            <a:lumMod val="75000"/>
          </a:schemeClr>
        </a:solidFill>
      </dgm:spPr>
      <dgm:t>
        <a:bodyPr/>
        <a:lstStyle/>
        <a:p>
          <a:r>
            <a:rPr lang="en-US" dirty="0"/>
            <a:t>LMC</a:t>
          </a:r>
        </a:p>
      </dgm:t>
    </dgm:pt>
    <dgm:pt modelId="{85992BD5-AA6D-4509-B261-CFBBAD6CB98D}" type="parTrans" cxnId="{211E69AB-0670-465E-BCB3-F44D783CB4A4}">
      <dgm:prSet/>
      <dgm:spPr/>
      <dgm:t>
        <a:bodyPr/>
        <a:lstStyle/>
        <a:p>
          <a:endParaRPr lang="en-US"/>
        </a:p>
      </dgm:t>
    </dgm:pt>
    <dgm:pt modelId="{AFF24AD3-D7BA-4C54-8298-4F1640EC5797}" type="sibTrans" cxnId="{211E69AB-0670-465E-BCB3-F44D783CB4A4}">
      <dgm:prSet/>
      <dgm:spPr/>
      <dgm:t>
        <a:bodyPr/>
        <a:lstStyle/>
        <a:p>
          <a:endParaRPr lang="en-US"/>
        </a:p>
      </dgm:t>
    </dgm:pt>
    <dgm:pt modelId="{4C957247-F6DA-468F-9B1D-7F67D295A330}">
      <dgm:prSet phldrT="[Text]" custT="1"/>
      <dgm:spPr/>
      <dgm:t>
        <a:bodyPr/>
        <a:lstStyle/>
        <a:p>
          <a:r>
            <a:rPr lang="en-US" sz="1400" dirty="0"/>
            <a:t>Childcare Services</a:t>
          </a:r>
        </a:p>
        <a:p>
          <a:r>
            <a:rPr lang="en-US" sz="1400" dirty="0"/>
            <a:t>Sexual Assault Services</a:t>
          </a:r>
        </a:p>
        <a:p>
          <a:endParaRPr lang="en-US" sz="800" dirty="0"/>
        </a:p>
      </dgm:t>
    </dgm:pt>
    <dgm:pt modelId="{4926816E-D81D-46C0-9BBD-AB58E8641C34}" type="parTrans" cxnId="{1871118F-4566-49B6-975B-D077D42A1A1B}">
      <dgm:prSet/>
      <dgm:spPr/>
      <dgm:t>
        <a:bodyPr/>
        <a:lstStyle/>
        <a:p>
          <a:endParaRPr lang="en-US"/>
        </a:p>
      </dgm:t>
    </dgm:pt>
    <dgm:pt modelId="{B91EACED-BDD8-4FCF-BA1A-F1EF9F41A4BE}" type="sibTrans" cxnId="{1871118F-4566-49B6-975B-D077D42A1A1B}">
      <dgm:prSet/>
      <dgm:spPr/>
      <dgm:t>
        <a:bodyPr/>
        <a:lstStyle/>
        <a:p>
          <a:endParaRPr lang="en-US"/>
        </a:p>
      </dgm:t>
    </dgm:pt>
    <dgm:pt modelId="{73C76143-4A8E-4F48-B70B-418BA726777D}" type="pres">
      <dgm:prSet presAssocID="{1BA632A6-74AE-4B71-A9F3-E9F07B5CBA0C}" presName="Name0" presStyleCnt="0">
        <dgm:presLayoutVars>
          <dgm:chMax val="4"/>
          <dgm:resizeHandles val="exact"/>
        </dgm:presLayoutVars>
      </dgm:prSet>
      <dgm:spPr/>
    </dgm:pt>
    <dgm:pt modelId="{F94ACA7A-FD23-412E-B1CC-F2701ECD87B9}" type="pres">
      <dgm:prSet presAssocID="{1BA632A6-74AE-4B71-A9F3-E9F07B5CBA0C}" presName="ellipse" presStyleLbl="trBgShp" presStyleIdx="0" presStyleCnt="1"/>
      <dgm:spPr/>
    </dgm:pt>
    <dgm:pt modelId="{9DE97014-B806-411C-BCE7-4D3F4D81CE1A}" type="pres">
      <dgm:prSet presAssocID="{1BA632A6-74AE-4B71-A9F3-E9F07B5CBA0C}" presName="arrow1" presStyleLbl="fgShp" presStyleIdx="0" presStyleCnt="1" custLinFactY="-36769" custLinFactNeighborX="-74845" custLinFactNeighborY="-100000"/>
      <dgm:spPr/>
    </dgm:pt>
    <dgm:pt modelId="{321E2EDD-0F0B-49F1-B92E-FBA98FDFFE3F}" type="pres">
      <dgm:prSet presAssocID="{1BA632A6-74AE-4B71-A9F3-E9F07B5CBA0C}" presName="rectangle" presStyleLbl="revTx" presStyleIdx="0" presStyleCnt="1" custLinFactNeighborX="-12984" custLinFactNeighborY="-61828">
        <dgm:presLayoutVars>
          <dgm:bulletEnabled val="1"/>
        </dgm:presLayoutVars>
      </dgm:prSet>
      <dgm:spPr/>
    </dgm:pt>
    <dgm:pt modelId="{C1CAE4D4-88D4-40B9-9E25-CF2FCBB22F89}" type="pres">
      <dgm:prSet presAssocID="{4C957247-F6DA-468F-9B1D-7F67D295A330}" presName="item1" presStyleLbl="node1" presStyleIdx="0" presStyleCnt="1" custScaleX="61345" custScaleY="69265" custLinFactNeighborX="7218" custLinFactNeighborY="-11491">
        <dgm:presLayoutVars>
          <dgm:bulletEnabled val="1"/>
        </dgm:presLayoutVars>
      </dgm:prSet>
      <dgm:spPr/>
    </dgm:pt>
    <dgm:pt modelId="{DE5EE36B-D86C-4B31-BE46-B63BA3FE28DA}" type="pres">
      <dgm:prSet presAssocID="{1BA632A6-74AE-4B71-A9F3-E9F07B5CBA0C}" presName="funnel" presStyleLbl="trAlignAcc1" presStyleIdx="0" presStyleCnt="1" custScaleX="84638" custScaleY="68930" custLinFactNeighborX="-14006" custLinFactNeighborY="-13172"/>
      <dgm:spPr/>
    </dgm:pt>
  </dgm:ptLst>
  <dgm:cxnLst>
    <dgm:cxn modelId="{2D481A6A-0563-4D10-866D-510BAEC46773}" type="presOf" srcId="{1BA632A6-74AE-4B71-A9F3-E9F07B5CBA0C}" destId="{73C76143-4A8E-4F48-B70B-418BA726777D}" srcOrd="0" destOrd="0" presId="urn:microsoft.com/office/officeart/2005/8/layout/funnel1"/>
    <dgm:cxn modelId="{40F50852-A385-4BF2-90BE-0235D5FB7863}" type="presOf" srcId="{BBA7B64C-D2D3-4DFF-9B22-5FCA618F97AE}" destId="{C1CAE4D4-88D4-40B9-9E25-CF2FCBB22F89}" srcOrd="0" destOrd="0" presId="urn:microsoft.com/office/officeart/2005/8/layout/funnel1"/>
    <dgm:cxn modelId="{3624698C-486A-4DCE-8F64-D010A2828C02}" type="presOf" srcId="{4C957247-F6DA-468F-9B1D-7F67D295A330}" destId="{321E2EDD-0F0B-49F1-B92E-FBA98FDFFE3F}" srcOrd="0" destOrd="0" presId="urn:microsoft.com/office/officeart/2005/8/layout/funnel1"/>
    <dgm:cxn modelId="{1871118F-4566-49B6-975B-D077D42A1A1B}" srcId="{1BA632A6-74AE-4B71-A9F3-E9F07B5CBA0C}" destId="{4C957247-F6DA-468F-9B1D-7F67D295A330}" srcOrd="1" destOrd="0" parTransId="{4926816E-D81D-46C0-9BBD-AB58E8641C34}" sibTransId="{B91EACED-BDD8-4FCF-BA1A-F1EF9F41A4BE}"/>
    <dgm:cxn modelId="{211E69AB-0670-465E-BCB3-F44D783CB4A4}" srcId="{1BA632A6-74AE-4B71-A9F3-E9F07B5CBA0C}" destId="{BBA7B64C-D2D3-4DFF-9B22-5FCA618F97AE}" srcOrd="0" destOrd="0" parTransId="{85992BD5-AA6D-4509-B261-CFBBAD6CB98D}" sibTransId="{AFF24AD3-D7BA-4C54-8298-4F1640EC5797}"/>
    <dgm:cxn modelId="{A2806901-FAEE-4132-B939-18AF5468D971}" type="presParOf" srcId="{73C76143-4A8E-4F48-B70B-418BA726777D}" destId="{F94ACA7A-FD23-412E-B1CC-F2701ECD87B9}" srcOrd="0" destOrd="0" presId="urn:microsoft.com/office/officeart/2005/8/layout/funnel1"/>
    <dgm:cxn modelId="{5548E615-D59F-4BD6-8800-F50720756060}" type="presParOf" srcId="{73C76143-4A8E-4F48-B70B-418BA726777D}" destId="{9DE97014-B806-411C-BCE7-4D3F4D81CE1A}" srcOrd="1" destOrd="0" presId="urn:microsoft.com/office/officeart/2005/8/layout/funnel1"/>
    <dgm:cxn modelId="{62F79920-3EC3-466C-A851-BB4BBCE2F5C5}" type="presParOf" srcId="{73C76143-4A8E-4F48-B70B-418BA726777D}" destId="{321E2EDD-0F0B-49F1-B92E-FBA98FDFFE3F}" srcOrd="2" destOrd="0" presId="urn:microsoft.com/office/officeart/2005/8/layout/funnel1"/>
    <dgm:cxn modelId="{6DE9B414-3E55-408B-BD31-C4088D3E04A3}" type="presParOf" srcId="{73C76143-4A8E-4F48-B70B-418BA726777D}" destId="{C1CAE4D4-88D4-40B9-9E25-CF2FCBB22F89}" srcOrd="3" destOrd="0" presId="urn:microsoft.com/office/officeart/2005/8/layout/funnel1"/>
    <dgm:cxn modelId="{BED7F260-9873-4033-BCF5-C183E59171D4}" type="presParOf" srcId="{73C76143-4A8E-4F48-B70B-418BA726777D}" destId="{DE5EE36B-D86C-4B31-BE46-B63BA3FE28DA}"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632A6-74AE-4B71-A9F3-E9F07B5CBA0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BBA7B64C-D2D3-4DFF-9B22-5FCA618F97AE}">
      <dgm:prSet phldrT="[Text]"/>
      <dgm:spPr>
        <a:solidFill>
          <a:schemeClr val="accent2">
            <a:lumMod val="75000"/>
          </a:schemeClr>
        </a:solidFill>
      </dgm:spPr>
      <dgm:t>
        <a:bodyPr/>
        <a:lstStyle/>
        <a:p>
          <a:r>
            <a:rPr lang="en-US" dirty="0"/>
            <a:t>LMC</a:t>
          </a:r>
        </a:p>
      </dgm:t>
    </dgm:pt>
    <dgm:pt modelId="{85992BD5-AA6D-4509-B261-CFBBAD6CB98D}" type="parTrans" cxnId="{211E69AB-0670-465E-BCB3-F44D783CB4A4}">
      <dgm:prSet/>
      <dgm:spPr/>
      <dgm:t>
        <a:bodyPr/>
        <a:lstStyle/>
        <a:p>
          <a:endParaRPr lang="en-US"/>
        </a:p>
      </dgm:t>
    </dgm:pt>
    <dgm:pt modelId="{AFF24AD3-D7BA-4C54-8298-4F1640EC5797}" type="sibTrans" cxnId="{211E69AB-0670-465E-BCB3-F44D783CB4A4}">
      <dgm:prSet/>
      <dgm:spPr/>
      <dgm:t>
        <a:bodyPr/>
        <a:lstStyle/>
        <a:p>
          <a:endParaRPr lang="en-US"/>
        </a:p>
      </dgm:t>
    </dgm:pt>
    <dgm:pt modelId="{4C957247-F6DA-468F-9B1D-7F67D295A330}">
      <dgm:prSet phldrT="[Text]" custT="1"/>
      <dgm:spPr/>
      <dgm:t>
        <a:bodyPr/>
        <a:lstStyle/>
        <a:p>
          <a:r>
            <a:rPr lang="en-US" sz="1400" dirty="0"/>
            <a:t>Mental Health Services</a:t>
          </a:r>
        </a:p>
        <a:p>
          <a:r>
            <a:rPr lang="en-US" sz="1400" dirty="0"/>
            <a:t>Employment Training</a:t>
          </a:r>
        </a:p>
        <a:p>
          <a:endParaRPr lang="en-US" sz="800" dirty="0"/>
        </a:p>
      </dgm:t>
    </dgm:pt>
    <dgm:pt modelId="{4926816E-D81D-46C0-9BBD-AB58E8641C34}" type="parTrans" cxnId="{1871118F-4566-49B6-975B-D077D42A1A1B}">
      <dgm:prSet/>
      <dgm:spPr/>
      <dgm:t>
        <a:bodyPr/>
        <a:lstStyle/>
        <a:p>
          <a:endParaRPr lang="en-US"/>
        </a:p>
      </dgm:t>
    </dgm:pt>
    <dgm:pt modelId="{B91EACED-BDD8-4FCF-BA1A-F1EF9F41A4BE}" type="sibTrans" cxnId="{1871118F-4566-49B6-975B-D077D42A1A1B}">
      <dgm:prSet/>
      <dgm:spPr/>
      <dgm:t>
        <a:bodyPr/>
        <a:lstStyle/>
        <a:p>
          <a:endParaRPr lang="en-US"/>
        </a:p>
      </dgm:t>
    </dgm:pt>
    <dgm:pt modelId="{F93658F1-4A96-49B4-995B-8C9FFE0B0D09}">
      <dgm:prSet phldrT="[Text]"/>
      <dgm:spPr/>
      <dgm:t>
        <a:bodyPr/>
        <a:lstStyle/>
        <a:p>
          <a:r>
            <a:rPr lang="en-US" dirty="0"/>
            <a:t>LMA</a:t>
          </a:r>
        </a:p>
      </dgm:t>
    </dgm:pt>
    <dgm:pt modelId="{1C3B2CE2-B03B-43AD-9115-E085465229D2}" type="parTrans" cxnId="{6210E2D2-6E49-42CE-B33A-97D4FB5BE063}">
      <dgm:prSet/>
      <dgm:spPr/>
      <dgm:t>
        <a:bodyPr/>
        <a:lstStyle/>
        <a:p>
          <a:endParaRPr lang="en-US"/>
        </a:p>
      </dgm:t>
    </dgm:pt>
    <dgm:pt modelId="{11EF5AAA-D492-42A6-95D1-67624F57E724}" type="sibTrans" cxnId="{6210E2D2-6E49-42CE-B33A-97D4FB5BE063}">
      <dgm:prSet/>
      <dgm:spPr/>
      <dgm:t>
        <a:bodyPr/>
        <a:lstStyle/>
        <a:p>
          <a:endParaRPr lang="en-US"/>
        </a:p>
      </dgm:t>
    </dgm:pt>
    <dgm:pt modelId="{73C76143-4A8E-4F48-B70B-418BA726777D}" type="pres">
      <dgm:prSet presAssocID="{1BA632A6-74AE-4B71-A9F3-E9F07B5CBA0C}" presName="Name0" presStyleCnt="0">
        <dgm:presLayoutVars>
          <dgm:chMax val="4"/>
          <dgm:resizeHandles val="exact"/>
        </dgm:presLayoutVars>
      </dgm:prSet>
      <dgm:spPr/>
    </dgm:pt>
    <dgm:pt modelId="{F94ACA7A-FD23-412E-B1CC-F2701ECD87B9}" type="pres">
      <dgm:prSet presAssocID="{1BA632A6-74AE-4B71-A9F3-E9F07B5CBA0C}" presName="ellipse" presStyleLbl="trBgShp" presStyleIdx="0" presStyleCnt="1"/>
      <dgm:spPr/>
    </dgm:pt>
    <dgm:pt modelId="{9DE97014-B806-411C-BCE7-4D3F4D81CE1A}" type="pres">
      <dgm:prSet presAssocID="{1BA632A6-74AE-4B71-A9F3-E9F07B5CBA0C}" presName="arrow1" presStyleLbl="fgShp" presStyleIdx="0" presStyleCnt="1" custLinFactY="-36769" custLinFactNeighborX="-74845" custLinFactNeighborY="-100000"/>
      <dgm:spPr/>
    </dgm:pt>
    <dgm:pt modelId="{321E2EDD-0F0B-49F1-B92E-FBA98FDFFE3F}" type="pres">
      <dgm:prSet presAssocID="{1BA632A6-74AE-4B71-A9F3-E9F07B5CBA0C}" presName="rectangle" presStyleLbl="revTx" presStyleIdx="0" presStyleCnt="1" custLinFactNeighborX="-12984" custLinFactNeighborY="-61828">
        <dgm:presLayoutVars>
          <dgm:bulletEnabled val="1"/>
        </dgm:presLayoutVars>
      </dgm:prSet>
      <dgm:spPr/>
    </dgm:pt>
    <dgm:pt modelId="{CFFA4070-E23F-4C82-8B35-638856F8AF80}" type="pres">
      <dgm:prSet presAssocID="{F93658F1-4A96-49B4-995B-8C9FFE0B0D09}" presName="item1" presStyleLbl="node1" presStyleIdx="0" presStyleCnt="2">
        <dgm:presLayoutVars>
          <dgm:bulletEnabled val="1"/>
        </dgm:presLayoutVars>
      </dgm:prSet>
      <dgm:spPr/>
    </dgm:pt>
    <dgm:pt modelId="{422F2B8D-5176-40EF-A23C-A382E2C27BFE}" type="pres">
      <dgm:prSet presAssocID="{4C957247-F6DA-468F-9B1D-7F67D295A330}" presName="item2" presStyleLbl="node1" presStyleIdx="1" presStyleCnt="2">
        <dgm:presLayoutVars>
          <dgm:bulletEnabled val="1"/>
        </dgm:presLayoutVars>
      </dgm:prSet>
      <dgm:spPr/>
    </dgm:pt>
    <dgm:pt modelId="{DE5EE36B-D86C-4B31-BE46-B63BA3FE28DA}" type="pres">
      <dgm:prSet presAssocID="{1BA632A6-74AE-4B71-A9F3-E9F07B5CBA0C}" presName="funnel" presStyleLbl="trAlignAcc1" presStyleIdx="0" presStyleCnt="1" custScaleX="84638" custScaleY="68930" custLinFactNeighborX="-14549" custLinFactNeighborY="-4245"/>
      <dgm:spPr/>
    </dgm:pt>
  </dgm:ptLst>
  <dgm:cxnLst>
    <dgm:cxn modelId="{688F2C63-CD71-4CA2-8A94-778104C04793}" type="presOf" srcId="{BBA7B64C-D2D3-4DFF-9B22-5FCA618F97AE}" destId="{422F2B8D-5176-40EF-A23C-A382E2C27BFE}" srcOrd="0" destOrd="0" presId="urn:microsoft.com/office/officeart/2005/8/layout/funnel1"/>
    <dgm:cxn modelId="{2D481A6A-0563-4D10-866D-510BAEC46773}" type="presOf" srcId="{1BA632A6-74AE-4B71-A9F3-E9F07B5CBA0C}" destId="{73C76143-4A8E-4F48-B70B-418BA726777D}" srcOrd="0" destOrd="0" presId="urn:microsoft.com/office/officeart/2005/8/layout/funnel1"/>
    <dgm:cxn modelId="{3624698C-486A-4DCE-8F64-D010A2828C02}" type="presOf" srcId="{4C957247-F6DA-468F-9B1D-7F67D295A330}" destId="{321E2EDD-0F0B-49F1-B92E-FBA98FDFFE3F}" srcOrd="0" destOrd="0" presId="urn:microsoft.com/office/officeart/2005/8/layout/funnel1"/>
    <dgm:cxn modelId="{1871118F-4566-49B6-975B-D077D42A1A1B}" srcId="{1BA632A6-74AE-4B71-A9F3-E9F07B5CBA0C}" destId="{4C957247-F6DA-468F-9B1D-7F67D295A330}" srcOrd="2" destOrd="0" parTransId="{4926816E-D81D-46C0-9BBD-AB58E8641C34}" sibTransId="{B91EACED-BDD8-4FCF-BA1A-F1EF9F41A4BE}"/>
    <dgm:cxn modelId="{211E69AB-0670-465E-BCB3-F44D783CB4A4}" srcId="{1BA632A6-74AE-4B71-A9F3-E9F07B5CBA0C}" destId="{BBA7B64C-D2D3-4DFF-9B22-5FCA618F97AE}" srcOrd="0" destOrd="0" parTransId="{85992BD5-AA6D-4509-B261-CFBBAD6CB98D}" sibTransId="{AFF24AD3-D7BA-4C54-8298-4F1640EC5797}"/>
    <dgm:cxn modelId="{6210E2D2-6E49-42CE-B33A-97D4FB5BE063}" srcId="{1BA632A6-74AE-4B71-A9F3-E9F07B5CBA0C}" destId="{F93658F1-4A96-49B4-995B-8C9FFE0B0D09}" srcOrd="1" destOrd="0" parTransId="{1C3B2CE2-B03B-43AD-9115-E085465229D2}" sibTransId="{11EF5AAA-D492-42A6-95D1-67624F57E724}"/>
    <dgm:cxn modelId="{44D822F2-DCD0-4D64-A877-44B2D107A58D}" type="presOf" srcId="{F93658F1-4A96-49B4-995B-8C9FFE0B0D09}" destId="{CFFA4070-E23F-4C82-8B35-638856F8AF80}" srcOrd="0" destOrd="0" presId="urn:microsoft.com/office/officeart/2005/8/layout/funnel1"/>
    <dgm:cxn modelId="{A2806901-FAEE-4132-B939-18AF5468D971}" type="presParOf" srcId="{73C76143-4A8E-4F48-B70B-418BA726777D}" destId="{F94ACA7A-FD23-412E-B1CC-F2701ECD87B9}" srcOrd="0" destOrd="0" presId="urn:microsoft.com/office/officeart/2005/8/layout/funnel1"/>
    <dgm:cxn modelId="{5548E615-D59F-4BD6-8800-F50720756060}" type="presParOf" srcId="{73C76143-4A8E-4F48-B70B-418BA726777D}" destId="{9DE97014-B806-411C-BCE7-4D3F4D81CE1A}" srcOrd="1" destOrd="0" presId="urn:microsoft.com/office/officeart/2005/8/layout/funnel1"/>
    <dgm:cxn modelId="{62F79920-3EC3-466C-A851-BB4BBCE2F5C5}" type="presParOf" srcId="{73C76143-4A8E-4F48-B70B-418BA726777D}" destId="{321E2EDD-0F0B-49F1-B92E-FBA98FDFFE3F}" srcOrd="2" destOrd="0" presId="urn:microsoft.com/office/officeart/2005/8/layout/funnel1"/>
    <dgm:cxn modelId="{0AC552BC-8D4C-4D33-B178-FAF37F4CA496}" type="presParOf" srcId="{73C76143-4A8E-4F48-B70B-418BA726777D}" destId="{CFFA4070-E23F-4C82-8B35-638856F8AF80}" srcOrd="3" destOrd="0" presId="urn:microsoft.com/office/officeart/2005/8/layout/funnel1"/>
    <dgm:cxn modelId="{0C5856BC-90A2-441C-BB59-D31ED3B574D8}" type="presParOf" srcId="{73C76143-4A8E-4F48-B70B-418BA726777D}" destId="{422F2B8D-5176-40EF-A23C-A382E2C27BFE}" srcOrd="4" destOrd="0" presId="urn:microsoft.com/office/officeart/2005/8/layout/funnel1"/>
    <dgm:cxn modelId="{BED7F260-9873-4033-BCF5-C183E59171D4}" type="presParOf" srcId="{73C76143-4A8E-4F48-B70B-418BA726777D}" destId="{DE5EE36B-D86C-4B31-BE46-B63BA3FE28DA}" srcOrd="5"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632A6-74AE-4B71-A9F3-E9F07B5CBA0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BBA7B64C-D2D3-4DFF-9B22-5FCA618F97AE}">
      <dgm:prSet phldrT="[Text]"/>
      <dgm:spPr>
        <a:solidFill>
          <a:schemeClr val="accent2">
            <a:lumMod val="75000"/>
          </a:schemeClr>
        </a:solidFill>
      </dgm:spPr>
      <dgm:t>
        <a:bodyPr/>
        <a:lstStyle/>
        <a:p>
          <a:r>
            <a:rPr lang="en-US" dirty="0"/>
            <a:t>LMC</a:t>
          </a:r>
        </a:p>
      </dgm:t>
    </dgm:pt>
    <dgm:pt modelId="{85992BD5-AA6D-4509-B261-CFBBAD6CB98D}" type="parTrans" cxnId="{211E69AB-0670-465E-BCB3-F44D783CB4A4}">
      <dgm:prSet/>
      <dgm:spPr/>
      <dgm:t>
        <a:bodyPr/>
        <a:lstStyle/>
        <a:p>
          <a:endParaRPr lang="en-US"/>
        </a:p>
      </dgm:t>
    </dgm:pt>
    <dgm:pt modelId="{AFF24AD3-D7BA-4C54-8298-4F1640EC5797}" type="sibTrans" cxnId="{211E69AB-0670-465E-BCB3-F44D783CB4A4}">
      <dgm:prSet/>
      <dgm:spPr/>
      <dgm:t>
        <a:bodyPr/>
        <a:lstStyle/>
        <a:p>
          <a:endParaRPr lang="en-US"/>
        </a:p>
      </dgm:t>
    </dgm:pt>
    <dgm:pt modelId="{4C957247-F6DA-468F-9B1D-7F67D295A330}">
      <dgm:prSet phldrT="[Text]" custT="1"/>
      <dgm:spPr/>
      <dgm:t>
        <a:bodyPr/>
        <a:lstStyle/>
        <a:p>
          <a:r>
            <a:rPr lang="en-US" sz="1400" dirty="0"/>
            <a:t>Microenterprise Assist</a:t>
          </a:r>
        </a:p>
        <a:p>
          <a:r>
            <a:rPr lang="en-US" sz="1400" dirty="0"/>
            <a:t>Economic Development TA</a:t>
          </a:r>
        </a:p>
        <a:p>
          <a:endParaRPr lang="en-US" sz="800" dirty="0"/>
        </a:p>
      </dgm:t>
    </dgm:pt>
    <dgm:pt modelId="{4926816E-D81D-46C0-9BBD-AB58E8641C34}" type="parTrans" cxnId="{1871118F-4566-49B6-975B-D077D42A1A1B}">
      <dgm:prSet/>
      <dgm:spPr/>
      <dgm:t>
        <a:bodyPr/>
        <a:lstStyle/>
        <a:p>
          <a:endParaRPr lang="en-US"/>
        </a:p>
      </dgm:t>
    </dgm:pt>
    <dgm:pt modelId="{B91EACED-BDD8-4FCF-BA1A-F1EF9F41A4BE}" type="sibTrans" cxnId="{1871118F-4566-49B6-975B-D077D42A1A1B}">
      <dgm:prSet/>
      <dgm:spPr/>
      <dgm:t>
        <a:bodyPr/>
        <a:lstStyle/>
        <a:p>
          <a:endParaRPr lang="en-US"/>
        </a:p>
      </dgm:t>
    </dgm:pt>
    <dgm:pt modelId="{F93658F1-4A96-49B4-995B-8C9FFE0B0D09}">
      <dgm:prSet phldrT="[Text]"/>
      <dgm:spPr/>
      <dgm:t>
        <a:bodyPr/>
        <a:lstStyle/>
        <a:p>
          <a:r>
            <a:rPr lang="en-US" dirty="0"/>
            <a:t>LMA</a:t>
          </a:r>
        </a:p>
      </dgm:t>
    </dgm:pt>
    <dgm:pt modelId="{1C3B2CE2-B03B-43AD-9115-E085465229D2}" type="parTrans" cxnId="{6210E2D2-6E49-42CE-B33A-97D4FB5BE063}">
      <dgm:prSet/>
      <dgm:spPr/>
      <dgm:t>
        <a:bodyPr/>
        <a:lstStyle/>
        <a:p>
          <a:endParaRPr lang="en-US"/>
        </a:p>
      </dgm:t>
    </dgm:pt>
    <dgm:pt modelId="{11EF5AAA-D492-42A6-95D1-67624F57E724}" type="sibTrans" cxnId="{6210E2D2-6E49-42CE-B33A-97D4FB5BE063}">
      <dgm:prSet/>
      <dgm:spPr/>
      <dgm:t>
        <a:bodyPr/>
        <a:lstStyle/>
        <a:p>
          <a:endParaRPr lang="en-US"/>
        </a:p>
      </dgm:t>
    </dgm:pt>
    <dgm:pt modelId="{5B01DC10-CB37-4238-B451-174862BA9162}">
      <dgm:prSet phldrT="[Text]"/>
      <dgm:spPr>
        <a:solidFill>
          <a:schemeClr val="accent3">
            <a:lumMod val="75000"/>
          </a:schemeClr>
        </a:solidFill>
      </dgm:spPr>
      <dgm:t>
        <a:bodyPr/>
        <a:lstStyle/>
        <a:p>
          <a:r>
            <a:rPr lang="en-US" dirty="0"/>
            <a:t>LMJ</a:t>
          </a:r>
        </a:p>
      </dgm:t>
    </dgm:pt>
    <dgm:pt modelId="{9AE0A2F6-5280-4B29-8295-03D72E6F6554}" type="parTrans" cxnId="{98FD1A16-4A2B-469E-87D8-82554CDFC6E1}">
      <dgm:prSet/>
      <dgm:spPr/>
      <dgm:t>
        <a:bodyPr/>
        <a:lstStyle/>
        <a:p>
          <a:endParaRPr lang="en-US"/>
        </a:p>
      </dgm:t>
    </dgm:pt>
    <dgm:pt modelId="{A2B6DDFF-BF1A-40CC-9F2F-D14D0438E65B}" type="sibTrans" cxnId="{98FD1A16-4A2B-469E-87D8-82554CDFC6E1}">
      <dgm:prSet/>
      <dgm:spPr/>
      <dgm:t>
        <a:bodyPr/>
        <a:lstStyle/>
        <a:p>
          <a:endParaRPr lang="en-US"/>
        </a:p>
      </dgm:t>
    </dgm:pt>
    <dgm:pt modelId="{73C76143-4A8E-4F48-B70B-418BA726777D}" type="pres">
      <dgm:prSet presAssocID="{1BA632A6-74AE-4B71-A9F3-E9F07B5CBA0C}" presName="Name0" presStyleCnt="0">
        <dgm:presLayoutVars>
          <dgm:chMax val="4"/>
          <dgm:resizeHandles val="exact"/>
        </dgm:presLayoutVars>
      </dgm:prSet>
      <dgm:spPr/>
    </dgm:pt>
    <dgm:pt modelId="{F94ACA7A-FD23-412E-B1CC-F2701ECD87B9}" type="pres">
      <dgm:prSet presAssocID="{1BA632A6-74AE-4B71-A9F3-E9F07B5CBA0C}" presName="ellipse" presStyleLbl="trBgShp" presStyleIdx="0" presStyleCnt="1"/>
      <dgm:spPr/>
    </dgm:pt>
    <dgm:pt modelId="{9DE97014-B806-411C-BCE7-4D3F4D81CE1A}" type="pres">
      <dgm:prSet presAssocID="{1BA632A6-74AE-4B71-A9F3-E9F07B5CBA0C}" presName="arrow1" presStyleLbl="fgShp" presStyleIdx="0" presStyleCnt="1" custLinFactY="-36769" custLinFactNeighborX="-74845" custLinFactNeighborY="-100000"/>
      <dgm:spPr/>
    </dgm:pt>
    <dgm:pt modelId="{321E2EDD-0F0B-49F1-B92E-FBA98FDFFE3F}" type="pres">
      <dgm:prSet presAssocID="{1BA632A6-74AE-4B71-A9F3-E9F07B5CBA0C}" presName="rectangle" presStyleLbl="revTx" presStyleIdx="0" presStyleCnt="1" custLinFactNeighborX="-12984" custLinFactNeighborY="-61828">
        <dgm:presLayoutVars>
          <dgm:bulletEnabled val="1"/>
        </dgm:presLayoutVars>
      </dgm:prSet>
      <dgm:spPr/>
    </dgm:pt>
    <dgm:pt modelId="{CFFA4070-E23F-4C82-8B35-638856F8AF80}" type="pres">
      <dgm:prSet presAssocID="{F93658F1-4A96-49B4-995B-8C9FFE0B0D09}" presName="item1" presStyleLbl="node1" presStyleIdx="0" presStyleCnt="3">
        <dgm:presLayoutVars>
          <dgm:bulletEnabled val="1"/>
        </dgm:presLayoutVars>
      </dgm:prSet>
      <dgm:spPr/>
    </dgm:pt>
    <dgm:pt modelId="{A87C2B61-849E-46E0-B36A-22F9FF49C95B}" type="pres">
      <dgm:prSet presAssocID="{5B01DC10-CB37-4238-B451-174862BA9162}" presName="item2" presStyleLbl="node1" presStyleIdx="1" presStyleCnt="3">
        <dgm:presLayoutVars>
          <dgm:bulletEnabled val="1"/>
        </dgm:presLayoutVars>
      </dgm:prSet>
      <dgm:spPr/>
    </dgm:pt>
    <dgm:pt modelId="{4F9436EB-6297-4E4B-8B1E-151CD70913A0}" type="pres">
      <dgm:prSet presAssocID="{4C957247-F6DA-468F-9B1D-7F67D295A330}" presName="item3" presStyleLbl="node1" presStyleIdx="2" presStyleCnt="3">
        <dgm:presLayoutVars>
          <dgm:bulletEnabled val="1"/>
        </dgm:presLayoutVars>
      </dgm:prSet>
      <dgm:spPr/>
    </dgm:pt>
    <dgm:pt modelId="{DE5EE36B-D86C-4B31-BE46-B63BA3FE28DA}" type="pres">
      <dgm:prSet presAssocID="{1BA632A6-74AE-4B71-A9F3-E9F07B5CBA0C}" presName="funnel" presStyleLbl="trAlignAcc1" presStyleIdx="0" presStyleCnt="1" custScaleX="84638" custScaleY="68930" custLinFactNeighborX="-11125" custLinFactNeighborY="-5280"/>
      <dgm:spPr/>
    </dgm:pt>
  </dgm:ptLst>
  <dgm:cxnLst>
    <dgm:cxn modelId="{FA072E0B-2C2C-489A-B810-FB921CD2307C}" type="presOf" srcId="{F93658F1-4A96-49B4-995B-8C9FFE0B0D09}" destId="{A87C2B61-849E-46E0-B36A-22F9FF49C95B}" srcOrd="0" destOrd="0" presId="urn:microsoft.com/office/officeart/2005/8/layout/funnel1"/>
    <dgm:cxn modelId="{98FD1A16-4A2B-469E-87D8-82554CDFC6E1}" srcId="{1BA632A6-74AE-4B71-A9F3-E9F07B5CBA0C}" destId="{5B01DC10-CB37-4238-B451-174862BA9162}" srcOrd="2" destOrd="0" parTransId="{9AE0A2F6-5280-4B29-8295-03D72E6F6554}" sibTransId="{A2B6DDFF-BF1A-40CC-9F2F-D14D0438E65B}"/>
    <dgm:cxn modelId="{2D481A6A-0563-4D10-866D-510BAEC46773}" type="presOf" srcId="{1BA632A6-74AE-4B71-A9F3-E9F07B5CBA0C}" destId="{73C76143-4A8E-4F48-B70B-418BA726777D}" srcOrd="0" destOrd="0" presId="urn:microsoft.com/office/officeart/2005/8/layout/funnel1"/>
    <dgm:cxn modelId="{61106953-748C-4DB7-94E3-6877DB1DA40D}" type="presOf" srcId="{5B01DC10-CB37-4238-B451-174862BA9162}" destId="{CFFA4070-E23F-4C82-8B35-638856F8AF80}" srcOrd="0" destOrd="0" presId="urn:microsoft.com/office/officeart/2005/8/layout/funnel1"/>
    <dgm:cxn modelId="{3624698C-486A-4DCE-8F64-D010A2828C02}" type="presOf" srcId="{4C957247-F6DA-468F-9B1D-7F67D295A330}" destId="{321E2EDD-0F0B-49F1-B92E-FBA98FDFFE3F}" srcOrd="0" destOrd="0" presId="urn:microsoft.com/office/officeart/2005/8/layout/funnel1"/>
    <dgm:cxn modelId="{1871118F-4566-49B6-975B-D077D42A1A1B}" srcId="{1BA632A6-74AE-4B71-A9F3-E9F07B5CBA0C}" destId="{4C957247-F6DA-468F-9B1D-7F67D295A330}" srcOrd="3" destOrd="0" parTransId="{4926816E-D81D-46C0-9BBD-AB58E8641C34}" sibTransId="{B91EACED-BDD8-4FCF-BA1A-F1EF9F41A4BE}"/>
    <dgm:cxn modelId="{211E69AB-0670-465E-BCB3-F44D783CB4A4}" srcId="{1BA632A6-74AE-4B71-A9F3-E9F07B5CBA0C}" destId="{BBA7B64C-D2D3-4DFF-9B22-5FCA618F97AE}" srcOrd="0" destOrd="0" parTransId="{85992BD5-AA6D-4509-B261-CFBBAD6CB98D}" sibTransId="{AFF24AD3-D7BA-4C54-8298-4F1640EC5797}"/>
    <dgm:cxn modelId="{3B6108B4-3A92-4907-A0B3-F66A0C2B0E78}" type="presOf" srcId="{BBA7B64C-D2D3-4DFF-9B22-5FCA618F97AE}" destId="{4F9436EB-6297-4E4B-8B1E-151CD70913A0}" srcOrd="0" destOrd="0" presId="urn:microsoft.com/office/officeart/2005/8/layout/funnel1"/>
    <dgm:cxn modelId="{6210E2D2-6E49-42CE-B33A-97D4FB5BE063}" srcId="{1BA632A6-74AE-4B71-A9F3-E9F07B5CBA0C}" destId="{F93658F1-4A96-49B4-995B-8C9FFE0B0D09}" srcOrd="1" destOrd="0" parTransId="{1C3B2CE2-B03B-43AD-9115-E085465229D2}" sibTransId="{11EF5AAA-D492-42A6-95D1-67624F57E724}"/>
    <dgm:cxn modelId="{A2806901-FAEE-4132-B939-18AF5468D971}" type="presParOf" srcId="{73C76143-4A8E-4F48-B70B-418BA726777D}" destId="{F94ACA7A-FD23-412E-B1CC-F2701ECD87B9}" srcOrd="0" destOrd="0" presId="urn:microsoft.com/office/officeart/2005/8/layout/funnel1"/>
    <dgm:cxn modelId="{5548E615-D59F-4BD6-8800-F50720756060}" type="presParOf" srcId="{73C76143-4A8E-4F48-B70B-418BA726777D}" destId="{9DE97014-B806-411C-BCE7-4D3F4D81CE1A}" srcOrd="1" destOrd="0" presId="urn:microsoft.com/office/officeart/2005/8/layout/funnel1"/>
    <dgm:cxn modelId="{62F79920-3EC3-466C-A851-BB4BBCE2F5C5}" type="presParOf" srcId="{73C76143-4A8E-4F48-B70B-418BA726777D}" destId="{321E2EDD-0F0B-49F1-B92E-FBA98FDFFE3F}" srcOrd="2" destOrd="0" presId="urn:microsoft.com/office/officeart/2005/8/layout/funnel1"/>
    <dgm:cxn modelId="{0AC552BC-8D4C-4D33-B178-FAF37F4CA496}" type="presParOf" srcId="{73C76143-4A8E-4F48-B70B-418BA726777D}" destId="{CFFA4070-E23F-4C82-8B35-638856F8AF80}" srcOrd="3" destOrd="0" presId="urn:microsoft.com/office/officeart/2005/8/layout/funnel1"/>
    <dgm:cxn modelId="{5605792B-163B-43A7-A687-DFE20C259224}" type="presParOf" srcId="{73C76143-4A8E-4F48-B70B-418BA726777D}" destId="{A87C2B61-849E-46E0-B36A-22F9FF49C95B}" srcOrd="4" destOrd="0" presId="urn:microsoft.com/office/officeart/2005/8/layout/funnel1"/>
    <dgm:cxn modelId="{9A9C2551-B490-427F-90B3-C9FDB77C363C}" type="presParOf" srcId="{73C76143-4A8E-4F48-B70B-418BA726777D}" destId="{4F9436EB-6297-4E4B-8B1E-151CD70913A0}" srcOrd="5" destOrd="0" presId="urn:microsoft.com/office/officeart/2005/8/layout/funnel1"/>
    <dgm:cxn modelId="{BED7F260-9873-4033-BCF5-C183E59171D4}" type="presParOf" srcId="{73C76143-4A8E-4F48-B70B-418BA726777D}" destId="{DE5EE36B-D86C-4B31-BE46-B63BA3FE28DA}"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ACA7A-FD23-412E-B1CC-F2701ECD87B9}">
      <dsp:nvSpPr>
        <dsp:cNvPr id="0" name=""/>
        <dsp:cNvSpPr/>
      </dsp:nvSpPr>
      <dsp:spPr>
        <a:xfrm>
          <a:off x="724614" y="70842"/>
          <a:ext cx="2436971" cy="8463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97014-B806-411C-BCE7-4D3F4D81CE1A}">
      <dsp:nvSpPr>
        <dsp:cNvPr id="0" name=""/>
        <dsp:cNvSpPr/>
      </dsp:nvSpPr>
      <dsp:spPr>
        <a:xfrm>
          <a:off x="1357258" y="1729814"/>
          <a:ext cx="472281" cy="30226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E2EDD-0F0B-49F1-B92E-FBA98FDFFE3F}">
      <dsp:nvSpPr>
        <dsp:cNvPr id="0" name=""/>
        <dsp:cNvSpPr/>
      </dsp:nvSpPr>
      <dsp:spPr>
        <a:xfrm>
          <a:off x="519062" y="2034617"/>
          <a:ext cx="2266950" cy="5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Childcare Services</a:t>
          </a:r>
        </a:p>
        <a:p>
          <a:pPr marL="0" lvl="0" indent="0" algn="ctr" defTabSz="622300">
            <a:lnSpc>
              <a:spcPct val="90000"/>
            </a:lnSpc>
            <a:spcBef>
              <a:spcPct val="0"/>
            </a:spcBef>
            <a:spcAft>
              <a:spcPct val="35000"/>
            </a:spcAft>
            <a:buNone/>
          </a:pPr>
          <a:r>
            <a:rPr lang="en-US" sz="1400" kern="1200" dirty="0"/>
            <a:t>Sexual Assault Services</a:t>
          </a:r>
        </a:p>
        <a:p>
          <a:pPr marL="0" lvl="0" indent="0" algn="ctr" defTabSz="622300">
            <a:lnSpc>
              <a:spcPct val="90000"/>
            </a:lnSpc>
            <a:spcBef>
              <a:spcPct val="0"/>
            </a:spcBef>
            <a:spcAft>
              <a:spcPct val="35000"/>
            </a:spcAft>
            <a:buNone/>
          </a:pPr>
          <a:endParaRPr lang="en-US" sz="800" kern="1200" dirty="0"/>
        </a:p>
      </dsp:txBody>
      <dsp:txXfrm>
        <a:off x="519062" y="2034617"/>
        <a:ext cx="2266950" cy="566737"/>
      </dsp:txXfrm>
    </dsp:sp>
    <dsp:sp modelId="{C1CAE4D4-88D4-40B9-9E25-CF2FCBB22F89}">
      <dsp:nvSpPr>
        <dsp:cNvPr id="0" name=""/>
        <dsp:cNvSpPr/>
      </dsp:nvSpPr>
      <dsp:spPr>
        <a:xfrm>
          <a:off x="1447806" y="169332"/>
          <a:ext cx="811218" cy="91595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LMC</a:t>
          </a:r>
        </a:p>
      </dsp:txBody>
      <dsp:txXfrm>
        <a:off x="1566606" y="303470"/>
        <a:ext cx="573618" cy="647675"/>
      </dsp:txXfrm>
    </dsp:sp>
    <dsp:sp modelId="{DE5EE36B-D86C-4B31-BE46-B63BA3FE28DA}">
      <dsp:nvSpPr>
        <dsp:cNvPr id="0" name=""/>
        <dsp:cNvSpPr/>
      </dsp:nvSpPr>
      <dsp:spPr>
        <a:xfrm>
          <a:off x="457208" y="16937"/>
          <a:ext cx="2238484" cy="145843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ACA7A-FD23-412E-B1CC-F2701ECD87B9}">
      <dsp:nvSpPr>
        <dsp:cNvPr id="0" name=""/>
        <dsp:cNvSpPr/>
      </dsp:nvSpPr>
      <dsp:spPr>
        <a:xfrm>
          <a:off x="724614" y="70842"/>
          <a:ext cx="2436971" cy="8463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97014-B806-411C-BCE7-4D3F4D81CE1A}">
      <dsp:nvSpPr>
        <dsp:cNvPr id="0" name=""/>
        <dsp:cNvSpPr/>
      </dsp:nvSpPr>
      <dsp:spPr>
        <a:xfrm>
          <a:off x="1357258" y="1729814"/>
          <a:ext cx="472281" cy="30226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E2EDD-0F0B-49F1-B92E-FBA98FDFFE3F}">
      <dsp:nvSpPr>
        <dsp:cNvPr id="0" name=""/>
        <dsp:cNvSpPr/>
      </dsp:nvSpPr>
      <dsp:spPr>
        <a:xfrm>
          <a:off x="519062" y="2034617"/>
          <a:ext cx="2266950" cy="5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Mental Health Services</a:t>
          </a:r>
        </a:p>
        <a:p>
          <a:pPr marL="0" lvl="0" indent="0" algn="ctr" defTabSz="622300">
            <a:lnSpc>
              <a:spcPct val="90000"/>
            </a:lnSpc>
            <a:spcBef>
              <a:spcPct val="0"/>
            </a:spcBef>
            <a:spcAft>
              <a:spcPct val="35000"/>
            </a:spcAft>
            <a:buNone/>
          </a:pPr>
          <a:r>
            <a:rPr lang="en-US" sz="1400" kern="1200" dirty="0"/>
            <a:t>Employment Training</a:t>
          </a:r>
        </a:p>
        <a:p>
          <a:pPr marL="0" lvl="0" indent="0" algn="ctr" defTabSz="622300">
            <a:lnSpc>
              <a:spcPct val="90000"/>
            </a:lnSpc>
            <a:spcBef>
              <a:spcPct val="0"/>
            </a:spcBef>
            <a:spcAft>
              <a:spcPct val="35000"/>
            </a:spcAft>
            <a:buNone/>
          </a:pPr>
          <a:endParaRPr lang="en-US" sz="800" kern="1200" dirty="0"/>
        </a:p>
      </dsp:txBody>
      <dsp:txXfrm>
        <a:off x="519062" y="2034617"/>
        <a:ext cx="2266950" cy="566737"/>
      </dsp:txXfrm>
    </dsp:sp>
    <dsp:sp modelId="{CFFA4070-E23F-4C82-8B35-638856F8AF80}">
      <dsp:nvSpPr>
        <dsp:cNvPr id="0" name=""/>
        <dsp:cNvSpPr/>
      </dsp:nvSpPr>
      <dsp:spPr>
        <a:xfrm>
          <a:off x="1610613" y="982533"/>
          <a:ext cx="850106" cy="850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LMA</a:t>
          </a:r>
        </a:p>
      </dsp:txBody>
      <dsp:txXfrm>
        <a:off x="1735108" y="1107028"/>
        <a:ext cx="601116" cy="601116"/>
      </dsp:txXfrm>
    </dsp:sp>
    <dsp:sp modelId="{422F2B8D-5176-40EF-A23C-A382E2C27BFE}">
      <dsp:nvSpPr>
        <dsp:cNvPr id="0" name=""/>
        <dsp:cNvSpPr/>
      </dsp:nvSpPr>
      <dsp:spPr>
        <a:xfrm>
          <a:off x="1002315" y="344765"/>
          <a:ext cx="850106" cy="85010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LMC</a:t>
          </a:r>
        </a:p>
      </dsp:txBody>
      <dsp:txXfrm>
        <a:off x="1126810" y="469260"/>
        <a:ext cx="601116" cy="601116"/>
      </dsp:txXfrm>
    </dsp:sp>
    <dsp:sp modelId="{DE5EE36B-D86C-4B31-BE46-B63BA3FE28DA}">
      <dsp:nvSpPr>
        <dsp:cNvPr id="0" name=""/>
        <dsp:cNvSpPr/>
      </dsp:nvSpPr>
      <dsp:spPr>
        <a:xfrm>
          <a:off x="442847" y="205816"/>
          <a:ext cx="2238484" cy="145843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ACA7A-FD23-412E-B1CC-F2701ECD87B9}">
      <dsp:nvSpPr>
        <dsp:cNvPr id="0" name=""/>
        <dsp:cNvSpPr/>
      </dsp:nvSpPr>
      <dsp:spPr>
        <a:xfrm>
          <a:off x="724614" y="70842"/>
          <a:ext cx="2436971" cy="8463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97014-B806-411C-BCE7-4D3F4D81CE1A}">
      <dsp:nvSpPr>
        <dsp:cNvPr id="0" name=""/>
        <dsp:cNvSpPr/>
      </dsp:nvSpPr>
      <dsp:spPr>
        <a:xfrm>
          <a:off x="1357258" y="1729814"/>
          <a:ext cx="472281" cy="30226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E2EDD-0F0B-49F1-B92E-FBA98FDFFE3F}">
      <dsp:nvSpPr>
        <dsp:cNvPr id="0" name=""/>
        <dsp:cNvSpPr/>
      </dsp:nvSpPr>
      <dsp:spPr>
        <a:xfrm>
          <a:off x="519062" y="2034617"/>
          <a:ext cx="2266950" cy="56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Microenterprise Assist</a:t>
          </a:r>
        </a:p>
        <a:p>
          <a:pPr marL="0" lvl="0" indent="0" algn="ctr" defTabSz="622300">
            <a:lnSpc>
              <a:spcPct val="90000"/>
            </a:lnSpc>
            <a:spcBef>
              <a:spcPct val="0"/>
            </a:spcBef>
            <a:spcAft>
              <a:spcPct val="35000"/>
            </a:spcAft>
            <a:buNone/>
          </a:pPr>
          <a:r>
            <a:rPr lang="en-US" sz="1400" kern="1200" dirty="0"/>
            <a:t>Economic Development TA</a:t>
          </a:r>
        </a:p>
        <a:p>
          <a:pPr marL="0" lvl="0" indent="0" algn="ctr" defTabSz="622300">
            <a:lnSpc>
              <a:spcPct val="90000"/>
            </a:lnSpc>
            <a:spcBef>
              <a:spcPct val="0"/>
            </a:spcBef>
            <a:spcAft>
              <a:spcPct val="35000"/>
            </a:spcAft>
            <a:buNone/>
          </a:pPr>
          <a:endParaRPr lang="en-US" sz="800" kern="1200" dirty="0"/>
        </a:p>
      </dsp:txBody>
      <dsp:txXfrm>
        <a:off x="519062" y="2034617"/>
        <a:ext cx="2266950" cy="566737"/>
      </dsp:txXfrm>
    </dsp:sp>
    <dsp:sp modelId="{CFFA4070-E23F-4C82-8B35-638856F8AF80}">
      <dsp:nvSpPr>
        <dsp:cNvPr id="0" name=""/>
        <dsp:cNvSpPr/>
      </dsp:nvSpPr>
      <dsp:spPr>
        <a:xfrm>
          <a:off x="1610613" y="982533"/>
          <a:ext cx="850106" cy="850106"/>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LMJ</a:t>
          </a:r>
        </a:p>
      </dsp:txBody>
      <dsp:txXfrm>
        <a:off x="1735108" y="1107028"/>
        <a:ext cx="601116" cy="601116"/>
      </dsp:txXfrm>
    </dsp:sp>
    <dsp:sp modelId="{A87C2B61-849E-46E0-B36A-22F9FF49C95B}">
      <dsp:nvSpPr>
        <dsp:cNvPr id="0" name=""/>
        <dsp:cNvSpPr/>
      </dsp:nvSpPr>
      <dsp:spPr>
        <a:xfrm>
          <a:off x="1002315" y="344765"/>
          <a:ext cx="850106" cy="850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LMA</a:t>
          </a:r>
        </a:p>
      </dsp:txBody>
      <dsp:txXfrm>
        <a:off x="1126810" y="469260"/>
        <a:ext cx="601116" cy="601116"/>
      </dsp:txXfrm>
    </dsp:sp>
    <dsp:sp modelId="{4F9436EB-6297-4E4B-8B1E-151CD70913A0}">
      <dsp:nvSpPr>
        <dsp:cNvPr id="0" name=""/>
        <dsp:cNvSpPr/>
      </dsp:nvSpPr>
      <dsp:spPr>
        <a:xfrm>
          <a:off x="1871313" y="139228"/>
          <a:ext cx="850106" cy="85010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LMC</a:t>
          </a:r>
        </a:p>
      </dsp:txBody>
      <dsp:txXfrm>
        <a:off x="1995808" y="263723"/>
        <a:ext cx="601116" cy="601116"/>
      </dsp:txXfrm>
    </dsp:sp>
    <dsp:sp modelId="{DE5EE36B-D86C-4B31-BE46-B63BA3FE28DA}">
      <dsp:nvSpPr>
        <dsp:cNvPr id="0" name=""/>
        <dsp:cNvSpPr/>
      </dsp:nvSpPr>
      <dsp:spPr>
        <a:xfrm>
          <a:off x="533404" y="183917"/>
          <a:ext cx="2238484" cy="145843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3T13:55:42.3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0 208,'0'0,"1"-1,-1 0,1 0,-1 0,1 1,-1-1,1 0,-1 1,1-1,0 0,-1 1,1-1,0 1,0-1,-1 1,1-1,0 1,0-1,0 1,0 0,-1 0,1-1,0 1,0 0,1 0,28-5,-25 4,91-6,155 6,-103 4,51 10,-4-1,738-13,-903 3,53 9,-53-6,53 3,39-10,98 4,-154 9,-49-6,1-2,27 2,525-4,-276-3,-276 3,1 1,32 8,33 2,634-10,-351-4,-222-1,154 7,-205 7,-47-5,59 1,46-5,155-5,-151-21,-2-2,74 2,-134 14,103-4,-158 12,55-9,-54 6,53-2,-62 5,0-1,-1-1,47-14,21-3,65-16,-27 5,-39 23,-71 8,-1-1,35-7,36-3,-77 11,1-1,0 0,-1-2,0 0,19-8,-22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3T13:55:47.2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1 198,'213'-2,"228"5,-210 21,80 2,-1-1,-94-4,144-17,-194-6,-138 1,53-10,-52 5,53-1,87-5,3-1,-107 10,115-22,-24 2,-31 0,-92 15,0 2,0 1,41-1,191-8,-14-15,-171 22,151 6,-99 4,41-1,189-4,-249-10,29-1,-101 11,45-9,35-1,-61 11,-22 2,1-2,74-13,-63 7,0 2,0 2,80 6,-23 0,1165-3,-1116 12,-4 1,491-14,-600-1,50-9,-50 5,46 0,-40 6,-18 1,1-2,-1-1,57-10,-60 7,-1 2,1 0,47 3,-52 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3T13:55:51.8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1 125,'3'-3,"1"0,0 0,0 1,0-1,0 1,1 0,-1 1,1-1,-1 1,1 0,-1 0,1 0,6 0,71-1,-55 3,311 2,237-6,-403-8,85-2,533 14,-599 11,-17 1,-2 1,-70-3,-4-2,145 7,-56-4,-10 0,-66-12,-18-1,133 16,-123-5,196-7,-143-6,1013 3,-1136-2,53-9,-53 6,50-2,184-18,-9 1,-231 22,-1-1,1-2,38-11,-39 9,0 1,1 1,38-2,111-16,-148 22,36 0,78-12,-53-1,176-6,55 20,-299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1B7E4A3-CDE4-4483-AFF3-FEDE2AF4EB09}" type="datetimeFigureOut">
              <a:rPr lang="en-US" smtClean="0"/>
              <a:t>2/10/2026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623EB13-3C15-4E4C-9370-1414368F7410}" type="slidenum">
              <a:rPr lang="en-US" smtClean="0"/>
              <a:t>‹#›</a:t>
            </a:fld>
            <a:endParaRPr lang="en-US"/>
          </a:p>
        </p:txBody>
      </p:sp>
    </p:spTree>
    <p:extLst>
      <p:ext uri="{BB962C8B-B14F-4D97-AF65-F5344CB8AC3E}">
        <p14:creationId xmlns:p14="http://schemas.microsoft.com/office/powerpoint/2010/main" val="127985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program is run through Dept. of Dev Services and monies are distributed by them</a:t>
            </a:r>
          </a:p>
          <a:p>
            <a:r>
              <a:rPr lang="en-US" dirty="0"/>
              <a:t>The three programs run by Central Grants have an RFP process whereby grants are competitively awarded to sub-recipients for worthy projects</a:t>
            </a:r>
          </a:p>
        </p:txBody>
      </p:sp>
      <p:sp>
        <p:nvSpPr>
          <p:cNvPr id="4" name="Slide Number Placeholder 3"/>
          <p:cNvSpPr>
            <a:spLocks noGrp="1"/>
          </p:cNvSpPr>
          <p:nvPr>
            <p:ph type="sldNum" sz="quarter" idx="5"/>
          </p:nvPr>
        </p:nvSpPr>
        <p:spPr/>
        <p:txBody>
          <a:bodyPr/>
          <a:lstStyle/>
          <a:p>
            <a:fld id="{4623EB13-3C15-4E4C-9370-1414368F7410}" type="slidenum">
              <a:rPr lang="en-US" smtClean="0"/>
              <a:t>3</a:t>
            </a:fld>
            <a:endParaRPr lang="en-US"/>
          </a:p>
        </p:txBody>
      </p:sp>
    </p:spTree>
    <p:extLst>
      <p:ext uri="{BB962C8B-B14F-4D97-AF65-F5344CB8AC3E}">
        <p14:creationId xmlns:p14="http://schemas.microsoft.com/office/powerpoint/2010/main" val="590342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3EB13-3C15-4E4C-9370-1414368F7410}" type="slidenum">
              <a:rPr lang="en-US" smtClean="0"/>
              <a:t>16</a:t>
            </a:fld>
            <a:endParaRPr lang="en-US"/>
          </a:p>
        </p:txBody>
      </p:sp>
    </p:spTree>
    <p:extLst>
      <p:ext uri="{BB962C8B-B14F-4D97-AF65-F5344CB8AC3E}">
        <p14:creationId xmlns:p14="http://schemas.microsoft.com/office/powerpoint/2010/main" val="407703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save</a:t>
            </a:r>
          </a:p>
        </p:txBody>
      </p:sp>
      <p:sp>
        <p:nvSpPr>
          <p:cNvPr id="4" name="Slide Number Placeholder 3"/>
          <p:cNvSpPr>
            <a:spLocks noGrp="1"/>
          </p:cNvSpPr>
          <p:nvPr>
            <p:ph type="sldNum" sz="quarter" idx="5"/>
          </p:nvPr>
        </p:nvSpPr>
        <p:spPr/>
        <p:txBody>
          <a:bodyPr/>
          <a:lstStyle/>
          <a:p>
            <a:fld id="{4623EB13-3C15-4E4C-9370-1414368F7410}" type="slidenum">
              <a:rPr lang="en-US" smtClean="0"/>
              <a:t>23</a:t>
            </a:fld>
            <a:endParaRPr lang="en-US"/>
          </a:p>
        </p:txBody>
      </p:sp>
    </p:spTree>
    <p:extLst>
      <p:ext uri="{BB962C8B-B14F-4D97-AF65-F5344CB8AC3E}">
        <p14:creationId xmlns:p14="http://schemas.microsoft.com/office/powerpoint/2010/main" val="255034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3EB13-3C15-4E4C-9370-1414368F7410}" type="slidenum">
              <a:rPr lang="en-US" smtClean="0"/>
              <a:t>25</a:t>
            </a:fld>
            <a:endParaRPr lang="en-US"/>
          </a:p>
        </p:txBody>
      </p:sp>
    </p:spTree>
    <p:extLst>
      <p:ext uri="{BB962C8B-B14F-4D97-AF65-F5344CB8AC3E}">
        <p14:creationId xmlns:p14="http://schemas.microsoft.com/office/powerpoint/2010/main" val="44529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receive other funds for your program this should be reflected in the proportion of time staff contribute to the HUD funded portion- especially if you are charging for ED time, 1. can’t charge 100% of their time to the HUD grant 2. amounts should be in proportion to the time spent on the HUD </a:t>
            </a:r>
            <a:r>
              <a:rPr lang="en-US"/>
              <a:t>funded portion of the grant. </a:t>
            </a:r>
          </a:p>
        </p:txBody>
      </p:sp>
      <p:sp>
        <p:nvSpPr>
          <p:cNvPr id="4" name="Slide Number Placeholder 3"/>
          <p:cNvSpPr>
            <a:spLocks noGrp="1"/>
          </p:cNvSpPr>
          <p:nvPr>
            <p:ph type="sldNum" sz="quarter" idx="5"/>
          </p:nvPr>
        </p:nvSpPr>
        <p:spPr/>
        <p:txBody>
          <a:bodyPr/>
          <a:lstStyle/>
          <a:p>
            <a:fld id="{4623EB13-3C15-4E4C-9370-1414368F7410}" type="slidenum">
              <a:rPr lang="en-US" smtClean="0"/>
              <a:t>30</a:t>
            </a:fld>
            <a:endParaRPr lang="en-US"/>
          </a:p>
        </p:txBody>
      </p:sp>
    </p:spTree>
    <p:extLst>
      <p:ext uri="{BB962C8B-B14F-4D97-AF65-F5344CB8AC3E}">
        <p14:creationId xmlns:p14="http://schemas.microsoft.com/office/powerpoint/2010/main" val="1730810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9B16-7647-56BA-9F16-1E8B90D1C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EA711-5ADF-275E-6B95-BE8E05636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029B4-2829-38DA-7A41-6362C2686B9F}"/>
              </a:ext>
            </a:extLst>
          </p:cNvPr>
          <p:cNvSpPr>
            <a:spLocks noGrp="1"/>
          </p:cNvSpPr>
          <p:nvPr>
            <p:ph type="body" idx="1"/>
          </p:nvPr>
        </p:nvSpPr>
        <p:spPr/>
        <p:txBody>
          <a:bodyPr/>
          <a:lstStyle/>
          <a:p>
            <a:r>
              <a:rPr lang="en-US" dirty="0"/>
              <a:t>If you receive other funds for your program this should be reflected in the proportion of time staff contribute to the HUD funded portion- especially if you are charging for ED time, 1. can’t charge 100% of their time to the HUD grant 2. amounts should be in proportion to the time spent on the HUD </a:t>
            </a:r>
            <a:r>
              <a:rPr lang="en-US"/>
              <a:t>funded portion of the grant. </a:t>
            </a:r>
          </a:p>
        </p:txBody>
      </p:sp>
      <p:sp>
        <p:nvSpPr>
          <p:cNvPr id="4" name="Slide Number Placeholder 3">
            <a:extLst>
              <a:ext uri="{FF2B5EF4-FFF2-40B4-BE49-F238E27FC236}">
                <a16:creationId xmlns:a16="http://schemas.microsoft.com/office/drawing/2014/main" id="{B1BE6434-DA3B-06F1-B9EF-1A6FF3FAD03C}"/>
              </a:ext>
            </a:extLst>
          </p:cNvPr>
          <p:cNvSpPr>
            <a:spLocks noGrp="1"/>
          </p:cNvSpPr>
          <p:nvPr>
            <p:ph type="sldNum" sz="quarter" idx="5"/>
          </p:nvPr>
        </p:nvSpPr>
        <p:spPr/>
        <p:txBody>
          <a:bodyPr/>
          <a:lstStyle/>
          <a:p>
            <a:fld id="{4623EB13-3C15-4E4C-9370-1414368F7410}" type="slidenum">
              <a:rPr lang="en-US" smtClean="0"/>
              <a:t>31</a:t>
            </a:fld>
            <a:endParaRPr lang="en-US"/>
          </a:p>
        </p:txBody>
      </p:sp>
    </p:spTree>
    <p:extLst>
      <p:ext uri="{BB962C8B-B14F-4D97-AF65-F5344CB8AC3E}">
        <p14:creationId xmlns:p14="http://schemas.microsoft.com/office/powerpoint/2010/main" val="89116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upload- HUD is a rule driven Fed agency – it is comprehensive around housing- we are given funds to improve the city but only if we abide by rules. This is a comprehensive document–note how the Fed laws guide all actions and allocations – Monitoring is required </a:t>
            </a:r>
          </a:p>
          <a:p>
            <a:endParaRPr lang="en-US" dirty="0"/>
          </a:p>
        </p:txBody>
      </p:sp>
      <p:sp>
        <p:nvSpPr>
          <p:cNvPr id="4" name="Slide Number Placeholder 3"/>
          <p:cNvSpPr>
            <a:spLocks noGrp="1"/>
          </p:cNvSpPr>
          <p:nvPr>
            <p:ph type="sldNum" sz="quarter" idx="5"/>
          </p:nvPr>
        </p:nvSpPr>
        <p:spPr/>
        <p:txBody>
          <a:bodyPr/>
          <a:lstStyle/>
          <a:p>
            <a:fld id="{4623EB13-3C15-4E4C-9370-1414368F7410}" type="slidenum">
              <a:rPr lang="en-US" smtClean="0"/>
              <a:t>4</a:t>
            </a:fld>
            <a:endParaRPr lang="en-US"/>
          </a:p>
        </p:txBody>
      </p:sp>
    </p:spTree>
    <p:extLst>
      <p:ext uri="{BB962C8B-B14F-4D97-AF65-F5344CB8AC3E}">
        <p14:creationId xmlns:p14="http://schemas.microsoft.com/office/powerpoint/2010/main" val="200869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Government programs are guided by a set of  Federal Regulations that are found online at this website. – Should you have questions – this should be one of your first stops. </a:t>
            </a:r>
          </a:p>
        </p:txBody>
      </p:sp>
      <p:sp>
        <p:nvSpPr>
          <p:cNvPr id="4" name="Slide Number Placeholder 3"/>
          <p:cNvSpPr>
            <a:spLocks noGrp="1"/>
          </p:cNvSpPr>
          <p:nvPr>
            <p:ph type="sldNum" sz="quarter" idx="5"/>
          </p:nvPr>
        </p:nvSpPr>
        <p:spPr/>
        <p:txBody>
          <a:bodyPr/>
          <a:lstStyle/>
          <a:p>
            <a:fld id="{4623EB13-3C15-4E4C-9370-1414368F7410}" type="slidenum">
              <a:rPr lang="en-US" smtClean="0"/>
              <a:t>5</a:t>
            </a:fld>
            <a:endParaRPr lang="en-US"/>
          </a:p>
        </p:txBody>
      </p:sp>
    </p:spTree>
    <p:extLst>
      <p:ext uri="{BB962C8B-B14F-4D97-AF65-F5344CB8AC3E}">
        <p14:creationId xmlns:p14="http://schemas.microsoft.com/office/powerpoint/2010/main" val="76269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divided into three buckets- </a:t>
            </a:r>
          </a:p>
          <a:p>
            <a:r>
              <a:rPr lang="en-US" dirty="0"/>
              <a:t>housing and neighborhoods- infrastructure and repairs- </a:t>
            </a:r>
          </a:p>
          <a:p>
            <a:r>
              <a:rPr lang="en-US" dirty="0"/>
              <a:t>Public Service– 15% of allocation</a:t>
            </a:r>
          </a:p>
          <a:p>
            <a:r>
              <a:rPr lang="en-US" dirty="0"/>
              <a:t>Economic Development growing businesses and jobs</a:t>
            </a:r>
          </a:p>
        </p:txBody>
      </p:sp>
      <p:sp>
        <p:nvSpPr>
          <p:cNvPr id="4" name="Slide Number Placeholder 3"/>
          <p:cNvSpPr>
            <a:spLocks noGrp="1"/>
          </p:cNvSpPr>
          <p:nvPr>
            <p:ph type="sldNum" sz="quarter" idx="5"/>
          </p:nvPr>
        </p:nvSpPr>
        <p:spPr/>
        <p:txBody>
          <a:bodyPr/>
          <a:lstStyle/>
          <a:p>
            <a:fld id="{4623EB13-3C15-4E4C-9370-1414368F7410}" type="slidenum">
              <a:rPr lang="en-US" smtClean="0"/>
              <a:t>6</a:t>
            </a:fld>
            <a:endParaRPr lang="en-US"/>
          </a:p>
        </p:txBody>
      </p:sp>
    </p:spTree>
    <p:extLst>
      <p:ext uri="{BB962C8B-B14F-4D97-AF65-F5344CB8AC3E}">
        <p14:creationId xmlns:p14="http://schemas.microsoft.com/office/powerpoint/2010/main" val="207260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now if you don’t have a UEI- this is required – time limited – technically you cannot be reimbursed without this – it will take time. Begin the process- If you subcontract you must require this from all subcontractors as well.</a:t>
            </a:r>
          </a:p>
        </p:txBody>
      </p:sp>
      <p:sp>
        <p:nvSpPr>
          <p:cNvPr id="4" name="Slide Number Placeholder 3"/>
          <p:cNvSpPr>
            <a:spLocks noGrp="1"/>
          </p:cNvSpPr>
          <p:nvPr>
            <p:ph type="sldNum" sz="quarter" idx="5"/>
          </p:nvPr>
        </p:nvSpPr>
        <p:spPr/>
        <p:txBody>
          <a:bodyPr/>
          <a:lstStyle/>
          <a:p>
            <a:fld id="{4623EB13-3C15-4E4C-9370-1414368F7410}" type="slidenum">
              <a:rPr lang="en-US" smtClean="0"/>
              <a:t>8</a:t>
            </a:fld>
            <a:endParaRPr lang="en-US"/>
          </a:p>
        </p:txBody>
      </p:sp>
    </p:spTree>
    <p:extLst>
      <p:ext uri="{BB962C8B-B14F-4D97-AF65-F5344CB8AC3E}">
        <p14:creationId xmlns:p14="http://schemas.microsoft.com/office/powerpoint/2010/main" val="44736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Objectives  definition    - we focus on Low Mod Income objectives-   4 ways that this can be met depending on the type of activity that you are proposing.  </a:t>
            </a:r>
          </a:p>
          <a:p>
            <a:r>
              <a:rPr lang="en-US" dirty="0"/>
              <a:t>Area Benefit- everyone in a location can use the service, or would benefit from the activity– e.g. CT river parks  Bushnell Park, Mental Health Provider </a:t>
            </a:r>
          </a:p>
          <a:p>
            <a:r>
              <a:rPr lang="en-US" dirty="0"/>
              <a:t>Limited Clientele- focus on a sector or group – a particular school , or recreation center \</a:t>
            </a:r>
          </a:p>
          <a:p>
            <a:r>
              <a:rPr lang="en-US" dirty="0"/>
              <a:t>Jobs- the proprietor or the staff is LMI</a:t>
            </a:r>
          </a:p>
        </p:txBody>
      </p:sp>
      <p:sp>
        <p:nvSpPr>
          <p:cNvPr id="4" name="Slide Number Placeholder 3"/>
          <p:cNvSpPr>
            <a:spLocks noGrp="1"/>
          </p:cNvSpPr>
          <p:nvPr>
            <p:ph type="sldNum" sz="quarter" idx="5"/>
          </p:nvPr>
        </p:nvSpPr>
        <p:spPr/>
        <p:txBody>
          <a:bodyPr/>
          <a:lstStyle/>
          <a:p>
            <a:fld id="{4623EB13-3C15-4E4C-9370-1414368F7410}" type="slidenum">
              <a:rPr lang="en-US" smtClean="0"/>
              <a:t>10</a:t>
            </a:fld>
            <a:endParaRPr lang="en-US"/>
          </a:p>
        </p:txBody>
      </p:sp>
    </p:spTree>
    <p:extLst>
      <p:ext uri="{BB962C8B-B14F-4D97-AF65-F5344CB8AC3E}">
        <p14:creationId xmlns:p14="http://schemas.microsoft.com/office/powerpoint/2010/main" val="179663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determine which one is appropriate</a:t>
            </a:r>
          </a:p>
        </p:txBody>
      </p:sp>
      <p:sp>
        <p:nvSpPr>
          <p:cNvPr id="4" name="Slide Number Placeholder 3"/>
          <p:cNvSpPr>
            <a:spLocks noGrp="1"/>
          </p:cNvSpPr>
          <p:nvPr>
            <p:ph type="sldNum" sz="quarter" idx="5"/>
          </p:nvPr>
        </p:nvSpPr>
        <p:spPr/>
        <p:txBody>
          <a:bodyPr/>
          <a:lstStyle/>
          <a:p>
            <a:fld id="{4623EB13-3C15-4E4C-9370-1414368F7410}" type="slidenum">
              <a:rPr lang="en-US" smtClean="0"/>
              <a:t>11</a:t>
            </a:fld>
            <a:endParaRPr lang="en-US"/>
          </a:p>
        </p:txBody>
      </p:sp>
    </p:spTree>
    <p:extLst>
      <p:ext uri="{BB962C8B-B14F-4D97-AF65-F5344CB8AC3E}">
        <p14:creationId xmlns:p14="http://schemas.microsoft.com/office/powerpoint/2010/main" val="292489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matrix codes and National Objectives are complex. We don’t use all of them and we do a lot of the coding internally to facilitate the decision making and  - it is called HUDSPEAK and we try to minimize the confusion </a:t>
            </a:r>
          </a:p>
        </p:txBody>
      </p:sp>
      <p:sp>
        <p:nvSpPr>
          <p:cNvPr id="4" name="Slide Number Placeholder 3"/>
          <p:cNvSpPr>
            <a:spLocks noGrp="1"/>
          </p:cNvSpPr>
          <p:nvPr>
            <p:ph type="sldNum" sz="quarter" idx="5"/>
          </p:nvPr>
        </p:nvSpPr>
        <p:spPr/>
        <p:txBody>
          <a:bodyPr/>
          <a:lstStyle/>
          <a:p>
            <a:fld id="{4623EB13-3C15-4E4C-9370-1414368F7410}" type="slidenum">
              <a:rPr lang="en-US" smtClean="0"/>
              <a:t>12</a:t>
            </a:fld>
            <a:endParaRPr lang="en-US"/>
          </a:p>
        </p:txBody>
      </p:sp>
    </p:spTree>
    <p:extLst>
      <p:ext uri="{BB962C8B-B14F-4D97-AF65-F5344CB8AC3E}">
        <p14:creationId xmlns:p14="http://schemas.microsoft.com/office/powerpoint/2010/main" val="205181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the program can influence which type of national objective is chosen.</a:t>
            </a:r>
          </a:p>
        </p:txBody>
      </p:sp>
      <p:sp>
        <p:nvSpPr>
          <p:cNvPr id="4" name="Slide Number Placeholder 3"/>
          <p:cNvSpPr>
            <a:spLocks noGrp="1"/>
          </p:cNvSpPr>
          <p:nvPr>
            <p:ph type="sldNum" sz="quarter" idx="5"/>
          </p:nvPr>
        </p:nvSpPr>
        <p:spPr/>
        <p:txBody>
          <a:bodyPr/>
          <a:lstStyle/>
          <a:p>
            <a:fld id="{4623EB13-3C15-4E4C-9370-1414368F7410}" type="slidenum">
              <a:rPr lang="en-US" smtClean="0"/>
              <a:t>14</a:t>
            </a:fld>
            <a:endParaRPr lang="en-US"/>
          </a:p>
        </p:txBody>
      </p:sp>
    </p:spTree>
    <p:extLst>
      <p:ext uri="{BB962C8B-B14F-4D97-AF65-F5344CB8AC3E}">
        <p14:creationId xmlns:p14="http://schemas.microsoft.com/office/powerpoint/2010/main" val="252900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6" name="Holder 6"/>
          <p:cNvSpPr>
            <a:spLocks noGrp="1"/>
          </p:cNvSpPr>
          <p:nvPr>
            <p:ph type="sldNum" sz="quarter" idx="7"/>
          </p:nvPr>
        </p:nvSpPr>
        <p:spPr/>
        <p:txBody>
          <a:bodyPr lIns="0" tIns="0" rIns="0" bIns="0"/>
          <a:lstStyle>
            <a:lvl1pPr>
              <a:defRPr sz="1100" b="1" i="0">
                <a:solidFill>
                  <a:srgbClr val="292934"/>
                </a:solidFill>
                <a:latin typeface="Arial"/>
                <a:cs typeface="Arial"/>
              </a:defRPr>
            </a:lvl1pPr>
          </a:lstStyle>
          <a:p>
            <a:pPr marL="38100">
              <a:lnSpc>
                <a:spcPts val="1315"/>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5400" b="0" i="0">
                <a:solidFill>
                  <a:srgbClr val="D2523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6" name="Holder 6"/>
          <p:cNvSpPr>
            <a:spLocks noGrp="1"/>
          </p:cNvSpPr>
          <p:nvPr>
            <p:ph type="sldNum" sz="quarter" idx="7"/>
          </p:nvPr>
        </p:nvSpPr>
        <p:spPr/>
        <p:txBody>
          <a:bodyPr lIns="0" tIns="0" rIns="0" bIns="0"/>
          <a:lstStyle>
            <a:lvl1pPr>
              <a:defRPr sz="1100" b="1" i="0">
                <a:solidFill>
                  <a:srgbClr val="292934"/>
                </a:solidFill>
                <a:latin typeface="Arial"/>
                <a:cs typeface="Arial"/>
              </a:defRPr>
            </a:lvl1pPr>
          </a:lstStyle>
          <a:p>
            <a:pPr marL="38100">
              <a:lnSpc>
                <a:spcPts val="131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7" name="Holder 7"/>
          <p:cNvSpPr>
            <a:spLocks noGrp="1"/>
          </p:cNvSpPr>
          <p:nvPr>
            <p:ph type="sldNum" sz="quarter" idx="7"/>
          </p:nvPr>
        </p:nvSpPr>
        <p:spPr/>
        <p:txBody>
          <a:bodyPr lIns="0" tIns="0" rIns="0" bIns="0"/>
          <a:lstStyle>
            <a:lvl1pPr>
              <a:defRPr sz="1100" b="1" i="0">
                <a:solidFill>
                  <a:srgbClr val="292934"/>
                </a:solidFill>
                <a:latin typeface="Arial"/>
                <a:cs typeface="Arial"/>
              </a:defRPr>
            </a:lvl1pPr>
          </a:lstStyle>
          <a:p>
            <a:pPr marL="38100">
              <a:lnSpc>
                <a:spcPts val="131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1">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5" name="Holder 5"/>
          <p:cNvSpPr>
            <a:spLocks noGrp="1"/>
          </p:cNvSpPr>
          <p:nvPr>
            <p:ph type="sldNum" sz="quarter" idx="7"/>
          </p:nvPr>
        </p:nvSpPr>
        <p:spPr/>
        <p:txBody>
          <a:bodyPr lIns="0" tIns="0" rIns="0" bIns="0"/>
          <a:lstStyle>
            <a:lvl1pPr>
              <a:defRPr sz="1100" b="1" i="0">
                <a:solidFill>
                  <a:srgbClr val="292934"/>
                </a:solidFill>
                <a:latin typeface="Arial"/>
                <a:cs typeface="Arial"/>
              </a:defRPr>
            </a:lvl1pPr>
          </a:lstStyle>
          <a:p>
            <a:pPr marL="38100">
              <a:lnSpc>
                <a:spcPts val="131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4" name="Holder 4"/>
          <p:cNvSpPr>
            <a:spLocks noGrp="1"/>
          </p:cNvSpPr>
          <p:nvPr>
            <p:ph type="sldNum" sz="quarter" idx="7"/>
          </p:nvPr>
        </p:nvSpPr>
        <p:spPr/>
        <p:txBody>
          <a:bodyPr lIns="0" tIns="0" rIns="0" bIns="0"/>
          <a:lstStyle>
            <a:lvl1pPr>
              <a:defRPr sz="1100" b="1" i="0">
                <a:solidFill>
                  <a:srgbClr val="292934"/>
                </a:solidFill>
                <a:latin typeface="Arial"/>
                <a:cs typeface="Arial"/>
              </a:defRPr>
            </a:lvl1pPr>
          </a:lstStyle>
          <a:p>
            <a:pPr marL="38100">
              <a:lnSpc>
                <a:spcPts val="1315"/>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92A199"/>
          </a:solidFill>
        </p:spPr>
        <p:txBody>
          <a:bodyPr wrap="square" lIns="0" tIns="0" rIns="0" bIns="0" rtlCol="0"/>
          <a:lstStyle/>
          <a:p>
            <a:endParaRPr/>
          </a:p>
        </p:txBody>
      </p:sp>
      <p:sp>
        <p:nvSpPr>
          <p:cNvPr id="17" name="bk object 17"/>
          <p:cNvSpPr/>
          <p:nvPr/>
        </p:nvSpPr>
        <p:spPr>
          <a:xfrm>
            <a:off x="380" y="380"/>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sp>
        <p:nvSpPr>
          <p:cNvPr id="2" name="Holder 2"/>
          <p:cNvSpPr>
            <a:spLocks noGrp="1"/>
          </p:cNvSpPr>
          <p:nvPr>
            <p:ph type="title"/>
          </p:nvPr>
        </p:nvSpPr>
        <p:spPr>
          <a:xfrm>
            <a:off x="2497962" y="442975"/>
            <a:ext cx="4148074" cy="788669"/>
          </a:xfrm>
          <a:prstGeom prst="rect">
            <a:avLst/>
          </a:prstGeom>
        </p:spPr>
        <p:txBody>
          <a:bodyPr wrap="square" lIns="0" tIns="0" rIns="0" bIns="0">
            <a:spAutoFit/>
          </a:bodyPr>
          <a:lstStyle>
            <a:lvl1pPr>
              <a:defRPr sz="2600" b="1" i="1">
                <a:solidFill>
                  <a:srgbClr val="C00000"/>
                </a:solidFill>
                <a:latin typeface="Arial"/>
                <a:cs typeface="Arial"/>
              </a:defRPr>
            </a:lvl1pPr>
          </a:lstStyle>
          <a:p>
            <a:endParaRPr/>
          </a:p>
        </p:txBody>
      </p:sp>
      <p:sp>
        <p:nvSpPr>
          <p:cNvPr id="3" name="Holder 3"/>
          <p:cNvSpPr>
            <a:spLocks noGrp="1"/>
          </p:cNvSpPr>
          <p:nvPr>
            <p:ph type="body" idx="1"/>
          </p:nvPr>
        </p:nvSpPr>
        <p:spPr>
          <a:xfrm>
            <a:off x="245745" y="1471930"/>
            <a:ext cx="8652509" cy="4648200"/>
          </a:xfrm>
          <a:prstGeom prst="rect">
            <a:avLst/>
          </a:prstGeom>
        </p:spPr>
        <p:txBody>
          <a:bodyPr wrap="square" lIns="0" tIns="0" rIns="0" bIns="0">
            <a:spAutoFit/>
          </a:bodyPr>
          <a:lstStyle>
            <a:lvl1pPr>
              <a:defRPr sz="5400" b="0" i="0">
                <a:solidFill>
                  <a:srgbClr val="D2523B"/>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6" name="Holder 6"/>
          <p:cNvSpPr>
            <a:spLocks noGrp="1"/>
          </p:cNvSpPr>
          <p:nvPr>
            <p:ph type="sldNum" sz="quarter" idx="7"/>
          </p:nvPr>
        </p:nvSpPr>
        <p:spPr>
          <a:xfrm>
            <a:off x="8857995" y="6554978"/>
            <a:ext cx="231775" cy="181609"/>
          </a:xfrm>
          <a:prstGeom prst="rect">
            <a:avLst/>
          </a:prstGeom>
        </p:spPr>
        <p:txBody>
          <a:bodyPr wrap="square" lIns="0" tIns="0" rIns="0" bIns="0">
            <a:spAutoFit/>
          </a:bodyPr>
          <a:lstStyle>
            <a:lvl1pPr>
              <a:defRPr sz="1100" b="1" i="0">
                <a:solidFill>
                  <a:srgbClr val="292934"/>
                </a:solidFill>
                <a:latin typeface="Arial"/>
                <a:cs typeface="Arial"/>
              </a:defRPr>
            </a:lvl1pPr>
          </a:lstStyle>
          <a:p>
            <a:pPr marL="38100">
              <a:lnSpc>
                <a:spcPts val="131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rtfordct.gov/Government/Departments/OMBG/Central-Grants/Federal-Gra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hartfordct.gov/Government/Departments/OMBG/Central-Gra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onnie.Vazquez@hartford.gov" TargetMode="External"/><Relationship Id="rId2" Type="http://schemas.openxmlformats.org/officeDocument/2006/relationships/hyperlink" Target="mailto:Angelique.Croasdale@hartford.gov"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Sheryl.horowitz@hartford.gov" TargetMode="Externa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0.png"/><Relationship Id="rId4" Type="http://schemas.openxmlformats.org/officeDocument/2006/relationships/customXml" Target="../ink/ink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USCODE-2010-title42/html/USCODE-2010-title42-chap69.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cfr.gov/current/title-24/subtitle-B/chapter-V/subchapter-C/part-57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4/subtitle-B/chapter-V/subchapter-C/part-576" TargetMode="External"/><Relationship Id="rId2" Type="http://schemas.openxmlformats.org/officeDocument/2006/relationships/hyperlink" Target="https://www.ecfr.gov/current/title-24/subtitle-B/chapter-V/subchapter-C/part-574" TargetMode="External"/><Relationship Id="rId1" Type="http://schemas.openxmlformats.org/officeDocument/2006/relationships/slideLayout" Target="../slideLayouts/slideLayout5.xml"/><Relationship Id="rId5" Type="http://schemas.openxmlformats.org/officeDocument/2006/relationships/hyperlink" Target="https://www.hartfordct.gov/Government/Departments/OMBG/Central-Grants/Federal-Grants" TargetMode="External"/><Relationship Id="rId4" Type="http://schemas.openxmlformats.org/officeDocument/2006/relationships/hyperlink" Target="https://www.ecfr.gov/current/title-24/subtitle-A/part-9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380"/>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sp>
        <p:nvSpPr>
          <p:cNvPr id="3" name="object 3"/>
          <p:cNvSpPr txBox="1">
            <a:spLocks noGrp="1"/>
          </p:cNvSpPr>
          <p:nvPr>
            <p:ph type="title"/>
          </p:nvPr>
        </p:nvSpPr>
        <p:spPr>
          <a:xfrm>
            <a:off x="3879029" y="341071"/>
            <a:ext cx="5153099" cy="1859483"/>
          </a:xfrm>
          <a:prstGeom prst="rect">
            <a:avLst/>
          </a:prstGeom>
        </p:spPr>
        <p:txBody>
          <a:bodyPr vert="horz" wrap="square" lIns="0" tIns="12700" rIns="0" bIns="0" rtlCol="0">
            <a:spAutoFit/>
          </a:bodyPr>
          <a:lstStyle/>
          <a:p>
            <a:pPr marL="12700" marR="5080" indent="-5080" algn="ctr">
              <a:lnSpc>
                <a:spcPct val="100000"/>
              </a:lnSpc>
              <a:spcBef>
                <a:spcPts val="100"/>
              </a:spcBef>
            </a:pPr>
            <a:r>
              <a:rPr lang="en-US" sz="2400" i="0" spc="-5" dirty="0">
                <a:solidFill>
                  <a:srgbClr val="4F6128"/>
                </a:solidFill>
                <a:latin typeface="Calibri"/>
                <a:cs typeface="Calibri"/>
              </a:rPr>
              <a:t>City of  Hartford HUD Programs: </a:t>
            </a:r>
            <a:br>
              <a:rPr lang="en-US" sz="2400" i="0" spc="-5" dirty="0">
                <a:solidFill>
                  <a:srgbClr val="4F6128"/>
                </a:solidFill>
                <a:latin typeface="Calibri"/>
                <a:cs typeface="Calibri"/>
              </a:rPr>
            </a:br>
            <a:r>
              <a:rPr lang="en-US" sz="2400" i="0" spc="-5" dirty="0">
                <a:solidFill>
                  <a:srgbClr val="4F6128"/>
                </a:solidFill>
                <a:latin typeface="Calibri"/>
                <a:cs typeface="Calibri"/>
              </a:rPr>
              <a:t>Community Development Block Grants </a:t>
            </a:r>
            <a:r>
              <a:rPr sz="2400" i="0" spc="-5" dirty="0">
                <a:solidFill>
                  <a:srgbClr val="4F6128"/>
                </a:solidFill>
                <a:latin typeface="Calibri"/>
                <a:cs typeface="Calibri"/>
              </a:rPr>
              <a:t>(CDBG), </a:t>
            </a:r>
            <a:r>
              <a:rPr lang="en-US" sz="2400" i="0" spc="-5" dirty="0">
                <a:solidFill>
                  <a:srgbClr val="4F6128"/>
                </a:solidFill>
                <a:latin typeface="Calibri"/>
                <a:cs typeface="Calibri"/>
              </a:rPr>
              <a:t>Housing Opportunities for persons with HIV</a:t>
            </a:r>
            <a:r>
              <a:rPr sz="2400" i="0" dirty="0">
                <a:solidFill>
                  <a:srgbClr val="4F6128"/>
                </a:solidFill>
                <a:latin typeface="Calibri"/>
                <a:cs typeface="Calibri"/>
              </a:rPr>
              <a:t>/AIDS (HOPWA</a:t>
            </a:r>
            <a:r>
              <a:rPr lang="en-US" sz="2400" i="0" dirty="0">
                <a:solidFill>
                  <a:srgbClr val="4F6128"/>
                </a:solidFill>
                <a:latin typeface="Calibri"/>
                <a:cs typeface="Calibri"/>
              </a:rPr>
              <a:t>) Emergency Solutions Grant </a:t>
            </a:r>
            <a:r>
              <a:rPr sz="2400" i="0" spc="-5" dirty="0">
                <a:solidFill>
                  <a:srgbClr val="4F6128"/>
                </a:solidFill>
                <a:latin typeface="Calibri"/>
                <a:cs typeface="Calibri"/>
              </a:rPr>
              <a:t>(ESG)</a:t>
            </a:r>
            <a:endParaRPr sz="2400" dirty="0">
              <a:latin typeface="Calibri"/>
              <a:cs typeface="Calibri"/>
            </a:endParaRPr>
          </a:p>
        </p:txBody>
      </p:sp>
      <p:sp>
        <p:nvSpPr>
          <p:cNvPr id="4" name="object 4"/>
          <p:cNvSpPr txBox="1"/>
          <p:nvPr/>
        </p:nvSpPr>
        <p:spPr>
          <a:xfrm>
            <a:off x="3879029" y="3196790"/>
            <a:ext cx="4924498" cy="2921313"/>
          </a:xfrm>
          <a:prstGeom prst="rect">
            <a:avLst/>
          </a:prstGeom>
        </p:spPr>
        <p:txBody>
          <a:bodyPr vert="horz" wrap="square" lIns="0" tIns="12700" rIns="0" bIns="0" rtlCol="0">
            <a:spAutoFit/>
          </a:bodyPr>
          <a:lstStyle/>
          <a:p>
            <a:pPr marL="12700" marR="5080" algn="ctr">
              <a:lnSpc>
                <a:spcPct val="100000"/>
              </a:lnSpc>
              <a:spcBef>
                <a:spcPts val="100"/>
              </a:spcBef>
            </a:pPr>
            <a:r>
              <a:rPr sz="2000" b="1" spc="-5" dirty="0">
                <a:solidFill>
                  <a:srgbClr val="D2523B"/>
                </a:solidFill>
                <a:latin typeface="Calibri"/>
                <a:cs typeface="Calibri"/>
              </a:rPr>
              <a:t>PUBLIC </a:t>
            </a:r>
            <a:r>
              <a:rPr sz="2000" b="1" dirty="0">
                <a:solidFill>
                  <a:srgbClr val="D2523B"/>
                </a:solidFill>
                <a:latin typeface="Calibri"/>
                <a:cs typeface="Calibri"/>
              </a:rPr>
              <a:t>HEARING &amp; </a:t>
            </a:r>
            <a:r>
              <a:rPr sz="2000" b="1" spc="-5" dirty="0">
                <a:solidFill>
                  <a:srgbClr val="D2523B"/>
                </a:solidFill>
                <a:latin typeface="Calibri"/>
                <a:cs typeface="Calibri"/>
              </a:rPr>
              <a:t>TECHNICAL </a:t>
            </a:r>
            <a:r>
              <a:rPr sz="2000" b="1" spc="-15" dirty="0">
                <a:solidFill>
                  <a:srgbClr val="D2523B"/>
                </a:solidFill>
                <a:latin typeface="Calibri"/>
                <a:cs typeface="Calibri"/>
              </a:rPr>
              <a:t>ASSISTANCE  </a:t>
            </a:r>
            <a:r>
              <a:rPr sz="2000" b="1" dirty="0">
                <a:solidFill>
                  <a:srgbClr val="D2523B"/>
                </a:solidFill>
                <a:latin typeface="Calibri"/>
                <a:cs typeface="Calibri"/>
              </a:rPr>
              <a:t>SESSION</a:t>
            </a:r>
            <a:r>
              <a:rPr lang="en-US" sz="2000" dirty="0">
                <a:latin typeface="Calibri"/>
                <a:cs typeface="Calibri"/>
              </a:rPr>
              <a:t> </a:t>
            </a:r>
            <a:r>
              <a:rPr sz="2000" b="1" spc="-40" dirty="0">
                <a:solidFill>
                  <a:srgbClr val="D2523B"/>
                </a:solidFill>
                <a:latin typeface="Calibri"/>
                <a:cs typeface="Calibri"/>
              </a:rPr>
              <a:t>FISCAL </a:t>
            </a:r>
            <a:r>
              <a:rPr sz="2000" b="1" spc="-45" dirty="0">
                <a:solidFill>
                  <a:srgbClr val="D2523B"/>
                </a:solidFill>
                <a:latin typeface="Calibri"/>
                <a:cs typeface="Calibri"/>
              </a:rPr>
              <a:t>YEAR</a:t>
            </a:r>
            <a:r>
              <a:rPr sz="2000" b="1" spc="30" dirty="0">
                <a:solidFill>
                  <a:srgbClr val="D2523B"/>
                </a:solidFill>
                <a:latin typeface="Calibri"/>
                <a:cs typeface="Calibri"/>
              </a:rPr>
              <a:t> </a:t>
            </a:r>
            <a:r>
              <a:rPr sz="2000" b="1" spc="-45" dirty="0">
                <a:solidFill>
                  <a:srgbClr val="D2523B"/>
                </a:solidFill>
                <a:latin typeface="Calibri"/>
                <a:cs typeface="Calibri"/>
              </a:rPr>
              <a:t>202</a:t>
            </a:r>
            <a:r>
              <a:rPr lang="en-US" sz="2000" b="1" spc="-45" dirty="0">
                <a:solidFill>
                  <a:srgbClr val="D2523B"/>
                </a:solidFill>
                <a:latin typeface="Calibri"/>
                <a:cs typeface="Calibri"/>
              </a:rPr>
              <a:t>6</a:t>
            </a:r>
            <a:r>
              <a:rPr sz="2000" b="1" spc="-45" dirty="0">
                <a:solidFill>
                  <a:srgbClr val="D2523B"/>
                </a:solidFill>
                <a:latin typeface="Calibri"/>
                <a:cs typeface="Calibri"/>
              </a:rPr>
              <a:t>-202</a:t>
            </a:r>
            <a:r>
              <a:rPr lang="en-US" sz="2000" b="1" spc="-45" dirty="0">
                <a:solidFill>
                  <a:srgbClr val="D2523B"/>
                </a:solidFill>
                <a:latin typeface="Calibri"/>
                <a:cs typeface="Calibri"/>
              </a:rPr>
              <a:t>7</a:t>
            </a:r>
            <a:endParaRPr sz="2000" dirty="0">
              <a:latin typeface="Calibri"/>
              <a:cs typeface="Calibri"/>
            </a:endParaRPr>
          </a:p>
          <a:p>
            <a:pPr>
              <a:lnSpc>
                <a:spcPct val="100000"/>
              </a:lnSpc>
            </a:pPr>
            <a:endParaRPr lang="en-US" sz="2000" dirty="0">
              <a:latin typeface="Calibri"/>
              <a:cs typeface="Calibri"/>
            </a:endParaRPr>
          </a:p>
          <a:p>
            <a:pPr>
              <a:lnSpc>
                <a:spcPct val="100000"/>
              </a:lnSpc>
            </a:pPr>
            <a:endParaRPr lang="en-US" sz="2000" dirty="0">
              <a:latin typeface="Calibri"/>
              <a:cs typeface="Calibri"/>
            </a:endParaRPr>
          </a:p>
          <a:p>
            <a:pPr marL="1336675" marR="1088390" indent="1270" algn="ctr">
              <a:lnSpc>
                <a:spcPts val="1600"/>
              </a:lnSpc>
              <a:spcBef>
                <a:spcPts val="1050"/>
              </a:spcBef>
            </a:pPr>
            <a:r>
              <a:rPr lang="en-US" sz="2000" b="1" spc="-35" dirty="0">
                <a:solidFill>
                  <a:srgbClr val="4F6128"/>
                </a:solidFill>
                <a:latin typeface="Calibri"/>
                <a:cs typeface="Calibri"/>
              </a:rPr>
              <a:t>S</a:t>
            </a:r>
            <a:r>
              <a:rPr sz="2000" b="1" spc="-35" dirty="0">
                <a:solidFill>
                  <a:srgbClr val="4F6128"/>
                </a:solidFill>
                <a:latin typeface="Calibri"/>
                <a:cs typeface="Calibri"/>
              </a:rPr>
              <a:t>ession</a:t>
            </a:r>
            <a:endParaRPr lang="en-US" sz="2000" b="1" spc="-40" dirty="0">
              <a:solidFill>
                <a:srgbClr val="4F6128"/>
              </a:solidFill>
              <a:latin typeface="Calibri"/>
              <a:cs typeface="Calibri"/>
            </a:endParaRPr>
          </a:p>
          <a:p>
            <a:pPr marL="1336675" marR="1088390" indent="1270" algn="ctr">
              <a:lnSpc>
                <a:spcPts val="1600"/>
              </a:lnSpc>
              <a:spcBef>
                <a:spcPts val="1050"/>
              </a:spcBef>
            </a:pPr>
            <a:r>
              <a:rPr lang="en-US" sz="2000" b="1" spc="-45" dirty="0">
                <a:solidFill>
                  <a:srgbClr val="D2523B"/>
                </a:solidFill>
                <a:latin typeface="Calibri"/>
                <a:cs typeface="Calibri"/>
              </a:rPr>
              <a:t>ZOOM</a:t>
            </a:r>
            <a:endParaRPr sz="2000" dirty="0">
              <a:latin typeface="Calibri"/>
              <a:cs typeface="Calibri"/>
            </a:endParaRPr>
          </a:p>
          <a:p>
            <a:pPr marL="240029" algn="ctr">
              <a:lnSpc>
                <a:spcPct val="100000"/>
              </a:lnSpc>
            </a:pPr>
            <a:r>
              <a:rPr lang="en-US" b="1" spc="-5" dirty="0">
                <a:solidFill>
                  <a:srgbClr val="D2523B"/>
                </a:solidFill>
                <a:latin typeface="Calibri"/>
                <a:cs typeface="Calibri"/>
              </a:rPr>
              <a:t>TUESDAY</a:t>
            </a:r>
            <a:r>
              <a:rPr b="1" spc="-5" dirty="0">
                <a:solidFill>
                  <a:srgbClr val="D2523B"/>
                </a:solidFill>
                <a:latin typeface="Calibri"/>
                <a:cs typeface="Calibri"/>
              </a:rPr>
              <a:t>, </a:t>
            </a:r>
            <a:r>
              <a:rPr lang="en-US" b="1" spc="-5" dirty="0">
                <a:solidFill>
                  <a:srgbClr val="D2523B"/>
                </a:solidFill>
                <a:latin typeface="Calibri"/>
                <a:cs typeface="Calibri"/>
              </a:rPr>
              <a:t>FEBRUARY</a:t>
            </a:r>
            <a:r>
              <a:rPr b="1" spc="-5" dirty="0">
                <a:solidFill>
                  <a:srgbClr val="D2523B"/>
                </a:solidFill>
                <a:latin typeface="Calibri"/>
                <a:cs typeface="Calibri"/>
              </a:rPr>
              <a:t> </a:t>
            </a:r>
            <a:r>
              <a:rPr lang="en-US" b="1" dirty="0">
                <a:solidFill>
                  <a:srgbClr val="D2523B"/>
                </a:solidFill>
                <a:latin typeface="Calibri"/>
                <a:cs typeface="Calibri"/>
              </a:rPr>
              <a:t>10</a:t>
            </a:r>
            <a:r>
              <a:rPr b="1" dirty="0">
                <a:solidFill>
                  <a:srgbClr val="D2523B"/>
                </a:solidFill>
                <a:latin typeface="Calibri"/>
                <a:cs typeface="Calibri"/>
              </a:rPr>
              <a:t>, 202</a:t>
            </a:r>
            <a:r>
              <a:rPr lang="en-US" b="1" dirty="0">
                <a:solidFill>
                  <a:srgbClr val="D2523B"/>
                </a:solidFill>
                <a:latin typeface="Calibri"/>
                <a:cs typeface="Calibri"/>
              </a:rPr>
              <a:t>6</a:t>
            </a:r>
            <a:r>
              <a:rPr b="1" dirty="0">
                <a:solidFill>
                  <a:srgbClr val="D2523B"/>
                </a:solidFill>
                <a:latin typeface="Calibri"/>
                <a:cs typeface="Calibri"/>
              </a:rPr>
              <a:t> </a:t>
            </a:r>
            <a:r>
              <a:rPr lang="en-US" b="1" dirty="0">
                <a:solidFill>
                  <a:srgbClr val="D2523B"/>
                </a:solidFill>
                <a:latin typeface="Calibri"/>
                <a:cs typeface="Calibri"/>
              </a:rPr>
              <a:t>–</a:t>
            </a:r>
            <a:r>
              <a:rPr b="1" dirty="0">
                <a:solidFill>
                  <a:srgbClr val="D2523B"/>
                </a:solidFill>
                <a:latin typeface="Calibri"/>
                <a:cs typeface="Calibri"/>
              </a:rPr>
              <a:t> </a:t>
            </a:r>
            <a:r>
              <a:rPr lang="en-US" b="1" dirty="0">
                <a:solidFill>
                  <a:srgbClr val="D2523B"/>
                </a:solidFill>
                <a:latin typeface="Calibri"/>
                <a:cs typeface="Calibri"/>
              </a:rPr>
              <a:t>1</a:t>
            </a:r>
            <a:r>
              <a:rPr b="1" dirty="0">
                <a:solidFill>
                  <a:srgbClr val="D2523B"/>
                </a:solidFill>
                <a:latin typeface="Calibri"/>
                <a:cs typeface="Calibri"/>
              </a:rPr>
              <a:t>2</a:t>
            </a:r>
            <a:r>
              <a:rPr lang="en-US" b="1" dirty="0">
                <a:solidFill>
                  <a:srgbClr val="D2523B"/>
                </a:solidFill>
                <a:latin typeface="Calibri"/>
                <a:cs typeface="Calibri"/>
              </a:rPr>
              <a:t>:30</a:t>
            </a:r>
            <a:r>
              <a:rPr b="1" spc="245" dirty="0">
                <a:solidFill>
                  <a:srgbClr val="D2523B"/>
                </a:solidFill>
                <a:latin typeface="Calibri"/>
                <a:cs typeface="Calibri"/>
              </a:rPr>
              <a:t> </a:t>
            </a:r>
            <a:r>
              <a:rPr b="1" spc="-5" dirty="0">
                <a:solidFill>
                  <a:srgbClr val="D2523B"/>
                </a:solidFill>
                <a:latin typeface="Calibri"/>
                <a:cs typeface="Calibri"/>
              </a:rPr>
              <a:t>PM</a:t>
            </a:r>
            <a:endParaRPr lang="en-US" b="1" spc="-5" dirty="0">
              <a:solidFill>
                <a:srgbClr val="D2523B"/>
              </a:solidFill>
              <a:latin typeface="Calibri"/>
              <a:cs typeface="Calibri"/>
            </a:endParaRPr>
          </a:p>
          <a:p>
            <a:pPr marL="240029" algn="ctr">
              <a:lnSpc>
                <a:spcPct val="100000"/>
              </a:lnSpc>
            </a:pPr>
            <a:endParaRPr lang="en-US" b="1" spc="-5" dirty="0">
              <a:solidFill>
                <a:srgbClr val="D2523B"/>
              </a:solidFill>
              <a:latin typeface="Calibri"/>
              <a:cs typeface="Calibri"/>
            </a:endParaRPr>
          </a:p>
          <a:p>
            <a:pPr marL="240029" algn="ctr">
              <a:lnSpc>
                <a:spcPct val="100000"/>
              </a:lnSpc>
            </a:pPr>
            <a:endParaRPr lang="en-US" sz="1400" spc="-5" dirty="0">
              <a:latin typeface="Calibri"/>
              <a:cs typeface="Calibri"/>
            </a:endParaRPr>
          </a:p>
          <a:p>
            <a:pPr marL="240029" algn="ctr">
              <a:lnSpc>
                <a:spcPct val="100000"/>
              </a:lnSpc>
            </a:pPr>
            <a:endParaRPr sz="1400" dirty="0">
              <a:latin typeface="Calibri"/>
              <a:cs typeface="Calibri"/>
            </a:endParaRPr>
          </a:p>
        </p:txBody>
      </p:sp>
      <p:sp>
        <p:nvSpPr>
          <p:cNvPr id="8" name="Rectangle 7">
            <a:extLst>
              <a:ext uri="{FF2B5EF4-FFF2-40B4-BE49-F238E27FC236}">
                <a16:creationId xmlns:a16="http://schemas.microsoft.com/office/drawing/2014/main" id="{489AA6D9-4649-23E5-A098-CA9B3977626D}"/>
              </a:ext>
            </a:extLst>
          </p:cNvPr>
          <p:cNvSpPr/>
          <p:nvPr/>
        </p:nvSpPr>
        <p:spPr>
          <a:xfrm>
            <a:off x="437858" y="341071"/>
            <a:ext cx="3276220" cy="6400853"/>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9814D7A-0295-6915-5F8B-8B79FE70C563}"/>
              </a:ext>
            </a:extLst>
          </p:cNvPr>
          <p:cNvPicPr>
            <a:picLocks noChangeAspect="1"/>
          </p:cNvPicPr>
          <p:nvPr/>
        </p:nvPicPr>
        <p:blipFill>
          <a:blip r:embed="rId2"/>
          <a:stretch>
            <a:fillRect/>
          </a:stretch>
        </p:blipFill>
        <p:spPr>
          <a:xfrm>
            <a:off x="685800" y="711276"/>
            <a:ext cx="2743200" cy="2743200"/>
          </a:xfrm>
          <a:prstGeom prst="rect">
            <a:avLst/>
          </a:prstGeom>
        </p:spPr>
      </p:pic>
      <p:sp>
        <p:nvSpPr>
          <p:cNvPr id="6" name="object 6"/>
          <p:cNvSpPr/>
          <p:nvPr/>
        </p:nvSpPr>
        <p:spPr>
          <a:xfrm>
            <a:off x="685800" y="3733800"/>
            <a:ext cx="2819400" cy="2667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211" y="685038"/>
            <a:ext cx="8471789" cy="505267"/>
          </a:xfrm>
          <a:prstGeom prst="rect">
            <a:avLst/>
          </a:prstGeom>
        </p:spPr>
        <p:txBody>
          <a:bodyPr vert="horz" wrap="square" lIns="0" tIns="12700" rIns="0" bIns="0" rtlCol="0">
            <a:spAutoFit/>
          </a:bodyPr>
          <a:lstStyle/>
          <a:p>
            <a:pPr marL="12700">
              <a:lnSpc>
                <a:spcPct val="100000"/>
              </a:lnSpc>
              <a:spcBef>
                <a:spcPts val="100"/>
              </a:spcBef>
            </a:pPr>
            <a:r>
              <a:rPr lang="en-US" sz="3200" spc="-100" dirty="0"/>
              <a:t>Eligibility </a:t>
            </a:r>
            <a:r>
              <a:rPr sz="3200" spc="-95" dirty="0"/>
              <a:t>Criteria</a:t>
            </a:r>
            <a:r>
              <a:rPr lang="en-US" sz="3200" spc="-95" dirty="0"/>
              <a:t>: Meets a National Objective</a:t>
            </a:r>
            <a:endParaRPr sz="3200" dirty="0"/>
          </a:p>
        </p:txBody>
      </p:sp>
      <p:sp>
        <p:nvSpPr>
          <p:cNvPr id="3" name="object 3"/>
          <p:cNvSpPr txBox="1"/>
          <p:nvPr/>
        </p:nvSpPr>
        <p:spPr>
          <a:xfrm>
            <a:off x="505434" y="1499667"/>
            <a:ext cx="7884795" cy="1132205"/>
          </a:xfrm>
          <a:prstGeom prst="rect">
            <a:avLst/>
          </a:prstGeom>
        </p:spPr>
        <p:txBody>
          <a:bodyPr vert="horz" wrap="square" lIns="0" tIns="62865" rIns="0" bIns="0" rtlCol="0">
            <a:spAutoFit/>
          </a:bodyPr>
          <a:lstStyle/>
          <a:p>
            <a:pPr marL="12700">
              <a:lnSpc>
                <a:spcPct val="100000"/>
              </a:lnSpc>
              <a:spcBef>
                <a:spcPts val="495"/>
              </a:spcBef>
            </a:pPr>
            <a:r>
              <a:rPr sz="2200" dirty="0">
                <a:solidFill>
                  <a:srgbClr val="292934"/>
                </a:solidFill>
                <a:latin typeface="Arial"/>
                <a:cs typeface="Arial"/>
              </a:rPr>
              <a:t>The</a:t>
            </a:r>
            <a:r>
              <a:rPr sz="2200" spc="-5" dirty="0">
                <a:solidFill>
                  <a:srgbClr val="292934"/>
                </a:solidFill>
                <a:latin typeface="Arial"/>
                <a:cs typeface="Arial"/>
              </a:rPr>
              <a:t> </a:t>
            </a:r>
            <a:r>
              <a:rPr lang="en-US" sz="2200" spc="-5" dirty="0">
                <a:solidFill>
                  <a:srgbClr val="292934"/>
                </a:solidFill>
                <a:latin typeface="Arial"/>
                <a:cs typeface="Arial"/>
              </a:rPr>
              <a:t>proposed </a:t>
            </a:r>
            <a:r>
              <a:rPr sz="2200" dirty="0">
                <a:solidFill>
                  <a:srgbClr val="292934"/>
                </a:solidFill>
                <a:latin typeface="Arial"/>
                <a:cs typeface="Arial"/>
              </a:rPr>
              <a:t>project:</a:t>
            </a:r>
            <a:endParaRPr sz="2200" dirty="0">
              <a:latin typeface="Arial"/>
              <a:cs typeface="Arial"/>
            </a:endParaRPr>
          </a:p>
          <a:p>
            <a:pPr marL="195580" marR="5080" indent="-183515">
              <a:lnSpc>
                <a:spcPct val="100000"/>
              </a:lnSpc>
              <a:spcBef>
                <a:spcPts val="395"/>
              </a:spcBef>
              <a:buClr>
                <a:srgbClr val="92A199"/>
              </a:buClr>
              <a:buSzPct val="84090"/>
              <a:buChar char="•"/>
              <a:tabLst>
                <a:tab pos="196215" algn="l"/>
              </a:tabLst>
            </a:pPr>
            <a:r>
              <a:rPr sz="2200" dirty="0">
                <a:solidFill>
                  <a:srgbClr val="292934"/>
                </a:solidFill>
                <a:latin typeface="Arial"/>
                <a:cs typeface="Arial"/>
              </a:rPr>
              <a:t>Meets a </a:t>
            </a:r>
            <a:r>
              <a:rPr sz="2200" spc="-5" dirty="0">
                <a:solidFill>
                  <a:srgbClr val="292934"/>
                </a:solidFill>
                <a:latin typeface="Arial"/>
                <a:cs typeface="Arial"/>
              </a:rPr>
              <a:t>HUD National </a:t>
            </a:r>
            <a:r>
              <a:rPr sz="2200" dirty="0">
                <a:solidFill>
                  <a:srgbClr val="292934"/>
                </a:solidFill>
                <a:latin typeface="Arial"/>
                <a:cs typeface="Arial"/>
              </a:rPr>
              <a:t>Objective </a:t>
            </a:r>
            <a:r>
              <a:rPr sz="2200" spc="-5" dirty="0">
                <a:solidFill>
                  <a:srgbClr val="292934"/>
                </a:solidFill>
                <a:latin typeface="Arial"/>
                <a:cs typeface="Arial"/>
              </a:rPr>
              <a:t>included in Hartford’s </a:t>
            </a:r>
            <a:r>
              <a:rPr sz="2200" dirty="0">
                <a:solidFill>
                  <a:srgbClr val="292934"/>
                </a:solidFill>
                <a:latin typeface="Arial"/>
                <a:cs typeface="Arial"/>
              </a:rPr>
              <a:t>current  Consolidated Plan</a:t>
            </a:r>
            <a:r>
              <a:rPr sz="2200" spc="-20" dirty="0">
                <a:solidFill>
                  <a:srgbClr val="292934"/>
                </a:solidFill>
                <a:latin typeface="Arial"/>
                <a:cs typeface="Arial"/>
              </a:rPr>
              <a:t> </a:t>
            </a:r>
            <a:r>
              <a:rPr sz="2200" spc="-5" dirty="0">
                <a:solidFill>
                  <a:srgbClr val="292934"/>
                </a:solidFill>
                <a:latin typeface="Arial"/>
                <a:cs typeface="Arial"/>
              </a:rPr>
              <a:t>(FY2020-25)*</a:t>
            </a:r>
            <a:endParaRPr sz="2200" dirty="0">
              <a:latin typeface="Arial"/>
              <a:cs typeface="Arial"/>
            </a:endParaRPr>
          </a:p>
        </p:txBody>
      </p:sp>
      <p:sp>
        <p:nvSpPr>
          <p:cNvPr id="4" name="object 4"/>
          <p:cNvSpPr txBox="1"/>
          <p:nvPr/>
        </p:nvSpPr>
        <p:spPr>
          <a:xfrm>
            <a:off x="505459" y="5359908"/>
            <a:ext cx="8066405" cy="696595"/>
          </a:xfrm>
          <a:prstGeom prst="rect">
            <a:avLst/>
          </a:prstGeom>
        </p:spPr>
        <p:txBody>
          <a:bodyPr vert="horz" wrap="square" lIns="0" tIns="12700" rIns="0" bIns="0" rtlCol="0">
            <a:spAutoFit/>
          </a:bodyPr>
          <a:lstStyle/>
          <a:p>
            <a:pPr marL="195580" marR="5080" indent="-182880">
              <a:lnSpc>
                <a:spcPct val="100000"/>
              </a:lnSpc>
              <a:spcBef>
                <a:spcPts val="100"/>
              </a:spcBef>
              <a:buClr>
                <a:srgbClr val="92A199"/>
              </a:buClr>
              <a:buSzPct val="84090"/>
              <a:buChar char="•"/>
              <a:tabLst>
                <a:tab pos="195580" algn="l"/>
              </a:tabLst>
            </a:pPr>
            <a:r>
              <a:rPr sz="2200" dirty="0">
                <a:solidFill>
                  <a:srgbClr val="292934"/>
                </a:solidFill>
                <a:latin typeface="Arial"/>
                <a:cs typeface="Arial"/>
              </a:rPr>
              <a:t>Serves </a:t>
            </a:r>
            <a:r>
              <a:rPr sz="2200" spc="-10" dirty="0">
                <a:solidFill>
                  <a:srgbClr val="292934"/>
                </a:solidFill>
                <a:latin typeface="Arial"/>
                <a:cs typeface="Arial"/>
              </a:rPr>
              <a:t>Hartford’s </a:t>
            </a:r>
            <a:r>
              <a:rPr sz="2200" spc="-5" dirty="0">
                <a:solidFill>
                  <a:srgbClr val="292934"/>
                </a:solidFill>
                <a:latin typeface="Arial"/>
                <a:cs typeface="Arial"/>
              </a:rPr>
              <a:t>High </a:t>
            </a:r>
            <a:r>
              <a:rPr sz="2200" dirty="0">
                <a:solidFill>
                  <a:srgbClr val="292934"/>
                </a:solidFill>
                <a:latin typeface="Arial"/>
                <a:cs typeface="Arial"/>
              </a:rPr>
              <a:t>Priority </a:t>
            </a:r>
            <a:r>
              <a:rPr sz="2200" spc="-5" dirty="0">
                <a:solidFill>
                  <a:srgbClr val="292934"/>
                </a:solidFill>
                <a:latin typeface="Arial"/>
                <a:cs typeface="Arial"/>
              </a:rPr>
              <a:t>Community Development Needs  </a:t>
            </a:r>
            <a:r>
              <a:rPr sz="2200" dirty="0">
                <a:solidFill>
                  <a:srgbClr val="292934"/>
                </a:solidFill>
                <a:latin typeface="Arial"/>
                <a:cs typeface="Arial"/>
              </a:rPr>
              <a:t>and</a:t>
            </a:r>
            <a:r>
              <a:rPr sz="2200" spc="-5" dirty="0">
                <a:solidFill>
                  <a:srgbClr val="292934"/>
                </a:solidFill>
                <a:latin typeface="Arial"/>
                <a:cs typeface="Arial"/>
              </a:rPr>
              <a:t> </a:t>
            </a:r>
            <a:r>
              <a:rPr sz="2200" dirty="0">
                <a:solidFill>
                  <a:srgbClr val="292934"/>
                </a:solidFill>
                <a:latin typeface="Arial"/>
                <a:cs typeface="Arial"/>
              </a:rPr>
              <a:t>Goals</a:t>
            </a:r>
            <a:endParaRPr sz="2200">
              <a:latin typeface="Arial"/>
              <a:cs typeface="Arial"/>
            </a:endParaRPr>
          </a:p>
        </p:txBody>
      </p:sp>
      <p:sp>
        <p:nvSpPr>
          <p:cNvPr id="5" name="object 5"/>
          <p:cNvSpPr txBox="1"/>
          <p:nvPr/>
        </p:nvSpPr>
        <p:spPr>
          <a:xfrm>
            <a:off x="505459" y="6469379"/>
            <a:ext cx="4788535" cy="269875"/>
          </a:xfrm>
          <a:prstGeom prst="rect">
            <a:avLst/>
          </a:prstGeom>
        </p:spPr>
        <p:txBody>
          <a:bodyPr vert="horz" wrap="square" lIns="0" tIns="12700" rIns="0" bIns="0" rtlCol="0">
            <a:spAutoFit/>
          </a:bodyPr>
          <a:lstStyle/>
          <a:p>
            <a:pPr marL="195580" indent="-182880">
              <a:lnSpc>
                <a:spcPct val="100000"/>
              </a:lnSpc>
              <a:spcBef>
                <a:spcPts val="100"/>
              </a:spcBef>
              <a:buClr>
                <a:srgbClr val="92A199"/>
              </a:buClr>
              <a:buSzPct val="84375"/>
              <a:buChar char="•"/>
              <a:tabLst>
                <a:tab pos="195580" algn="l"/>
              </a:tabLst>
            </a:pPr>
            <a:r>
              <a:rPr sz="1600" u="heavy" dirty="0">
                <a:solidFill>
                  <a:srgbClr val="292934"/>
                </a:solidFill>
                <a:uFill>
                  <a:solidFill>
                    <a:srgbClr val="292934"/>
                  </a:solidFill>
                </a:uFill>
                <a:latin typeface="Arial"/>
                <a:cs typeface="Arial"/>
                <a:hlinkClick r:id="rId3"/>
              </a:rPr>
              <a:t>* </a:t>
            </a:r>
            <a:r>
              <a:rPr sz="1600" u="heavy" spc="-5" dirty="0">
                <a:solidFill>
                  <a:srgbClr val="292934"/>
                </a:solidFill>
                <a:uFill>
                  <a:solidFill>
                    <a:srgbClr val="292934"/>
                  </a:solidFill>
                </a:uFill>
                <a:latin typeface="Arial"/>
                <a:cs typeface="Arial"/>
                <a:hlinkClick r:id="rId3"/>
              </a:rPr>
              <a:t>Federal Grants </a:t>
            </a:r>
            <a:r>
              <a:rPr sz="1600" u="heavy" dirty="0">
                <a:solidFill>
                  <a:srgbClr val="292934"/>
                </a:solidFill>
                <a:uFill>
                  <a:solidFill>
                    <a:srgbClr val="292934"/>
                  </a:solidFill>
                </a:uFill>
                <a:latin typeface="Arial"/>
                <a:cs typeface="Arial"/>
                <a:hlinkClick r:id="rId3"/>
              </a:rPr>
              <a:t>– City of </a:t>
            </a:r>
            <a:r>
              <a:rPr sz="1600" u="heavy" spc="-5" dirty="0">
                <a:solidFill>
                  <a:srgbClr val="292934"/>
                </a:solidFill>
                <a:uFill>
                  <a:solidFill>
                    <a:srgbClr val="292934"/>
                  </a:solidFill>
                </a:uFill>
                <a:latin typeface="Arial"/>
                <a:cs typeface="Arial"/>
                <a:hlinkClick r:id="rId3"/>
              </a:rPr>
              <a:t>Hartford</a:t>
            </a:r>
            <a:r>
              <a:rPr sz="1600" u="heavy" spc="35" dirty="0">
                <a:solidFill>
                  <a:srgbClr val="292934"/>
                </a:solidFill>
                <a:uFill>
                  <a:solidFill>
                    <a:srgbClr val="292934"/>
                  </a:solidFill>
                </a:uFill>
                <a:latin typeface="Arial"/>
                <a:cs typeface="Arial"/>
                <a:hlinkClick r:id="rId3"/>
              </a:rPr>
              <a:t> </a:t>
            </a:r>
            <a:r>
              <a:rPr sz="1600" u="heavy" dirty="0">
                <a:solidFill>
                  <a:srgbClr val="292934"/>
                </a:solidFill>
                <a:uFill>
                  <a:solidFill>
                    <a:srgbClr val="292934"/>
                  </a:solidFill>
                </a:uFill>
                <a:latin typeface="Arial"/>
                <a:cs typeface="Arial"/>
                <a:hlinkClick r:id="rId3"/>
              </a:rPr>
              <a:t>(hartfordct.gov)</a:t>
            </a:r>
            <a:r>
              <a:rPr sz="1600" dirty="0">
                <a:solidFill>
                  <a:srgbClr val="C00000"/>
                </a:solidFill>
                <a:latin typeface="Arial"/>
                <a:cs typeface="Arial"/>
              </a:rPr>
              <a:t>.</a:t>
            </a:r>
            <a:endParaRPr sz="1600">
              <a:latin typeface="Arial"/>
              <a:cs typeface="Arial"/>
            </a:endParaRPr>
          </a:p>
        </p:txBody>
      </p:sp>
      <p:sp>
        <p:nvSpPr>
          <p:cNvPr id="6" name="object 6"/>
          <p:cNvSpPr txBox="1"/>
          <p:nvPr/>
        </p:nvSpPr>
        <p:spPr>
          <a:xfrm>
            <a:off x="8961119" y="6541769"/>
            <a:ext cx="103505" cy="193040"/>
          </a:xfrm>
          <a:prstGeom prst="rect">
            <a:avLst/>
          </a:prstGeom>
        </p:spPr>
        <p:txBody>
          <a:bodyPr vert="horz" wrap="square" lIns="0" tIns="12065" rIns="0" bIns="0" rtlCol="0">
            <a:spAutoFit/>
          </a:bodyPr>
          <a:lstStyle/>
          <a:p>
            <a:pPr marL="12700">
              <a:lnSpc>
                <a:spcPct val="100000"/>
              </a:lnSpc>
              <a:spcBef>
                <a:spcPts val="95"/>
              </a:spcBef>
            </a:pPr>
            <a:r>
              <a:rPr sz="1100" b="1" spc="-5" dirty="0">
                <a:solidFill>
                  <a:srgbClr val="292934"/>
                </a:solidFill>
                <a:latin typeface="Arial"/>
                <a:cs typeface="Arial"/>
              </a:rPr>
              <a:t>8</a:t>
            </a:r>
            <a:endParaRPr sz="1100">
              <a:latin typeface="Arial"/>
              <a:cs typeface="Arial"/>
            </a:endParaRPr>
          </a:p>
        </p:txBody>
      </p:sp>
      <p:sp>
        <p:nvSpPr>
          <p:cNvPr id="7" name="object 7"/>
          <p:cNvSpPr/>
          <p:nvPr/>
        </p:nvSpPr>
        <p:spPr>
          <a:xfrm>
            <a:off x="2288976" y="2771394"/>
            <a:ext cx="4449960" cy="22631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095880" y="3086480"/>
            <a:ext cx="1866900" cy="2247900"/>
          </a:xfrm>
          <a:custGeom>
            <a:avLst/>
            <a:gdLst/>
            <a:ahLst/>
            <a:cxnLst/>
            <a:rect l="l" t="t" r="r" b="b"/>
            <a:pathLst>
              <a:path w="1866900" h="2247900">
                <a:moveTo>
                  <a:pt x="0" y="1123950"/>
                </a:moveTo>
                <a:lnTo>
                  <a:pt x="1016" y="1071037"/>
                </a:lnTo>
                <a:lnTo>
                  <a:pt x="4034" y="1018755"/>
                </a:lnTo>
                <a:lnTo>
                  <a:pt x="9010" y="967156"/>
                </a:lnTo>
                <a:lnTo>
                  <a:pt x="15898" y="916296"/>
                </a:lnTo>
                <a:lnTo>
                  <a:pt x="24655" y="866227"/>
                </a:lnTo>
                <a:lnTo>
                  <a:pt x="35234" y="817004"/>
                </a:lnTo>
                <a:lnTo>
                  <a:pt x="47591" y="768681"/>
                </a:lnTo>
                <a:lnTo>
                  <a:pt x="61681" y="721311"/>
                </a:lnTo>
                <a:lnTo>
                  <a:pt x="77460" y="674949"/>
                </a:lnTo>
                <a:lnTo>
                  <a:pt x="94883" y="629649"/>
                </a:lnTo>
                <a:lnTo>
                  <a:pt x="113904" y="585465"/>
                </a:lnTo>
                <a:lnTo>
                  <a:pt x="134479" y="542450"/>
                </a:lnTo>
                <a:lnTo>
                  <a:pt x="156564" y="500658"/>
                </a:lnTo>
                <a:lnTo>
                  <a:pt x="180112" y="460144"/>
                </a:lnTo>
                <a:lnTo>
                  <a:pt x="205080" y="420961"/>
                </a:lnTo>
                <a:lnTo>
                  <a:pt x="231422" y="383164"/>
                </a:lnTo>
                <a:lnTo>
                  <a:pt x="259094" y="346806"/>
                </a:lnTo>
                <a:lnTo>
                  <a:pt x="288051" y="311941"/>
                </a:lnTo>
                <a:lnTo>
                  <a:pt x="318248" y="278624"/>
                </a:lnTo>
                <a:lnTo>
                  <a:pt x="349640" y="246907"/>
                </a:lnTo>
                <a:lnTo>
                  <a:pt x="382182" y="216846"/>
                </a:lnTo>
                <a:lnTo>
                  <a:pt x="415830" y="188494"/>
                </a:lnTo>
                <a:lnTo>
                  <a:pt x="450538" y="161906"/>
                </a:lnTo>
                <a:lnTo>
                  <a:pt x="486263" y="137134"/>
                </a:lnTo>
                <a:lnTo>
                  <a:pt x="522958" y="114233"/>
                </a:lnTo>
                <a:lnTo>
                  <a:pt x="560580" y="93257"/>
                </a:lnTo>
                <a:lnTo>
                  <a:pt x="599082" y="74260"/>
                </a:lnTo>
                <a:lnTo>
                  <a:pt x="638421" y="57296"/>
                </a:lnTo>
                <a:lnTo>
                  <a:pt x="678552" y="42418"/>
                </a:lnTo>
                <a:lnTo>
                  <a:pt x="719430" y="29682"/>
                </a:lnTo>
                <a:lnTo>
                  <a:pt x="761009" y="19140"/>
                </a:lnTo>
                <a:lnTo>
                  <a:pt x="803246" y="10847"/>
                </a:lnTo>
                <a:lnTo>
                  <a:pt x="846095" y="4857"/>
                </a:lnTo>
                <a:lnTo>
                  <a:pt x="889511" y="1223"/>
                </a:lnTo>
                <a:lnTo>
                  <a:pt x="933450" y="0"/>
                </a:lnTo>
                <a:lnTo>
                  <a:pt x="977388" y="1223"/>
                </a:lnTo>
                <a:lnTo>
                  <a:pt x="1020804" y="4857"/>
                </a:lnTo>
                <a:lnTo>
                  <a:pt x="1063653" y="10847"/>
                </a:lnTo>
                <a:lnTo>
                  <a:pt x="1105890" y="19140"/>
                </a:lnTo>
                <a:lnTo>
                  <a:pt x="1147469" y="29682"/>
                </a:lnTo>
                <a:lnTo>
                  <a:pt x="1188347" y="42418"/>
                </a:lnTo>
                <a:lnTo>
                  <a:pt x="1228478" y="57296"/>
                </a:lnTo>
                <a:lnTo>
                  <a:pt x="1267817" y="74260"/>
                </a:lnTo>
                <a:lnTo>
                  <a:pt x="1306319" y="93257"/>
                </a:lnTo>
                <a:lnTo>
                  <a:pt x="1343941" y="114233"/>
                </a:lnTo>
                <a:lnTo>
                  <a:pt x="1380636" y="137134"/>
                </a:lnTo>
                <a:lnTo>
                  <a:pt x="1416361" y="161906"/>
                </a:lnTo>
                <a:lnTo>
                  <a:pt x="1451069" y="188494"/>
                </a:lnTo>
                <a:lnTo>
                  <a:pt x="1484717" y="216846"/>
                </a:lnTo>
                <a:lnTo>
                  <a:pt x="1517259" y="246907"/>
                </a:lnTo>
                <a:lnTo>
                  <a:pt x="1548651" y="278624"/>
                </a:lnTo>
                <a:lnTo>
                  <a:pt x="1578848" y="311941"/>
                </a:lnTo>
                <a:lnTo>
                  <a:pt x="1607805" y="346806"/>
                </a:lnTo>
                <a:lnTo>
                  <a:pt x="1635477" y="383164"/>
                </a:lnTo>
                <a:lnTo>
                  <a:pt x="1661819" y="420961"/>
                </a:lnTo>
                <a:lnTo>
                  <a:pt x="1686787" y="460144"/>
                </a:lnTo>
                <a:lnTo>
                  <a:pt x="1710335" y="500658"/>
                </a:lnTo>
                <a:lnTo>
                  <a:pt x="1732420" y="542450"/>
                </a:lnTo>
                <a:lnTo>
                  <a:pt x="1752995" y="585465"/>
                </a:lnTo>
                <a:lnTo>
                  <a:pt x="1772016" y="629649"/>
                </a:lnTo>
                <a:lnTo>
                  <a:pt x="1789439" y="674949"/>
                </a:lnTo>
                <a:lnTo>
                  <a:pt x="1805218" y="721311"/>
                </a:lnTo>
                <a:lnTo>
                  <a:pt x="1819308" y="768681"/>
                </a:lnTo>
                <a:lnTo>
                  <a:pt x="1831665" y="817004"/>
                </a:lnTo>
                <a:lnTo>
                  <a:pt x="1842244" y="866227"/>
                </a:lnTo>
                <a:lnTo>
                  <a:pt x="1851001" y="916296"/>
                </a:lnTo>
                <a:lnTo>
                  <a:pt x="1857889" y="967156"/>
                </a:lnTo>
                <a:lnTo>
                  <a:pt x="1862865" y="1018755"/>
                </a:lnTo>
                <a:lnTo>
                  <a:pt x="1865883" y="1071037"/>
                </a:lnTo>
                <a:lnTo>
                  <a:pt x="1866900" y="1123950"/>
                </a:lnTo>
                <a:lnTo>
                  <a:pt x="1865883" y="1176862"/>
                </a:lnTo>
                <a:lnTo>
                  <a:pt x="1862865" y="1229144"/>
                </a:lnTo>
                <a:lnTo>
                  <a:pt x="1857889" y="1280743"/>
                </a:lnTo>
                <a:lnTo>
                  <a:pt x="1851001" y="1331603"/>
                </a:lnTo>
                <a:lnTo>
                  <a:pt x="1842244" y="1381672"/>
                </a:lnTo>
                <a:lnTo>
                  <a:pt x="1831665" y="1430895"/>
                </a:lnTo>
                <a:lnTo>
                  <a:pt x="1819308" y="1479218"/>
                </a:lnTo>
                <a:lnTo>
                  <a:pt x="1805218" y="1526588"/>
                </a:lnTo>
                <a:lnTo>
                  <a:pt x="1789439" y="1572950"/>
                </a:lnTo>
                <a:lnTo>
                  <a:pt x="1772016" y="1618250"/>
                </a:lnTo>
                <a:lnTo>
                  <a:pt x="1752995" y="1662434"/>
                </a:lnTo>
                <a:lnTo>
                  <a:pt x="1732420" y="1705449"/>
                </a:lnTo>
                <a:lnTo>
                  <a:pt x="1710335" y="1747241"/>
                </a:lnTo>
                <a:lnTo>
                  <a:pt x="1686787" y="1787755"/>
                </a:lnTo>
                <a:lnTo>
                  <a:pt x="1661819" y="1826938"/>
                </a:lnTo>
                <a:lnTo>
                  <a:pt x="1635477" y="1864735"/>
                </a:lnTo>
                <a:lnTo>
                  <a:pt x="1607805" y="1901093"/>
                </a:lnTo>
                <a:lnTo>
                  <a:pt x="1578848" y="1935958"/>
                </a:lnTo>
                <a:lnTo>
                  <a:pt x="1548651" y="1969275"/>
                </a:lnTo>
                <a:lnTo>
                  <a:pt x="1517259" y="2000992"/>
                </a:lnTo>
                <a:lnTo>
                  <a:pt x="1484717" y="2031053"/>
                </a:lnTo>
                <a:lnTo>
                  <a:pt x="1451069" y="2059405"/>
                </a:lnTo>
                <a:lnTo>
                  <a:pt x="1416361" y="2085993"/>
                </a:lnTo>
                <a:lnTo>
                  <a:pt x="1380636" y="2110765"/>
                </a:lnTo>
                <a:lnTo>
                  <a:pt x="1343941" y="2133666"/>
                </a:lnTo>
                <a:lnTo>
                  <a:pt x="1306319" y="2154642"/>
                </a:lnTo>
                <a:lnTo>
                  <a:pt x="1267817" y="2173639"/>
                </a:lnTo>
                <a:lnTo>
                  <a:pt x="1228478" y="2190603"/>
                </a:lnTo>
                <a:lnTo>
                  <a:pt x="1188347" y="2205481"/>
                </a:lnTo>
                <a:lnTo>
                  <a:pt x="1147469" y="2218217"/>
                </a:lnTo>
                <a:lnTo>
                  <a:pt x="1105890" y="2228759"/>
                </a:lnTo>
                <a:lnTo>
                  <a:pt x="1063653" y="2237052"/>
                </a:lnTo>
                <a:lnTo>
                  <a:pt x="1020804" y="2243042"/>
                </a:lnTo>
                <a:lnTo>
                  <a:pt x="977388" y="2246676"/>
                </a:lnTo>
                <a:lnTo>
                  <a:pt x="933450" y="2247900"/>
                </a:lnTo>
                <a:lnTo>
                  <a:pt x="889511" y="2246676"/>
                </a:lnTo>
                <a:lnTo>
                  <a:pt x="846095" y="2243042"/>
                </a:lnTo>
                <a:lnTo>
                  <a:pt x="803246" y="2237052"/>
                </a:lnTo>
                <a:lnTo>
                  <a:pt x="761009" y="2228759"/>
                </a:lnTo>
                <a:lnTo>
                  <a:pt x="719430" y="2218217"/>
                </a:lnTo>
                <a:lnTo>
                  <a:pt x="678552" y="2205481"/>
                </a:lnTo>
                <a:lnTo>
                  <a:pt x="638421" y="2190603"/>
                </a:lnTo>
                <a:lnTo>
                  <a:pt x="599082" y="2173639"/>
                </a:lnTo>
                <a:lnTo>
                  <a:pt x="560580" y="2154642"/>
                </a:lnTo>
                <a:lnTo>
                  <a:pt x="522958" y="2133666"/>
                </a:lnTo>
                <a:lnTo>
                  <a:pt x="486263" y="2110765"/>
                </a:lnTo>
                <a:lnTo>
                  <a:pt x="450538" y="2085993"/>
                </a:lnTo>
                <a:lnTo>
                  <a:pt x="415830" y="2059405"/>
                </a:lnTo>
                <a:lnTo>
                  <a:pt x="382182" y="2031053"/>
                </a:lnTo>
                <a:lnTo>
                  <a:pt x="349640" y="2000992"/>
                </a:lnTo>
                <a:lnTo>
                  <a:pt x="318248" y="1969275"/>
                </a:lnTo>
                <a:lnTo>
                  <a:pt x="288051" y="1935958"/>
                </a:lnTo>
                <a:lnTo>
                  <a:pt x="259094" y="1901093"/>
                </a:lnTo>
                <a:lnTo>
                  <a:pt x="231422" y="1864735"/>
                </a:lnTo>
                <a:lnTo>
                  <a:pt x="205080" y="1826938"/>
                </a:lnTo>
                <a:lnTo>
                  <a:pt x="180112" y="1787755"/>
                </a:lnTo>
                <a:lnTo>
                  <a:pt x="156564" y="1747241"/>
                </a:lnTo>
                <a:lnTo>
                  <a:pt x="134479" y="1705449"/>
                </a:lnTo>
                <a:lnTo>
                  <a:pt x="113904" y="1662434"/>
                </a:lnTo>
                <a:lnTo>
                  <a:pt x="94883" y="1618250"/>
                </a:lnTo>
                <a:lnTo>
                  <a:pt x="77460" y="1572950"/>
                </a:lnTo>
                <a:lnTo>
                  <a:pt x="61681" y="1526588"/>
                </a:lnTo>
                <a:lnTo>
                  <a:pt x="47591" y="1479218"/>
                </a:lnTo>
                <a:lnTo>
                  <a:pt x="35234" y="1430895"/>
                </a:lnTo>
                <a:lnTo>
                  <a:pt x="24655" y="1381672"/>
                </a:lnTo>
                <a:lnTo>
                  <a:pt x="15898" y="1331603"/>
                </a:lnTo>
                <a:lnTo>
                  <a:pt x="9010" y="1280743"/>
                </a:lnTo>
                <a:lnTo>
                  <a:pt x="4034" y="1229144"/>
                </a:lnTo>
                <a:lnTo>
                  <a:pt x="1016" y="1176862"/>
                </a:lnTo>
                <a:lnTo>
                  <a:pt x="0" y="1123950"/>
                </a:lnTo>
                <a:close/>
              </a:path>
            </a:pathLst>
          </a:custGeom>
          <a:ln w="26670">
            <a:solidFill>
              <a:srgbClr val="C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488078"/>
            <a:ext cx="8553195" cy="5553123"/>
          </a:xfrm>
          <a:prstGeom prst="rect">
            <a:avLst/>
          </a:prstGeom>
        </p:spPr>
        <p:txBody>
          <a:bodyPr vert="horz" wrap="square" lIns="0" tIns="12700" rIns="0" bIns="0" rtlCol="0">
            <a:spAutoFit/>
          </a:bodyPr>
          <a:lstStyle/>
          <a:p>
            <a:pPr marL="355600" marR="312420" indent="-342900">
              <a:lnSpc>
                <a:spcPct val="100000"/>
              </a:lnSpc>
              <a:spcBef>
                <a:spcPts val="100"/>
              </a:spcBef>
              <a:buFont typeface="Arial" panose="020B0604020202020204" pitchFamily="34" charset="0"/>
              <a:buChar char="•"/>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Low/Mod Income Area Benefit Activity (LMA)</a:t>
            </a:r>
            <a:endParaRPr lang="en-US" sz="2000" b="1" u="sng" dirty="0">
              <a:solidFill>
                <a:srgbClr val="292934"/>
              </a:solidFill>
              <a:effectLst/>
              <a:latin typeface="Arial"/>
              <a:ea typeface="Calibri" panose="020F0502020204030204" pitchFamily="34" charset="0"/>
              <a:cs typeface="Arial"/>
            </a:endParaRPr>
          </a:p>
          <a:p>
            <a:pPr marL="742950" lvl="1" indent="-285750">
              <a:lnSpc>
                <a:spcPct val="107000"/>
              </a:lnSpc>
              <a:spcAft>
                <a:spcPts val="800"/>
              </a:spcAft>
              <a:buFont typeface="Arial" panose="020B0604020202020204" pitchFamily="34" charset="0"/>
              <a:buChar char="•"/>
            </a:pPr>
            <a:r>
              <a:rPr lang="en-US" kern="100" dirty="0">
                <a:effectLst/>
                <a:latin typeface="Arial" panose="020B0604020202020204" pitchFamily="34" charset="0"/>
                <a:ea typeface="Calibri" panose="020F0502020204030204" pitchFamily="34" charset="0"/>
                <a:cs typeface="Arial" panose="020B0604020202020204" pitchFamily="34" charset="0"/>
              </a:rPr>
              <a:t>benefits open to all the residents in a particular geographical area</a:t>
            </a:r>
          </a:p>
          <a:p>
            <a:pPr marL="742950" lvl="1" indent="-285750">
              <a:lnSpc>
                <a:spcPct val="107000"/>
              </a:lnSpc>
              <a:spcAft>
                <a:spcPts val="800"/>
              </a:spcAft>
              <a:buFont typeface="Arial" panose="020B0604020202020204" pitchFamily="34" charset="0"/>
              <a:buChar char="•"/>
            </a:pPr>
            <a:r>
              <a:rPr lang="en-US" kern="100" dirty="0">
                <a:effectLst/>
                <a:latin typeface="Arial" panose="020B0604020202020204" pitchFamily="34" charset="0"/>
                <a:ea typeface="Calibri" panose="020F0502020204030204" pitchFamily="34" charset="0"/>
                <a:cs typeface="Arial" panose="020B0604020202020204" pitchFamily="34" charset="0"/>
              </a:rPr>
              <a:t>&gt; 51% of the residents are low- and moderate-income persons (using HUD income guidelines for low- and moderate-incomes by household size).</a:t>
            </a:r>
          </a:p>
          <a:p>
            <a:pPr marL="355600" marR="312420" indent="-342900">
              <a:spcBef>
                <a:spcPts val="100"/>
              </a:spcBef>
              <a:spcAft>
                <a:spcPts val="800"/>
              </a:spcAft>
              <a:buFont typeface="Arial" panose="020B0604020202020204" pitchFamily="34" charset="0"/>
              <a:buChar char="•"/>
            </a:pPr>
            <a:r>
              <a:rPr lang="en-US" sz="2000" b="1" u="sng" dirty="0">
                <a:latin typeface="Calibri" panose="020F0502020204030204" pitchFamily="34" charset="0"/>
                <a:cs typeface="Times New Roman" panose="02020603050405020304" pitchFamily="18" charset="0"/>
              </a:rPr>
              <a:t>Low/Mod Income Limited Clientele Activity (LMC)</a:t>
            </a:r>
          </a:p>
          <a:p>
            <a:pPr marL="742950" marR="0" lvl="1" indent="-285750">
              <a:lnSpc>
                <a:spcPct val="107000"/>
              </a:lnSpc>
              <a:spcBef>
                <a:spcPts val="0"/>
              </a:spcBef>
              <a:spcAft>
                <a:spcPts val="800"/>
              </a:spcAft>
              <a:buFont typeface="Arial" panose="020B0604020202020204" pitchFamily="34" charset="0"/>
              <a:buChar char="•"/>
            </a:pPr>
            <a:r>
              <a:rPr lang="en-US" kern="100" dirty="0">
                <a:latin typeface="Arial" panose="020B0604020202020204" pitchFamily="34" charset="0"/>
                <a:cs typeface="Arial" panose="020B0604020202020204" pitchFamily="34" charset="0"/>
              </a:rPr>
              <a:t>benefits a limited clientele, </a:t>
            </a:r>
          </a:p>
          <a:p>
            <a:pPr marL="742950" lvl="1" indent="-285750">
              <a:lnSpc>
                <a:spcPct val="107000"/>
              </a:lnSpc>
              <a:spcAft>
                <a:spcPts val="800"/>
              </a:spcAft>
              <a:buFont typeface="Arial" panose="020B0604020202020204" pitchFamily="34" charset="0"/>
              <a:buChar char="•"/>
            </a:pPr>
            <a:r>
              <a:rPr lang="en-US" kern="100" dirty="0">
                <a:latin typeface="Arial" panose="020B0604020202020204" pitchFamily="34" charset="0"/>
                <a:cs typeface="Arial" panose="020B0604020202020204" pitchFamily="34" charset="0"/>
              </a:rPr>
              <a:t>&gt; 51% are low- and moderate-income persons. </a:t>
            </a:r>
          </a:p>
          <a:p>
            <a:pPr marL="742950" lvl="1" indent="-285750">
              <a:lnSpc>
                <a:spcPct val="107000"/>
              </a:lnSpc>
              <a:spcAft>
                <a:spcPts val="800"/>
              </a:spcAft>
              <a:buFont typeface="Arial" panose="020B0604020202020204" pitchFamily="34" charset="0"/>
              <a:buChar char="•"/>
            </a:pPr>
            <a:r>
              <a:rPr lang="en-US" kern="100" dirty="0">
                <a:latin typeface="Arial" panose="020B0604020202020204" pitchFamily="34" charset="0"/>
                <a:cs typeface="Arial" panose="020B0604020202020204" pitchFamily="34" charset="0"/>
              </a:rPr>
              <a:t>presumed to be principally low- and moderate-income (</a:t>
            </a:r>
            <a:r>
              <a:rPr lang="en-US" kern="100" dirty="0" err="1">
                <a:latin typeface="Arial" panose="020B0604020202020204" pitchFamily="34" charset="0"/>
                <a:cs typeface="Arial" panose="020B0604020202020204" pitchFamily="34" charset="0"/>
              </a:rPr>
              <a:t>e.g</a:t>
            </a:r>
            <a:r>
              <a:rPr lang="en-US" kern="100" dirty="0">
                <a:latin typeface="Arial" panose="020B0604020202020204" pitchFamily="34" charset="0"/>
                <a:cs typeface="Arial" panose="020B0604020202020204" pitchFamily="34" charset="0"/>
              </a:rPr>
              <a:t> abused children; elderly persons; illiterate adults; migrant farm workers)</a:t>
            </a:r>
          </a:p>
          <a:p>
            <a:pPr marL="355600" marR="312420" indent="-342900">
              <a:spcBef>
                <a:spcPts val="100"/>
              </a:spcBef>
              <a:spcAft>
                <a:spcPts val="800"/>
              </a:spcAft>
              <a:buFont typeface="Arial" panose="020B0604020202020204" pitchFamily="34" charset="0"/>
              <a:buChar char="•"/>
            </a:pPr>
            <a:r>
              <a:rPr lang="en-US" sz="2000" b="1" u="sng" dirty="0">
                <a:latin typeface="Calibri" panose="020F0502020204030204" pitchFamily="34" charset="0"/>
                <a:cs typeface="Times New Roman" panose="02020603050405020304" pitchFamily="18" charset="0"/>
              </a:rPr>
              <a:t>Low/Mod Income Job Creation or Retention Activity (LMJ)</a:t>
            </a:r>
          </a:p>
          <a:p>
            <a:pPr marL="742950" lvl="1" indent="-285750">
              <a:lnSpc>
                <a:spcPct val="107000"/>
              </a:lnSpc>
              <a:spcAft>
                <a:spcPts val="800"/>
              </a:spcAft>
              <a:buFont typeface="Arial" panose="020B0604020202020204" pitchFamily="34" charset="0"/>
              <a:buChar char="•"/>
            </a:pPr>
            <a:r>
              <a:rPr lang="en-US" kern="100" dirty="0">
                <a:latin typeface="Arial" panose="020B0604020202020204" pitchFamily="34" charset="0"/>
                <a:cs typeface="Arial" panose="020B0604020202020204" pitchFamily="34" charset="0"/>
              </a:rPr>
              <a:t>designed to create or retain permanent jobs, </a:t>
            </a:r>
          </a:p>
          <a:p>
            <a:pPr marL="742950" lvl="1" indent="-285750">
              <a:lnSpc>
                <a:spcPct val="107000"/>
              </a:lnSpc>
              <a:spcAft>
                <a:spcPts val="800"/>
              </a:spcAft>
              <a:buFont typeface="Arial" panose="020B0604020202020204" pitchFamily="34" charset="0"/>
              <a:buChar char="•"/>
            </a:pPr>
            <a:r>
              <a:rPr lang="en-US" kern="100" dirty="0">
                <a:latin typeface="Arial" panose="020B0604020202020204" pitchFamily="34" charset="0"/>
                <a:cs typeface="Arial" panose="020B0604020202020204" pitchFamily="34" charset="0"/>
              </a:rPr>
              <a:t>&gt; 51% of jobs (FTJE) employ/turnover to low- and moderate-income persons. </a:t>
            </a:r>
          </a:p>
          <a:p>
            <a:pPr marL="742950" lvl="1" indent="-285750">
              <a:lnSpc>
                <a:spcPct val="107000"/>
              </a:lnSpc>
              <a:spcAft>
                <a:spcPts val="800"/>
              </a:spcAft>
              <a:buFont typeface="Arial" panose="020B0604020202020204" pitchFamily="34" charset="0"/>
              <a:buChar char="•"/>
            </a:pPr>
            <a:r>
              <a:rPr lang="en-US" kern="100" dirty="0">
                <a:latin typeface="Arial" panose="020B0604020202020204" pitchFamily="34" charset="0"/>
                <a:cs typeface="Arial" panose="020B0604020202020204" pitchFamily="34" charset="0"/>
              </a:rPr>
              <a:t>If job is in 20% poverty census track- it is presumed to be low Income</a:t>
            </a:r>
          </a:p>
          <a:p>
            <a:pPr marL="742950" lvl="1" indent="-285750">
              <a:lnSpc>
                <a:spcPct val="107000"/>
              </a:lnSpc>
              <a:spcAft>
                <a:spcPts val="800"/>
              </a:spcAft>
              <a:buFont typeface="Arial" panose="020B0604020202020204" pitchFamily="34" charset="0"/>
              <a:buChar char="•"/>
            </a:pP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11</a:t>
            </a:fld>
            <a:endParaRPr spc="-5" dirty="0"/>
          </a:p>
        </p:txBody>
      </p:sp>
      <p:sp>
        <p:nvSpPr>
          <p:cNvPr id="3" name="object 3"/>
          <p:cNvSpPr txBox="1">
            <a:spLocks noGrp="1"/>
          </p:cNvSpPr>
          <p:nvPr>
            <p:ph type="title"/>
          </p:nvPr>
        </p:nvSpPr>
        <p:spPr>
          <a:xfrm>
            <a:off x="1030731" y="457200"/>
            <a:ext cx="7579869" cy="505267"/>
          </a:xfrm>
          <a:prstGeom prst="rect">
            <a:avLst/>
          </a:prstGeom>
        </p:spPr>
        <p:txBody>
          <a:bodyPr vert="horz" wrap="square" lIns="0" tIns="12700" rIns="0" bIns="0" rtlCol="0">
            <a:spAutoFit/>
          </a:bodyPr>
          <a:lstStyle/>
          <a:p>
            <a:pPr marL="12700">
              <a:lnSpc>
                <a:spcPct val="100000"/>
              </a:lnSpc>
              <a:spcBef>
                <a:spcPts val="100"/>
              </a:spcBef>
            </a:pPr>
            <a:r>
              <a:rPr sz="3200" spc="-85" dirty="0"/>
              <a:t>CDBG: </a:t>
            </a:r>
            <a:r>
              <a:rPr lang="en-US" sz="3200" spc="-100" dirty="0"/>
              <a:t>Low-Mod Income Beneficiaries</a:t>
            </a:r>
            <a:endParaRPr sz="3200" dirty="0"/>
          </a:p>
        </p:txBody>
      </p:sp>
    </p:spTree>
    <p:extLst>
      <p:ext uri="{BB962C8B-B14F-4D97-AF65-F5344CB8AC3E}">
        <p14:creationId xmlns:p14="http://schemas.microsoft.com/office/powerpoint/2010/main" val="390522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459" y="2575305"/>
            <a:ext cx="8326755" cy="2510944"/>
          </a:xfrm>
          <a:prstGeom prst="rect">
            <a:avLst/>
          </a:prstGeom>
        </p:spPr>
        <p:txBody>
          <a:bodyPr vert="horz" wrap="square" lIns="0" tIns="12700" rIns="0" bIns="0" rtlCol="0">
            <a:spAutoFit/>
          </a:bodyPr>
          <a:lstStyle/>
          <a:p>
            <a:pPr marL="12700" marR="312420">
              <a:lnSpc>
                <a:spcPct val="100000"/>
              </a:lnSpc>
              <a:spcBef>
                <a:spcPts val="100"/>
              </a:spcBef>
            </a:pPr>
            <a:r>
              <a:rPr sz="2200" b="1" u="heavy" dirty="0">
                <a:solidFill>
                  <a:srgbClr val="292934"/>
                </a:solidFill>
                <a:uFill>
                  <a:solidFill>
                    <a:srgbClr val="292934"/>
                  </a:solidFill>
                </a:uFill>
                <a:latin typeface="Arial"/>
                <a:cs typeface="Arial"/>
              </a:rPr>
              <a:t>Eligible activities</a:t>
            </a:r>
            <a:r>
              <a:rPr sz="2200" b="1" dirty="0">
                <a:solidFill>
                  <a:srgbClr val="292934"/>
                </a:solidFill>
                <a:latin typeface="Arial"/>
                <a:cs typeface="Arial"/>
              </a:rPr>
              <a:t> </a:t>
            </a:r>
            <a:r>
              <a:rPr lang="en-US" sz="2200" dirty="0">
                <a:solidFill>
                  <a:srgbClr val="292934"/>
                </a:solidFill>
                <a:latin typeface="Arial"/>
                <a:cs typeface="Arial"/>
              </a:rPr>
              <a:t>vary depending on the category of national objective and the corresponding matrix code</a:t>
            </a:r>
            <a:r>
              <a:rPr sz="2200" dirty="0">
                <a:solidFill>
                  <a:srgbClr val="292934"/>
                </a:solidFill>
                <a:latin typeface="Arial"/>
                <a:cs typeface="Arial"/>
              </a:rPr>
              <a:t>.</a:t>
            </a:r>
            <a:endParaRPr sz="2200" dirty="0">
              <a:latin typeface="Arial"/>
              <a:cs typeface="Arial"/>
            </a:endParaRPr>
          </a:p>
          <a:p>
            <a:pPr>
              <a:lnSpc>
                <a:spcPct val="100000"/>
              </a:lnSpc>
              <a:spcBef>
                <a:spcPts val="55"/>
              </a:spcBef>
            </a:pPr>
            <a:endParaRPr sz="2950" dirty="0">
              <a:latin typeface="Arial"/>
              <a:cs typeface="Arial"/>
            </a:endParaRPr>
          </a:p>
          <a:p>
            <a:pPr marL="12700" marR="5080">
              <a:lnSpc>
                <a:spcPct val="100000"/>
              </a:lnSpc>
            </a:pPr>
            <a:r>
              <a:rPr sz="2200" b="1" u="heavy" dirty="0">
                <a:solidFill>
                  <a:srgbClr val="292934"/>
                </a:solidFill>
                <a:uFill>
                  <a:solidFill>
                    <a:srgbClr val="292934"/>
                  </a:solidFill>
                </a:uFill>
                <a:latin typeface="Arial"/>
                <a:cs typeface="Arial"/>
              </a:rPr>
              <a:t>Ineligible activities</a:t>
            </a:r>
            <a:r>
              <a:rPr sz="2200" b="1" dirty="0">
                <a:solidFill>
                  <a:srgbClr val="292934"/>
                </a:solidFill>
                <a:latin typeface="Arial"/>
                <a:cs typeface="Arial"/>
              </a:rPr>
              <a:t> </a:t>
            </a:r>
            <a:r>
              <a:rPr sz="2200" dirty="0">
                <a:solidFill>
                  <a:srgbClr val="292934"/>
                </a:solidFill>
                <a:latin typeface="Arial"/>
                <a:cs typeface="Arial"/>
              </a:rPr>
              <a:t>include, but are not limited to: purchase of  equipment, operating and maintenance expense</a:t>
            </a:r>
            <a:r>
              <a:rPr lang="en-US" sz="2200" dirty="0">
                <a:solidFill>
                  <a:srgbClr val="292934"/>
                </a:solidFill>
                <a:latin typeface="Arial"/>
                <a:cs typeface="Arial"/>
              </a:rPr>
              <a:t>, </a:t>
            </a:r>
            <a:r>
              <a:rPr sz="2200" dirty="0">
                <a:solidFill>
                  <a:srgbClr val="292934"/>
                </a:solidFill>
                <a:latin typeface="Arial"/>
                <a:cs typeface="Arial"/>
              </a:rPr>
              <a:t>unrestricted</a:t>
            </a:r>
            <a:r>
              <a:rPr lang="en-US" sz="2200" dirty="0">
                <a:solidFill>
                  <a:srgbClr val="292934"/>
                </a:solidFill>
                <a:latin typeface="Arial"/>
                <a:cs typeface="Arial"/>
              </a:rPr>
              <a:t> funds</a:t>
            </a:r>
            <a:r>
              <a:rPr sz="2200" dirty="0">
                <a:solidFill>
                  <a:srgbClr val="292934"/>
                </a:solidFill>
                <a:latin typeface="Arial"/>
                <a:cs typeface="Arial"/>
              </a:rPr>
              <a:t>, political activities,</a:t>
            </a:r>
            <a:r>
              <a:rPr sz="2200" spc="-50" dirty="0">
                <a:solidFill>
                  <a:srgbClr val="292934"/>
                </a:solidFill>
                <a:latin typeface="Arial"/>
                <a:cs typeface="Arial"/>
              </a:rPr>
              <a:t> </a:t>
            </a:r>
            <a:r>
              <a:rPr sz="2200" dirty="0">
                <a:solidFill>
                  <a:srgbClr val="292934"/>
                </a:solidFill>
                <a:latin typeface="Arial"/>
                <a:cs typeface="Arial"/>
              </a:rPr>
              <a:t>lobbying, insurance costs, and income</a:t>
            </a:r>
            <a:r>
              <a:rPr sz="2200" spc="-25" dirty="0">
                <a:solidFill>
                  <a:srgbClr val="292934"/>
                </a:solidFill>
                <a:latin typeface="Arial"/>
                <a:cs typeface="Arial"/>
              </a:rPr>
              <a:t> </a:t>
            </a:r>
            <a:r>
              <a:rPr sz="2200" dirty="0">
                <a:solidFill>
                  <a:srgbClr val="292934"/>
                </a:solidFill>
                <a:latin typeface="Arial"/>
                <a:cs typeface="Arial"/>
              </a:rPr>
              <a:t>payments.</a:t>
            </a:r>
            <a:endParaRPr sz="22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12</a:t>
            </a:fld>
            <a:endParaRPr spc="-5" dirty="0"/>
          </a:p>
        </p:txBody>
      </p:sp>
      <p:sp>
        <p:nvSpPr>
          <p:cNvPr id="3" name="object 3"/>
          <p:cNvSpPr txBox="1">
            <a:spLocks noGrp="1"/>
          </p:cNvSpPr>
          <p:nvPr>
            <p:ph type="title"/>
          </p:nvPr>
        </p:nvSpPr>
        <p:spPr>
          <a:xfrm>
            <a:off x="1070863" y="685038"/>
            <a:ext cx="6864350" cy="513080"/>
          </a:xfrm>
          <a:prstGeom prst="rect">
            <a:avLst/>
          </a:prstGeom>
        </p:spPr>
        <p:txBody>
          <a:bodyPr vert="horz" wrap="square" lIns="0" tIns="12700" rIns="0" bIns="0" rtlCol="0">
            <a:spAutoFit/>
          </a:bodyPr>
          <a:lstStyle/>
          <a:p>
            <a:pPr marL="12700">
              <a:lnSpc>
                <a:spcPct val="100000"/>
              </a:lnSpc>
              <a:spcBef>
                <a:spcPts val="100"/>
              </a:spcBef>
            </a:pPr>
            <a:r>
              <a:rPr sz="3200" spc="-85" dirty="0"/>
              <a:t>CDBG: </a:t>
            </a:r>
            <a:r>
              <a:rPr sz="3200" spc="-95" dirty="0"/>
              <a:t>Eligible </a:t>
            </a:r>
            <a:r>
              <a:rPr sz="3200" spc="-75" dirty="0"/>
              <a:t>vs. </a:t>
            </a:r>
            <a:r>
              <a:rPr sz="3200" spc="-95" dirty="0"/>
              <a:t>Ineligible</a:t>
            </a:r>
            <a:r>
              <a:rPr sz="3200" spc="-705" dirty="0"/>
              <a:t> </a:t>
            </a:r>
            <a:r>
              <a:rPr sz="3200" spc="-100" dirty="0"/>
              <a:t>Activities</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98C6-9C06-22C0-6751-8F248E17E890}"/>
              </a:ext>
            </a:extLst>
          </p:cNvPr>
          <p:cNvSpPr>
            <a:spLocks noGrp="1"/>
          </p:cNvSpPr>
          <p:nvPr>
            <p:ph type="title"/>
          </p:nvPr>
        </p:nvSpPr>
        <p:spPr>
          <a:xfrm>
            <a:off x="533400" y="442975"/>
            <a:ext cx="3568737" cy="400110"/>
          </a:xfrm>
        </p:spPr>
        <p:txBody>
          <a:bodyPr/>
          <a:lstStyle/>
          <a:p>
            <a:r>
              <a:rPr lang="en-US" dirty="0"/>
              <a:t>CDBG Matrix Coding</a:t>
            </a:r>
          </a:p>
        </p:txBody>
      </p:sp>
      <p:sp>
        <p:nvSpPr>
          <p:cNvPr id="3" name="Text Placeholder 2">
            <a:extLst>
              <a:ext uri="{FF2B5EF4-FFF2-40B4-BE49-F238E27FC236}">
                <a16:creationId xmlns:a16="http://schemas.microsoft.com/office/drawing/2014/main" id="{BCFB0E03-10BD-C2C6-6978-1D6F74349FF6}"/>
              </a:ext>
            </a:extLst>
          </p:cNvPr>
          <p:cNvSpPr>
            <a:spLocks noGrp="1"/>
          </p:cNvSpPr>
          <p:nvPr>
            <p:ph type="body" idx="1"/>
          </p:nvPr>
        </p:nvSpPr>
        <p:spPr>
          <a:xfrm>
            <a:off x="152400" y="2469562"/>
            <a:ext cx="3949737" cy="3200876"/>
          </a:xfrm>
        </p:spPr>
        <p:txBody>
          <a:bodyPr/>
          <a:lstStyle/>
          <a:p>
            <a:pPr marL="514350" indent="-514350">
              <a:buAutoNum type="arabicPeriod"/>
            </a:pPr>
            <a:r>
              <a:rPr lang="en-US" sz="1800" dirty="0"/>
              <a:t>Each project receives a code that defines the funded activity.</a:t>
            </a:r>
          </a:p>
          <a:p>
            <a:pPr marL="514350" indent="-514350">
              <a:buAutoNum type="arabicPeriod"/>
            </a:pPr>
            <a:endParaRPr lang="en-US" sz="1800" dirty="0"/>
          </a:p>
          <a:p>
            <a:pPr marL="514350" indent="-514350">
              <a:buAutoNum type="arabicPeriod"/>
            </a:pPr>
            <a:r>
              <a:rPr lang="en-US" sz="1800" dirty="0"/>
              <a:t>Not all activities are appropriate for certain National Objectives</a:t>
            </a:r>
          </a:p>
          <a:p>
            <a:pPr marL="514350" indent="-514350">
              <a:buAutoNum type="arabicPeriod"/>
            </a:pPr>
            <a:endParaRPr lang="en-US" sz="1800" dirty="0"/>
          </a:p>
          <a:p>
            <a:pPr marL="514350" indent="-514350">
              <a:buAutoNum type="arabicPeriod"/>
            </a:pPr>
            <a:r>
              <a:rPr lang="en-US" sz="1800" dirty="0"/>
              <a:t>Depending on the combination of the matrix code and National objective,  HUD requires certain information be collected </a:t>
            </a:r>
          </a:p>
          <a:p>
            <a:endParaRPr lang="en-US" sz="2800" dirty="0"/>
          </a:p>
        </p:txBody>
      </p:sp>
      <p:pic>
        <p:nvPicPr>
          <p:cNvPr id="5" name="Picture 4">
            <a:extLst>
              <a:ext uri="{FF2B5EF4-FFF2-40B4-BE49-F238E27FC236}">
                <a16:creationId xmlns:a16="http://schemas.microsoft.com/office/drawing/2014/main" id="{2DAB27D2-A9EC-94FA-619E-DA30F63564FE}"/>
              </a:ext>
            </a:extLst>
          </p:cNvPr>
          <p:cNvPicPr>
            <a:picLocks noChangeAspect="1"/>
          </p:cNvPicPr>
          <p:nvPr/>
        </p:nvPicPr>
        <p:blipFill>
          <a:blip r:embed="rId2"/>
          <a:stretch>
            <a:fillRect/>
          </a:stretch>
        </p:blipFill>
        <p:spPr>
          <a:xfrm>
            <a:off x="4195482" y="381000"/>
            <a:ext cx="4663844" cy="6690913"/>
          </a:xfrm>
          <a:prstGeom prst="rect">
            <a:avLst/>
          </a:prstGeom>
        </p:spPr>
      </p:pic>
    </p:spTree>
    <p:extLst>
      <p:ext uri="{BB962C8B-B14F-4D97-AF65-F5344CB8AC3E}">
        <p14:creationId xmlns:p14="http://schemas.microsoft.com/office/powerpoint/2010/main" val="389619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B269-B6BC-18AC-D74F-E03A803DDD75}"/>
              </a:ext>
            </a:extLst>
          </p:cNvPr>
          <p:cNvSpPr>
            <a:spLocks noGrp="1"/>
          </p:cNvSpPr>
          <p:nvPr>
            <p:ph type="title"/>
          </p:nvPr>
        </p:nvSpPr>
        <p:spPr>
          <a:xfrm>
            <a:off x="685800" y="442975"/>
            <a:ext cx="7848600" cy="700025"/>
          </a:xfrm>
        </p:spPr>
        <p:txBody>
          <a:bodyPr/>
          <a:lstStyle/>
          <a:p>
            <a:r>
              <a:rPr lang="en-US" dirty="0"/>
              <a:t>National Objectives possible for CDBG activities</a:t>
            </a:r>
          </a:p>
        </p:txBody>
      </p:sp>
      <p:graphicFrame>
        <p:nvGraphicFramePr>
          <p:cNvPr id="4" name="Diagram 3">
            <a:extLst>
              <a:ext uri="{FF2B5EF4-FFF2-40B4-BE49-F238E27FC236}">
                <a16:creationId xmlns:a16="http://schemas.microsoft.com/office/drawing/2014/main" id="{F83A130C-34B3-56C7-23C3-CAE25313A871}"/>
              </a:ext>
            </a:extLst>
          </p:cNvPr>
          <p:cNvGraphicFramePr/>
          <p:nvPr>
            <p:extLst>
              <p:ext uri="{D42A27DB-BD31-4B8C-83A1-F6EECF244321}">
                <p14:modId xmlns:p14="http://schemas.microsoft.com/office/powerpoint/2010/main" val="1480953299"/>
              </p:ext>
            </p:extLst>
          </p:nvPr>
        </p:nvGraphicFramePr>
        <p:xfrm>
          <a:off x="-152400" y="1430867"/>
          <a:ext cx="3886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CAF5C01-BAEA-71F9-80EB-13E8AC2E813B}"/>
              </a:ext>
            </a:extLst>
          </p:cNvPr>
          <p:cNvGraphicFramePr/>
          <p:nvPr>
            <p:extLst>
              <p:ext uri="{D42A27DB-BD31-4B8C-83A1-F6EECF244321}">
                <p14:modId xmlns:p14="http://schemas.microsoft.com/office/powerpoint/2010/main" val="1657711725"/>
              </p:ext>
            </p:extLst>
          </p:nvPr>
        </p:nvGraphicFramePr>
        <p:xfrm>
          <a:off x="2438400" y="3429000"/>
          <a:ext cx="3886200" cy="302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2BB3A498-BE0D-1114-B610-6A7D9253B285}"/>
              </a:ext>
            </a:extLst>
          </p:cNvPr>
          <p:cNvGraphicFramePr/>
          <p:nvPr>
            <p:extLst>
              <p:ext uri="{D42A27DB-BD31-4B8C-83A1-F6EECF244321}">
                <p14:modId xmlns:p14="http://schemas.microsoft.com/office/powerpoint/2010/main" val="3286446836"/>
              </p:ext>
            </p:extLst>
          </p:nvPr>
        </p:nvGraphicFramePr>
        <p:xfrm>
          <a:off x="5181600" y="1295400"/>
          <a:ext cx="3886200" cy="3022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1819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120" y="762000"/>
            <a:ext cx="8239759" cy="504625"/>
          </a:xfrm>
          <a:prstGeom prst="rect">
            <a:avLst/>
          </a:prstGeom>
        </p:spPr>
        <p:txBody>
          <a:bodyPr vert="horz" wrap="square" lIns="0" tIns="12065" rIns="0" bIns="0" rtlCol="0">
            <a:spAutoFit/>
          </a:bodyPr>
          <a:lstStyle/>
          <a:p>
            <a:pPr marL="12700">
              <a:lnSpc>
                <a:spcPct val="100000"/>
              </a:lnSpc>
              <a:spcBef>
                <a:spcPts val="95"/>
              </a:spcBef>
              <a:tabLst>
                <a:tab pos="4221480" algn="l"/>
              </a:tabLst>
            </a:pPr>
            <a:r>
              <a:rPr sz="3200" spc="-65" dirty="0"/>
              <a:t>CDBG,</a:t>
            </a:r>
            <a:r>
              <a:rPr sz="3200" spc="10" dirty="0"/>
              <a:t> </a:t>
            </a:r>
            <a:r>
              <a:rPr sz="3200" spc="-10" dirty="0"/>
              <a:t>HOPWA,</a:t>
            </a:r>
            <a:r>
              <a:rPr sz="3200" spc="5" dirty="0"/>
              <a:t> </a:t>
            </a:r>
            <a:r>
              <a:rPr sz="3200" spc="-5" dirty="0"/>
              <a:t>ESG	</a:t>
            </a:r>
            <a:r>
              <a:rPr sz="3200" spc="-100" dirty="0"/>
              <a:t>Application</a:t>
            </a:r>
            <a:r>
              <a:rPr sz="3200" spc="-229" dirty="0"/>
              <a:t> </a:t>
            </a:r>
            <a:r>
              <a:rPr sz="3200" spc="-100" dirty="0"/>
              <a:t>Overview:</a:t>
            </a:r>
            <a:endParaRPr sz="32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15</a:t>
            </a:fld>
            <a:endParaRPr spc="-5" dirty="0"/>
          </a:p>
        </p:txBody>
      </p:sp>
      <p:sp>
        <p:nvSpPr>
          <p:cNvPr id="3" name="object 3"/>
          <p:cNvSpPr txBox="1"/>
          <p:nvPr/>
        </p:nvSpPr>
        <p:spPr>
          <a:xfrm>
            <a:off x="624840" y="1905000"/>
            <a:ext cx="7894320" cy="4029308"/>
          </a:xfrm>
          <a:prstGeom prst="rect">
            <a:avLst/>
          </a:prstGeom>
        </p:spPr>
        <p:txBody>
          <a:bodyPr vert="horz" wrap="square" lIns="0" tIns="12700" rIns="0" bIns="0" rtlCol="0">
            <a:spAutoFit/>
          </a:bodyPr>
          <a:lstStyle/>
          <a:p>
            <a:pPr marL="195580" indent="-182880">
              <a:lnSpc>
                <a:spcPts val="2635"/>
              </a:lnSpc>
              <a:buClr>
                <a:srgbClr val="92A199"/>
              </a:buClr>
              <a:buSzPct val="84090"/>
              <a:buChar char="•"/>
              <a:tabLst>
                <a:tab pos="195580" algn="l"/>
              </a:tabLst>
            </a:pPr>
            <a:r>
              <a:rPr sz="2200" dirty="0">
                <a:solidFill>
                  <a:srgbClr val="292934"/>
                </a:solidFill>
                <a:latin typeface="Arial"/>
                <a:cs typeface="Arial"/>
              </a:rPr>
              <a:t>All application materials including instructions are available</a:t>
            </a:r>
            <a:r>
              <a:rPr sz="2200" spc="-75" dirty="0">
                <a:solidFill>
                  <a:srgbClr val="292934"/>
                </a:solidFill>
                <a:latin typeface="Arial"/>
                <a:cs typeface="Arial"/>
              </a:rPr>
              <a:t> </a:t>
            </a:r>
            <a:r>
              <a:rPr sz="2200" dirty="0">
                <a:solidFill>
                  <a:srgbClr val="292934"/>
                </a:solidFill>
                <a:latin typeface="Arial"/>
                <a:cs typeface="Arial"/>
              </a:rPr>
              <a:t>at:</a:t>
            </a:r>
            <a:endParaRPr sz="2200" dirty="0">
              <a:latin typeface="Arial"/>
              <a:cs typeface="Arial"/>
            </a:endParaRPr>
          </a:p>
          <a:p>
            <a:pPr marL="194945">
              <a:lnSpc>
                <a:spcPts val="2395"/>
              </a:lnSpc>
            </a:pPr>
            <a:r>
              <a:rPr sz="1600" u="heavy" dirty="0">
                <a:solidFill>
                  <a:srgbClr val="0000FF"/>
                </a:solidFill>
                <a:uFill>
                  <a:solidFill>
                    <a:srgbClr val="0000FF"/>
                  </a:solidFill>
                </a:uFill>
                <a:latin typeface="Arial"/>
                <a:cs typeface="Arial"/>
                <a:hlinkClick r:id="rId2"/>
              </a:rPr>
              <a:t>Central Grants Administration – City of Hartford (hartfordct.gov)</a:t>
            </a:r>
            <a:r>
              <a:rPr sz="1600" dirty="0">
                <a:solidFill>
                  <a:srgbClr val="0000FF"/>
                </a:solidFill>
                <a:latin typeface="Arial"/>
                <a:cs typeface="Arial"/>
              </a:rPr>
              <a:t> </a:t>
            </a:r>
            <a:r>
              <a:rPr sz="2000" spc="-5" dirty="0">
                <a:solidFill>
                  <a:srgbClr val="292934"/>
                </a:solidFill>
                <a:latin typeface="Arial"/>
                <a:cs typeface="Arial"/>
              </a:rPr>
              <a:t>within</a:t>
            </a:r>
            <a:r>
              <a:rPr sz="2000" spc="125" dirty="0">
                <a:solidFill>
                  <a:srgbClr val="292934"/>
                </a:solidFill>
                <a:latin typeface="Arial"/>
                <a:cs typeface="Arial"/>
              </a:rPr>
              <a:t> </a:t>
            </a:r>
            <a:r>
              <a:rPr sz="1600" b="1" dirty="0">
                <a:solidFill>
                  <a:srgbClr val="D2523B"/>
                </a:solidFill>
                <a:latin typeface="Arial"/>
                <a:cs typeface="Arial"/>
              </a:rPr>
              <a:t>FY2</a:t>
            </a:r>
            <a:r>
              <a:rPr lang="en-US" sz="1600" b="1" dirty="0">
                <a:solidFill>
                  <a:srgbClr val="D2523B"/>
                </a:solidFill>
                <a:latin typeface="Arial"/>
                <a:cs typeface="Arial"/>
              </a:rPr>
              <a:t>6</a:t>
            </a:r>
            <a:r>
              <a:rPr sz="1600" b="1" dirty="0">
                <a:solidFill>
                  <a:srgbClr val="D2523B"/>
                </a:solidFill>
                <a:latin typeface="Arial"/>
                <a:cs typeface="Arial"/>
              </a:rPr>
              <a:t>-2</a:t>
            </a:r>
            <a:r>
              <a:rPr lang="en-US" sz="1600" b="1" dirty="0">
                <a:solidFill>
                  <a:srgbClr val="D2523B"/>
                </a:solidFill>
                <a:latin typeface="Arial"/>
                <a:cs typeface="Arial"/>
              </a:rPr>
              <a:t>7</a:t>
            </a:r>
            <a:endParaRPr sz="1600" dirty="0">
              <a:latin typeface="Arial"/>
              <a:cs typeface="Arial"/>
            </a:endParaRPr>
          </a:p>
          <a:p>
            <a:pPr marL="200025">
              <a:lnSpc>
                <a:spcPct val="100000"/>
              </a:lnSpc>
              <a:spcBef>
                <a:spcPts val="990"/>
              </a:spcBef>
            </a:pPr>
            <a:r>
              <a:rPr sz="1600" b="1" dirty="0">
                <a:solidFill>
                  <a:srgbClr val="D2523B"/>
                </a:solidFill>
                <a:latin typeface="Arial"/>
                <a:cs typeface="Arial"/>
              </a:rPr>
              <a:t>CDBG - ESG- </a:t>
            </a:r>
            <a:r>
              <a:rPr sz="1600" b="1" spc="-20" dirty="0">
                <a:solidFill>
                  <a:srgbClr val="D2523B"/>
                </a:solidFill>
                <a:latin typeface="Arial"/>
                <a:cs typeface="Arial"/>
              </a:rPr>
              <a:t>HOPWA </a:t>
            </a:r>
            <a:r>
              <a:rPr sz="1600" b="1" dirty="0">
                <a:solidFill>
                  <a:srgbClr val="D2523B"/>
                </a:solidFill>
                <a:latin typeface="Arial"/>
                <a:cs typeface="Arial"/>
              </a:rPr>
              <a:t>Application</a:t>
            </a:r>
            <a:r>
              <a:rPr sz="1600" b="1" spc="-140" dirty="0">
                <a:solidFill>
                  <a:srgbClr val="D2523B"/>
                </a:solidFill>
                <a:latin typeface="Arial"/>
                <a:cs typeface="Arial"/>
              </a:rPr>
              <a:t> </a:t>
            </a:r>
            <a:r>
              <a:rPr sz="1600" b="1" dirty="0">
                <a:solidFill>
                  <a:srgbClr val="D2523B"/>
                </a:solidFill>
                <a:latin typeface="Arial"/>
                <a:cs typeface="Arial"/>
              </a:rPr>
              <a:t>Process</a:t>
            </a:r>
            <a:endParaRPr sz="1600" dirty="0">
              <a:latin typeface="Arial"/>
              <a:cs typeface="Arial"/>
            </a:endParaRPr>
          </a:p>
          <a:p>
            <a:pPr>
              <a:lnSpc>
                <a:spcPct val="100000"/>
              </a:lnSpc>
              <a:spcBef>
                <a:spcPts val="25"/>
              </a:spcBef>
            </a:pPr>
            <a:endParaRPr sz="1650" dirty="0">
              <a:latin typeface="Arial"/>
              <a:cs typeface="Arial"/>
            </a:endParaRPr>
          </a:p>
          <a:p>
            <a:pPr marL="230504" marR="5080" indent="-183515">
              <a:lnSpc>
                <a:spcPct val="100000"/>
              </a:lnSpc>
              <a:buClr>
                <a:srgbClr val="92A199"/>
              </a:buClr>
              <a:buSzPct val="84090"/>
              <a:buChar char="•"/>
              <a:tabLst>
                <a:tab pos="231140" algn="l"/>
              </a:tabLst>
            </a:pPr>
            <a:r>
              <a:rPr sz="2200" dirty="0">
                <a:solidFill>
                  <a:srgbClr val="292934"/>
                </a:solidFill>
                <a:latin typeface="Arial"/>
                <a:cs typeface="Arial"/>
              </a:rPr>
              <a:t>Please review the application in advance of the submission  deadline. </a:t>
            </a:r>
            <a:r>
              <a:rPr lang="en-US" sz="2200" dirty="0">
                <a:solidFill>
                  <a:srgbClr val="292934"/>
                </a:solidFill>
                <a:latin typeface="Arial"/>
                <a:cs typeface="Arial"/>
              </a:rPr>
              <a:t>A</a:t>
            </a:r>
            <a:r>
              <a:rPr sz="2200" dirty="0">
                <a:solidFill>
                  <a:srgbClr val="292934"/>
                </a:solidFill>
                <a:latin typeface="Arial"/>
                <a:cs typeface="Arial"/>
              </a:rPr>
              <a:t> PDF of the </a:t>
            </a:r>
            <a:r>
              <a:rPr lang="en-US" sz="2200" dirty="0">
                <a:solidFill>
                  <a:srgbClr val="292934"/>
                </a:solidFill>
                <a:latin typeface="Arial"/>
                <a:cs typeface="Arial"/>
              </a:rPr>
              <a:t>applications</a:t>
            </a:r>
            <a:r>
              <a:rPr sz="2200" dirty="0">
                <a:solidFill>
                  <a:srgbClr val="292934"/>
                </a:solidFill>
                <a:latin typeface="Arial"/>
                <a:cs typeface="Arial"/>
              </a:rPr>
              <a:t> (</a:t>
            </a:r>
            <a:r>
              <a:rPr lang="en-US" sz="1600" b="1" dirty="0">
                <a:solidFill>
                  <a:srgbClr val="D2523B"/>
                </a:solidFill>
                <a:latin typeface="Arial"/>
                <a:cs typeface="Arial"/>
              </a:rPr>
              <a:t>Sample Application</a:t>
            </a:r>
            <a:r>
              <a:rPr sz="2200" dirty="0">
                <a:solidFill>
                  <a:srgbClr val="292934"/>
                </a:solidFill>
                <a:latin typeface="Arial"/>
                <a:cs typeface="Arial"/>
              </a:rPr>
              <a:t>) </a:t>
            </a:r>
            <a:r>
              <a:rPr lang="en-US" sz="2200" dirty="0">
                <a:solidFill>
                  <a:srgbClr val="292934"/>
                </a:solidFill>
                <a:latin typeface="Arial"/>
                <a:cs typeface="Arial"/>
              </a:rPr>
              <a:t>are</a:t>
            </a:r>
            <a:r>
              <a:rPr sz="2200" dirty="0">
                <a:solidFill>
                  <a:srgbClr val="292934"/>
                </a:solidFill>
                <a:latin typeface="Arial"/>
                <a:cs typeface="Arial"/>
              </a:rPr>
              <a:t> available </a:t>
            </a:r>
            <a:r>
              <a:rPr lang="en-US" sz="2200" dirty="0">
                <a:solidFill>
                  <a:srgbClr val="292934"/>
                </a:solidFill>
                <a:latin typeface="Arial"/>
                <a:cs typeface="Arial"/>
              </a:rPr>
              <a:t>on </a:t>
            </a:r>
            <a:r>
              <a:rPr sz="2200" dirty="0">
                <a:solidFill>
                  <a:srgbClr val="292934"/>
                </a:solidFill>
                <a:latin typeface="Arial"/>
                <a:cs typeface="Arial"/>
              </a:rPr>
              <a:t>the website</a:t>
            </a:r>
            <a:r>
              <a:rPr lang="en-US" sz="2200" dirty="0">
                <a:solidFill>
                  <a:srgbClr val="292934"/>
                </a:solidFill>
                <a:latin typeface="Arial"/>
                <a:cs typeface="Arial"/>
              </a:rPr>
              <a:t> </a:t>
            </a:r>
            <a:r>
              <a:rPr lang="en-US" sz="2200" dirty="0" err="1">
                <a:solidFill>
                  <a:srgbClr val="292934"/>
                </a:solidFill>
                <a:latin typeface="Arial"/>
                <a:cs typeface="Arial"/>
              </a:rPr>
              <a:t>within“support</a:t>
            </a:r>
            <a:r>
              <a:rPr lang="en-US" sz="2200" dirty="0">
                <a:solidFill>
                  <a:srgbClr val="292934"/>
                </a:solidFill>
                <a:latin typeface="Arial"/>
                <a:cs typeface="Arial"/>
              </a:rPr>
              <a:t> for the applications”</a:t>
            </a:r>
            <a:endParaRPr sz="1600" dirty="0">
              <a:latin typeface="Arial"/>
              <a:cs typeface="Arial"/>
            </a:endParaRPr>
          </a:p>
          <a:p>
            <a:pPr>
              <a:lnSpc>
                <a:spcPct val="100000"/>
              </a:lnSpc>
            </a:pPr>
            <a:endParaRPr sz="2450" dirty="0">
              <a:latin typeface="Arial"/>
              <a:cs typeface="Arial"/>
            </a:endParaRPr>
          </a:p>
          <a:p>
            <a:pPr marL="230504" marR="179705" indent="-183515">
              <a:lnSpc>
                <a:spcPct val="100000"/>
              </a:lnSpc>
              <a:spcBef>
                <a:spcPts val="5"/>
              </a:spcBef>
              <a:buClr>
                <a:srgbClr val="92A199"/>
              </a:buClr>
              <a:buSzPct val="84090"/>
              <a:buChar char="•"/>
              <a:tabLst>
                <a:tab pos="231140" algn="l"/>
              </a:tabLst>
            </a:pPr>
            <a:r>
              <a:rPr sz="2200" dirty="0">
                <a:solidFill>
                  <a:srgbClr val="292934"/>
                </a:solidFill>
                <a:latin typeface="Arial"/>
                <a:cs typeface="Arial"/>
              </a:rPr>
              <a:t>Required forms are available in the </a:t>
            </a:r>
            <a:r>
              <a:rPr lang="en-US" sz="2200" dirty="0">
                <a:solidFill>
                  <a:srgbClr val="292934"/>
                </a:solidFill>
                <a:latin typeface="Arial"/>
                <a:cs typeface="Arial"/>
              </a:rPr>
              <a:t>HUD FORMS</a:t>
            </a:r>
            <a:r>
              <a:rPr sz="2200" dirty="0">
                <a:solidFill>
                  <a:srgbClr val="292934"/>
                </a:solidFill>
                <a:latin typeface="Arial"/>
                <a:cs typeface="Arial"/>
              </a:rPr>
              <a:t> section.</a:t>
            </a:r>
            <a:r>
              <a:rPr sz="2200" spc="-80" dirty="0">
                <a:solidFill>
                  <a:srgbClr val="292934"/>
                </a:solidFill>
                <a:latin typeface="Arial"/>
                <a:cs typeface="Arial"/>
              </a:rPr>
              <a:t> </a:t>
            </a:r>
            <a:r>
              <a:rPr sz="2200" dirty="0">
                <a:solidFill>
                  <a:srgbClr val="292934"/>
                </a:solidFill>
                <a:latin typeface="Arial"/>
                <a:cs typeface="Arial"/>
              </a:rPr>
              <a:t>Most  are fillable and can be uploaded into the application when  requested. The budget template is accessed from within the  application or in the application</a:t>
            </a:r>
            <a:r>
              <a:rPr sz="2200" spc="-20" dirty="0">
                <a:solidFill>
                  <a:srgbClr val="292934"/>
                </a:solidFill>
                <a:latin typeface="Arial"/>
                <a:cs typeface="Arial"/>
              </a:rPr>
              <a:t> </a:t>
            </a:r>
            <a:r>
              <a:rPr sz="2200" dirty="0">
                <a:solidFill>
                  <a:srgbClr val="292934"/>
                </a:solidFill>
                <a:latin typeface="Arial"/>
                <a:cs typeface="Arial"/>
              </a:rPr>
              <a:t>section.</a:t>
            </a:r>
            <a:endParaRPr sz="22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90192"/>
            <a:ext cx="7866380" cy="421640"/>
          </a:xfrm>
          <a:prstGeom prst="rect">
            <a:avLst/>
          </a:prstGeom>
        </p:spPr>
        <p:txBody>
          <a:bodyPr vert="horz" wrap="square" lIns="0" tIns="12065" rIns="0" bIns="0" rtlCol="0">
            <a:spAutoFit/>
          </a:bodyPr>
          <a:lstStyle/>
          <a:p>
            <a:pPr marL="12700">
              <a:lnSpc>
                <a:spcPct val="100000"/>
              </a:lnSpc>
              <a:spcBef>
                <a:spcPts val="95"/>
              </a:spcBef>
            </a:pPr>
            <a:r>
              <a:rPr spc="-95" dirty="0"/>
              <a:t>Application Overview: </a:t>
            </a:r>
            <a:r>
              <a:rPr sz="2400" spc="-95" dirty="0"/>
              <a:t>Accessing </a:t>
            </a:r>
            <a:r>
              <a:rPr sz="2400" spc="-75" dirty="0"/>
              <a:t>the</a:t>
            </a:r>
            <a:r>
              <a:rPr sz="2400" spc="-135" dirty="0"/>
              <a:t> </a:t>
            </a:r>
            <a:r>
              <a:rPr sz="2400" spc="-100" dirty="0"/>
              <a:t>Application</a:t>
            </a:r>
            <a:r>
              <a:rPr lang="en-US" sz="2400" spc="-100" dirty="0"/>
              <a:t>s</a:t>
            </a:r>
            <a:endParaRPr sz="2400" dirty="0"/>
          </a:p>
        </p:txBody>
      </p:sp>
      <p:sp>
        <p:nvSpPr>
          <p:cNvPr id="3" name="object 3"/>
          <p:cNvSpPr txBox="1"/>
          <p:nvPr/>
        </p:nvSpPr>
        <p:spPr>
          <a:xfrm>
            <a:off x="151384" y="4408677"/>
            <a:ext cx="1590675" cy="893834"/>
          </a:xfrm>
          <a:prstGeom prst="rect">
            <a:avLst/>
          </a:prstGeom>
        </p:spPr>
        <p:txBody>
          <a:bodyPr vert="horz" wrap="square" lIns="0" tIns="46990" rIns="0" bIns="0" rtlCol="0">
            <a:spAutoFit/>
          </a:bodyPr>
          <a:lstStyle/>
          <a:p>
            <a:pPr marL="195580" marR="5080" indent="-182880">
              <a:lnSpc>
                <a:spcPts val="2160"/>
              </a:lnSpc>
              <a:spcBef>
                <a:spcPts val="370"/>
              </a:spcBef>
              <a:buClr>
                <a:srgbClr val="92A199"/>
              </a:buClr>
              <a:buSzPct val="85000"/>
              <a:buChar char="•"/>
              <a:tabLst>
                <a:tab pos="195580" algn="l"/>
              </a:tabLst>
            </a:pPr>
            <a:r>
              <a:rPr sz="2000" spc="-5" dirty="0">
                <a:solidFill>
                  <a:srgbClr val="292934"/>
                </a:solidFill>
                <a:latin typeface="Arial"/>
                <a:cs typeface="Arial"/>
              </a:rPr>
              <a:t>Application  </a:t>
            </a:r>
            <a:r>
              <a:rPr lang="en-US" sz="2000" spc="-5" dirty="0">
                <a:solidFill>
                  <a:srgbClr val="292934"/>
                </a:solidFill>
                <a:latin typeface="Arial"/>
                <a:cs typeface="Arial"/>
              </a:rPr>
              <a:t>links </a:t>
            </a:r>
            <a:r>
              <a:rPr sz="2000" spc="-65" dirty="0">
                <a:solidFill>
                  <a:srgbClr val="292934"/>
                </a:solidFill>
                <a:latin typeface="Arial"/>
                <a:cs typeface="Arial"/>
              </a:rPr>
              <a:t> </a:t>
            </a:r>
            <a:r>
              <a:rPr sz="2000" spc="-5" dirty="0">
                <a:solidFill>
                  <a:srgbClr val="292934"/>
                </a:solidFill>
                <a:latin typeface="Arial"/>
                <a:cs typeface="Arial"/>
              </a:rPr>
              <a:t>on  </a:t>
            </a:r>
            <a:r>
              <a:rPr sz="2000" spc="-10" dirty="0">
                <a:solidFill>
                  <a:srgbClr val="292934"/>
                </a:solidFill>
                <a:latin typeface="Arial"/>
                <a:cs typeface="Arial"/>
              </a:rPr>
              <a:t>Website</a:t>
            </a:r>
            <a:endParaRPr sz="2000" dirty="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16</a:t>
            </a:fld>
            <a:endParaRPr spc="-5" dirty="0"/>
          </a:p>
        </p:txBody>
      </p:sp>
      <p:sp>
        <p:nvSpPr>
          <p:cNvPr id="7" name="object 7"/>
          <p:cNvSpPr txBox="1"/>
          <p:nvPr/>
        </p:nvSpPr>
        <p:spPr>
          <a:xfrm>
            <a:off x="7816912" y="1159275"/>
            <a:ext cx="1156970"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292934"/>
                </a:solidFill>
                <a:latin typeface="Arial"/>
                <a:cs typeface="Arial"/>
              </a:rPr>
              <a:t>Other</a:t>
            </a:r>
            <a:r>
              <a:rPr sz="1800" spc="-85" dirty="0">
                <a:solidFill>
                  <a:srgbClr val="292934"/>
                </a:solidFill>
                <a:latin typeface="Arial"/>
                <a:cs typeface="Arial"/>
              </a:rPr>
              <a:t> </a:t>
            </a:r>
            <a:r>
              <a:rPr sz="1800" spc="-5" dirty="0">
                <a:solidFill>
                  <a:srgbClr val="292934"/>
                </a:solidFill>
                <a:latin typeface="Arial"/>
                <a:cs typeface="Arial"/>
              </a:rPr>
              <a:t>HUD  information</a:t>
            </a:r>
            <a:endParaRPr sz="1800" dirty="0">
              <a:latin typeface="Arial"/>
              <a:cs typeface="Arial"/>
            </a:endParaRPr>
          </a:p>
        </p:txBody>
      </p:sp>
      <p:sp>
        <p:nvSpPr>
          <p:cNvPr id="8" name="object 8"/>
          <p:cNvSpPr/>
          <p:nvPr/>
        </p:nvSpPr>
        <p:spPr>
          <a:xfrm rot="20445900" flipV="1">
            <a:off x="281591" y="5047885"/>
            <a:ext cx="1527303" cy="520741"/>
          </a:xfrm>
          <a:custGeom>
            <a:avLst/>
            <a:gdLst/>
            <a:ahLst/>
            <a:cxnLst/>
            <a:rect l="l" t="t" r="r" b="b"/>
            <a:pathLst>
              <a:path w="1746250" h="344170">
                <a:moveTo>
                  <a:pt x="1629935" y="37646"/>
                </a:moveTo>
                <a:lnTo>
                  <a:pt x="0" y="306209"/>
                </a:lnTo>
                <a:lnTo>
                  <a:pt x="6197" y="343801"/>
                </a:lnTo>
                <a:lnTo>
                  <a:pt x="1636113" y="75225"/>
                </a:lnTo>
                <a:lnTo>
                  <a:pt x="1629935" y="37646"/>
                </a:lnTo>
                <a:close/>
              </a:path>
              <a:path w="1746250" h="344170">
                <a:moveTo>
                  <a:pt x="1735144" y="34544"/>
                </a:moveTo>
                <a:lnTo>
                  <a:pt x="1648764" y="34544"/>
                </a:lnTo>
                <a:lnTo>
                  <a:pt x="1654860" y="72136"/>
                </a:lnTo>
                <a:lnTo>
                  <a:pt x="1636113" y="75225"/>
                </a:lnTo>
                <a:lnTo>
                  <a:pt x="1642287" y="112776"/>
                </a:lnTo>
                <a:lnTo>
                  <a:pt x="1745792" y="37846"/>
                </a:lnTo>
                <a:lnTo>
                  <a:pt x="1735144" y="34544"/>
                </a:lnTo>
                <a:close/>
              </a:path>
              <a:path w="1746250" h="344170">
                <a:moveTo>
                  <a:pt x="1648764" y="34544"/>
                </a:moveTo>
                <a:lnTo>
                  <a:pt x="1629935" y="37646"/>
                </a:lnTo>
                <a:lnTo>
                  <a:pt x="1636113" y="75225"/>
                </a:lnTo>
                <a:lnTo>
                  <a:pt x="1654860" y="72136"/>
                </a:lnTo>
                <a:lnTo>
                  <a:pt x="1648764" y="34544"/>
                </a:lnTo>
                <a:close/>
              </a:path>
              <a:path w="1746250" h="344170">
                <a:moveTo>
                  <a:pt x="1623745" y="0"/>
                </a:moveTo>
                <a:lnTo>
                  <a:pt x="1629935" y="37646"/>
                </a:lnTo>
                <a:lnTo>
                  <a:pt x="1648764" y="34544"/>
                </a:lnTo>
                <a:lnTo>
                  <a:pt x="1735144" y="34544"/>
                </a:lnTo>
                <a:lnTo>
                  <a:pt x="1623745" y="0"/>
                </a:lnTo>
                <a:close/>
              </a:path>
            </a:pathLst>
          </a:custGeom>
          <a:solidFill>
            <a:srgbClr val="394350"/>
          </a:solidFill>
        </p:spPr>
        <p:txBody>
          <a:bodyPr wrap="square" lIns="0" tIns="0" rIns="0" bIns="0" rtlCol="0"/>
          <a:lstStyle/>
          <a:p>
            <a:endParaRPr/>
          </a:p>
        </p:txBody>
      </p:sp>
      <p:pic>
        <p:nvPicPr>
          <p:cNvPr id="5" name="Picture 4" descr="Graphical user interface, text, application&#10;&#10;AI-generated content may be incorrect.">
            <a:extLst>
              <a:ext uri="{FF2B5EF4-FFF2-40B4-BE49-F238E27FC236}">
                <a16:creationId xmlns:a16="http://schemas.microsoft.com/office/drawing/2014/main" id="{82027768-09B6-F2A6-502B-B01B14B8EF03}"/>
              </a:ext>
            </a:extLst>
          </p:cNvPr>
          <p:cNvPicPr>
            <a:picLocks noChangeAspect="1"/>
          </p:cNvPicPr>
          <p:nvPr/>
        </p:nvPicPr>
        <p:blipFill>
          <a:blip r:embed="rId3"/>
          <a:stretch>
            <a:fillRect/>
          </a:stretch>
        </p:blipFill>
        <p:spPr>
          <a:xfrm>
            <a:off x="1905188" y="1159275"/>
            <a:ext cx="5372566" cy="5464013"/>
          </a:xfrm>
          <a:prstGeom prst="rect">
            <a:avLst/>
          </a:prstGeom>
        </p:spPr>
      </p:pic>
      <p:sp>
        <p:nvSpPr>
          <p:cNvPr id="9" name="object 9"/>
          <p:cNvSpPr/>
          <p:nvPr/>
        </p:nvSpPr>
        <p:spPr>
          <a:xfrm rot="20818356">
            <a:off x="7345886" y="1563214"/>
            <a:ext cx="1225550" cy="443230"/>
          </a:xfrm>
          <a:custGeom>
            <a:avLst/>
            <a:gdLst/>
            <a:ahLst/>
            <a:cxnLst/>
            <a:rect l="l" t="t" r="r" b="b"/>
            <a:pathLst>
              <a:path w="1225550" h="443229">
                <a:moveTo>
                  <a:pt x="114436" y="36124"/>
                </a:moveTo>
                <a:lnTo>
                  <a:pt x="102359" y="72313"/>
                </a:lnTo>
                <a:lnTo>
                  <a:pt x="1213103" y="443103"/>
                </a:lnTo>
                <a:lnTo>
                  <a:pt x="1225168" y="407035"/>
                </a:lnTo>
                <a:lnTo>
                  <a:pt x="114436" y="36124"/>
                </a:lnTo>
                <a:close/>
              </a:path>
              <a:path w="1225550" h="443229">
                <a:moveTo>
                  <a:pt x="126491" y="0"/>
                </a:moveTo>
                <a:lnTo>
                  <a:pt x="0" y="18034"/>
                </a:lnTo>
                <a:lnTo>
                  <a:pt x="90296" y="108458"/>
                </a:lnTo>
                <a:lnTo>
                  <a:pt x="102359" y="72313"/>
                </a:lnTo>
                <a:lnTo>
                  <a:pt x="84327" y="66294"/>
                </a:lnTo>
                <a:lnTo>
                  <a:pt x="96392" y="30099"/>
                </a:lnTo>
                <a:lnTo>
                  <a:pt x="116447" y="30099"/>
                </a:lnTo>
                <a:lnTo>
                  <a:pt x="126491" y="0"/>
                </a:lnTo>
                <a:close/>
              </a:path>
              <a:path w="1225550" h="443229">
                <a:moveTo>
                  <a:pt x="96392" y="30099"/>
                </a:moveTo>
                <a:lnTo>
                  <a:pt x="84327" y="66294"/>
                </a:lnTo>
                <a:lnTo>
                  <a:pt x="102359" y="72313"/>
                </a:lnTo>
                <a:lnTo>
                  <a:pt x="114436" y="36124"/>
                </a:lnTo>
                <a:lnTo>
                  <a:pt x="96392" y="30099"/>
                </a:lnTo>
                <a:close/>
              </a:path>
              <a:path w="1225550" h="443229">
                <a:moveTo>
                  <a:pt x="116447" y="30099"/>
                </a:moveTo>
                <a:lnTo>
                  <a:pt x="96392" y="30099"/>
                </a:lnTo>
                <a:lnTo>
                  <a:pt x="114436" y="36124"/>
                </a:lnTo>
                <a:lnTo>
                  <a:pt x="116447" y="30099"/>
                </a:lnTo>
                <a:close/>
              </a:path>
            </a:pathLst>
          </a:custGeom>
          <a:solidFill>
            <a:srgbClr val="92A199"/>
          </a:solidFill>
        </p:spPr>
        <p:txBody>
          <a:bodyPr wrap="square" lIns="0" tIns="0" rIns="0" bIns="0" rtlCol="0"/>
          <a:lstStyle/>
          <a:p>
            <a:endParaRPr/>
          </a:p>
        </p:txBody>
      </p:sp>
      <p:pic>
        <p:nvPicPr>
          <p:cNvPr id="15" name="Picture 14">
            <a:extLst>
              <a:ext uri="{FF2B5EF4-FFF2-40B4-BE49-F238E27FC236}">
                <a16:creationId xmlns:a16="http://schemas.microsoft.com/office/drawing/2014/main" id="{A48EECC2-6E4A-4E70-1DFE-0434A9BC5D26}"/>
              </a:ext>
            </a:extLst>
          </p:cNvPr>
          <p:cNvPicPr>
            <a:picLocks noChangeAspect="1"/>
          </p:cNvPicPr>
          <p:nvPr/>
        </p:nvPicPr>
        <p:blipFill>
          <a:blip r:embed="rId4"/>
          <a:stretch>
            <a:fillRect/>
          </a:stretch>
        </p:blipFill>
        <p:spPr>
          <a:xfrm>
            <a:off x="1852041" y="4837960"/>
            <a:ext cx="2194972" cy="595872"/>
          </a:xfrm>
          <a:prstGeom prst="rect">
            <a:avLst/>
          </a:prstGeom>
        </p:spPr>
      </p:pic>
      <p:sp>
        <p:nvSpPr>
          <p:cNvPr id="6" name="object 6"/>
          <p:cNvSpPr/>
          <p:nvPr/>
        </p:nvSpPr>
        <p:spPr>
          <a:xfrm>
            <a:off x="5556054" y="923375"/>
            <a:ext cx="1755647" cy="1045840"/>
          </a:xfrm>
          <a:custGeom>
            <a:avLst/>
            <a:gdLst/>
            <a:ahLst/>
            <a:cxnLst/>
            <a:rect l="l" t="t" r="r" b="b"/>
            <a:pathLst>
              <a:path w="1371600" h="734695">
                <a:moveTo>
                  <a:pt x="0" y="367284"/>
                </a:moveTo>
                <a:lnTo>
                  <a:pt x="11050" y="301271"/>
                </a:lnTo>
                <a:lnTo>
                  <a:pt x="42910" y="239137"/>
                </a:lnTo>
                <a:lnTo>
                  <a:pt x="93641" y="181920"/>
                </a:lnTo>
                <a:lnTo>
                  <a:pt x="125477" y="155480"/>
                </a:lnTo>
                <a:lnTo>
                  <a:pt x="161305" y="130658"/>
                </a:lnTo>
                <a:lnTo>
                  <a:pt x="200882" y="107584"/>
                </a:lnTo>
                <a:lnTo>
                  <a:pt x="243965" y="86389"/>
                </a:lnTo>
                <a:lnTo>
                  <a:pt x="290312" y="67201"/>
                </a:lnTo>
                <a:lnTo>
                  <a:pt x="339682" y="50150"/>
                </a:lnTo>
                <a:lnTo>
                  <a:pt x="391832" y="35367"/>
                </a:lnTo>
                <a:lnTo>
                  <a:pt x="446519" y="22981"/>
                </a:lnTo>
                <a:lnTo>
                  <a:pt x="503502" y="13121"/>
                </a:lnTo>
                <a:lnTo>
                  <a:pt x="562537" y="5918"/>
                </a:lnTo>
                <a:lnTo>
                  <a:pt x="623384" y="1501"/>
                </a:lnTo>
                <a:lnTo>
                  <a:pt x="685800" y="0"/>
                </a:lnTo>
                <a:lnTo>
                  <a:pt x="748215" y="1501"/>
                </a:lnTo>
                <a:lnTo>
                  <a:pt x="809062" y="5918"/>
                </a:lnTo>
                <a:lnTo>
                  <a:pt x="868097" y="13121"/>
                </a:lnTo>
                <a:lnTo>
                  <a:pt x="925080" y="22981"/>
                </a:lnTo>
                <a:lnTo>
                  <a:pt x="979767" y="35367"/>
                </a:lnTo>
                <a:lnTo>
                  <a:pt x="1031917" y="50150"/>
                </a:lnTo>
                <a:lnTo>
                  <a:pt x="1081287" y="67201"/>
                </a:lnTo>
                <a:lnTo>
                  <a:pt x="1127634" y="86389"/>
                </a:lnTo>
                <a:lnTo>
                  <a:pt x="1170717" y="107584"/>
                </a:lnTo>
                <a:lnTo>
                  <a:pt x="1210294" y="130658"/>
                </a:lnTo>
                <a:lnTo>
                  <a:pt x="1246122" y="155480"/>
                </a:lnTo>
                <a:lnTo>
                  <a:pt x="1277958" y="181920"/>
                </a:lnTo>
                <a:lnTo>
                  <a:pt x="1305561" y="209849"/>
                </a:lnTo>
                <a:lnTo>
                  <a:pt x="1347099" y="269654"/>
                </a:lnTo>
                <a:lnTo>
                  <a:pt x="1368796" y="333857"/>
                </a:lnTo>
                <a:lnTo>
                  <a:pt x="1371600" y="367284"/>
                </a:lnTo>
                <a:lnTo>
                  <a:pt x="1368796" y="400710"/>
                </a:lnTo>
                <a:lnTo>
                  <a:pt x="1347099" y="464913"/>
                </a:lnTo>
                <a:lnTo>
                  <a:pt x="1305561" y="524718"/>
                </a:lnTo>
                <a:lnTo>
                  <a:pt x="1277958" y="552647"/>
                </a:lnTo>
                <a:lnTo>
                  <a:pt x="1246122" y="579087"/>
                </a:lnTo>
                <a:lnTo>
                  <a:pt x="1210294" y="603909"/>
                </a:lnTo>
                <a:lnTo>
                  <a:pt x="1170717" y="626983"/>
                </a:lnTo>
                <a:lnTo>
                  <a:pt x="1127634" y="648178"/>
                </a:lnTo>
                <a:lnTo>
                  <a:pt x="1081287" y="667366"/>
                </a:lnTo>
                <a:lnTo>
                  <a:pt x="1031917" y="684417"/>
                </a:lnTo>
                <a:lnTo>
                  <a:pt x="979767" y="699200"/>
                </a:lnTo>
                <a:lnTo>
                  <a:pt x="925080" y="711586"/>
                </a:lnTo>
                <a:lnTo>
                  <a:pt x="868097" y="721446"/>
                </a:lnTo>
                <a:lnTo>
                  <a:pt x="809062" y="728649"/>
                </a:lnTo>
                <a:lnTo>
                  <a:pt x="748215" y="733066"/>
                </a:lnTo>
                <a:lnTo>
                  <a:pt x="685800" y="734568"/>
                </a:lnTo>
                <a:lnTo>
                  <a:pt x="623384" y="733066"/>
                </a:lnTo>
                <a:lnTo>
                  <a:pt x="562537" y="728649"/>
                </a:lnTo>
                <a:lnTo>
                  <a:pt x="503502" y="721446"/>
                </a:lnTo>
                <a:lnTo>
                  <a:pt x="446519" y="711586"/>
                </a:lnTo>
                <a:lnTo>
                  <a:pt x="391832" y="699200"/>
                </a:lnTo>
                <a:lnTo>
                  <a:pt x="339682" y="684417"/>
                </a:lnTo>
                <a:lnTo>
                  <a:pt x="290312" y="667366"/>
                </a:lnTo>
                <a:lnTo>
                  <a:pt x="243965" y="648178"/>
                </a:lnTo>
                <a:lnTo>
                  <a:pt x="200882" y="626983"/>
                </a:lnTo>
                <a:lnTo>
                  <a:pt x="161305" y="603909"/>
                </a:lnTo>
                <a:lnTo>
                  <a:pt x="125477" y="579087"/>
                </a:lnTo>
                <a:lnTo>
                  <a:pt x="93641" y="552647"/>
                </a:lnTo>
                <a:lnTo>
                  <a:pt x="66038" y="524718"/>
                </a:lnTo>
                <a:lnTo>
                  <a:pt x="24500" y="464913"/>
                </a:lnTo>
                <a:lnTo>
                  <a:pt x="2803" y="400710"/>
                </a:lnTo>
                <a:lnTo>
                  <a:pt x="0" y="367284"/>
                </a:lnTo>
                <a:close/>
              </a:path>
            </a:pathLst>
          </a:custGeom>
          <a:ln w="26670">
            <a:solidFill>
              <a:srgbClr val="D2523B"/>
            </a:solidFill>
          </a:ln>
        </p:spPr>
        <p:txBody>
          <a:bodyPr wrap="square" lIns="0" tIns="0" rIns="0" bIns="0" rtlCol="0"/>
          <a:lstStyle/>
          <a:p>
            <a:endParaRPr/>
          </a:p>
        </p:txBody>
      </p:sp>
      <p:sp>
        <p:nvSpPr>
          <p:cNvPr id="17" name="TextBox 16">
            <a:extLst>
              <a:ext uri="{FF2B5EF4-FFF2-40B4-BE49-F238E27FC236}">
                <a16:creationId xmlns:a16="http://schemas.microsoft.com/office/drawing/2014/main" id="{C03C2B8C-62F6-F0E2-B685-710C392ED16D}"/>
              </a:ext>
            </a:extLst>
          </p:cNvPr>
          <p:cNvSpPr txBox="1"/>
          <p:nvPr/>
        </p:nvSpPr>
        <p:spPr>
          <a:xfrm>
            <a:off x="6150210" y="4823598"/>
            <a:ext cx="275534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Instructions</a:t>
            </a:r>
          </a:p>
          <a:p>
            <a:pPr algn="ctr"/>
            <a:r>
              <a:rPr lang="en-US" sz="2000" dirty="0">
                <a:latin typeface="Arial" panose="020B0604020202020204" pitchFamily="34" charset="0"/>
                <a:cs typeface="Arial" panose="020B0604020202020204" pitchFamily="34" charset="0"/>
              </a:rPr>
              <a:t>and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Sample Applications</a:t>
            </a:r>
          </a:p>
        </p:txBody>
      </p:sp>
      <p:sp>
        <p:nvSpPr>
          <p:cNvPr id="18" name="object 8">
            <a:extLst>
              <a:ext uri="{FF2B5EF4-FFF2-40B4-BE49-F238E27FC236}">
                <a16:creationId xmlns:a16="http://schemas.microsoft.com/office/drawing/2014/main" id="{68A5C3CC-F918-9683-52B7-62F62CC0111F}"/>
              </a:ext>
            </a:extLst>
          </p:cNvPr>
          <p:cNvSpPr/>
          <p:nvPr/>
        </p:nvSpPr>
        <p:spPr>
          <a:xfrm rot="186000" flipH="1" flipV="1">
            <a:off x="4663280" y="5177398"/>
            <a:ext cx="1442030" cy="596745"/>
          </a:xfrm>
          <a:custGeom>
            <a:avLst/>
            <a:gdLst/>
            <a:ahLst/>
            <a:cxnLst/>
            <a:rect l="l" t="t" r="r" b="b"/>
            <a:pathLst>
              <a:path w="1746250" h="344170">
                <a:moveTo>
                  <a:pt x="1629935" y="37646"/>
                </a:moveTo>
                <a:lnTo>
                  <a:pt x="0" y="306209"/>
                </a:lnTo>
                <a:lnTo>
                  <a:pt x="6197" y="343801"/>
                </a:lnTo>
                <a:lnTo>
                  <a:pt x="1636113" y="75225"/>
                </a:lnTo>
                <a:lnTo>
                  <a:pt x="1629935" y="37646"/>
                </a:lnTo>
                <a:close/>
              </a:path>
              <a:path w="1746250" h="344170">
                <a:moveTo>
                  <a:pt x="1735144" y="34544"/>
                </a:moveTo>
                <a:lnTo>
                  <a:pt x="1648764" y="34544"/>
                </a:lnTo>
                <a:lnTo>
                  <a:pt x="1654860" y="72136"/>
                </a:lnTo>
                <a:lnTo>
                  <a:pt x="1636113" y="75225"/>
                </a:lnTo>
                <a:lnTo>
                  <a:pt x="1642287" y="112776"/>
                </a:lnTo>
                <a:lnTo>
                  <a:pt x="1745792" y="37846"/>
                </a:lnTo>
                <a:lnTo>
                  <a:pt x="1735144" y="34544"/>
                </a:lnTo>
                <a:close/>
              </a:path>
              <a:path w="1746250" h="344170">
                <a:moveTo>
                  <a:pt x="1648764" y="34544"/>
                </a:moveTo>
                <a:lnTo>
                  <a:pt x="1629935" y="37646"/>
                </a:lnTo>
                <a:lnTo>
                  <a:pt x="1636113" y="75225"/>
                </a:lnTo>
                <a:lnTo>
                  <a:pt x="1654860" y="72136"/>
                </a:lnTo>
                <a:lnTo>
                  <a:pt x="1648764" y="34544"/>
                </a:lnTo>
                <a:close/>
              </a:path>
              <a:path w="1746250" h="344170">
                <a:moveTo>
                  <a:pt x="1623745" y="0"/>
                </a:moveTo>
                <a:lnTo>
                  <a:pt x="1629935" y="37646"/>
                </a:lnTo>
                <a:lnTo>
                  <a:pt x="1648764" y="34544"/>
                </a:lnTo>
                <a:lnTo>
                  <a:pt x="1735144" y="34544"/>
                </a:lnTo>
                <a:lnTo>
                  <a:pt x="1623745" y="0"/>
                </a:lnTo>
                <a:close/>
              </a:path>
            </a:pathLst>
          </a:custGeom>
          <a:solidFill>
            <a:srgbClr val="394350"/>
          </a:solidFill>
        </p:spPr>
        <p:txBody>
          <a:bodyPr wrap="square" lIns="0" tIns="0" rIns="0" bIns="0" rtlCol="0"/>
          <a:lstStyle/>
          <a:p>
            <a:endParaRPr/>
          </a:p>
        </p:txBody>
      </p:sp>
      <p:sp>
        <p:nvSpPr>
          <p:cNvPr id="19" name="object 8">
            <a:extLst>
              <a:ext uri="{FF2B5EF4-FFF2-40B4-BE49-F238E27FC236}">
                <a16:creationId xmlns:a16="http://schemas.microsoft.com/office/drawing/2014/main" id="{CB2DB19D-F8AD-73B2-E5B2-06DA60180447}"/>
              </a:ext>
            </a:extLst>
          </p:cNvPr>
          <p:cNvSpPr/>
          <p:nvPr/>
        </p:nvSpPr>
        <p:spPr>
          <a:xfrm flipH="1" flipV="1">
            <a:off x="4727646" y="5738414"/>
            <a:ext cx="1442030" cy="596745"/>
          </a:xfrm>
          <a:custGeom>
            <a:avLst/>
            <a:gdLst/>
            <a:ahLst/>
            <a:cxnLst/>
            <a:rect l="l" t="t" r="r" b="b"/>
            <a:pathLst>
              <a:path w="1746250" h="344170">
                <a:moveTo>
                  <a:pt x="1629935" y="37646"/>
                </a:moveTo>
                <a:lnTo>
                  <a:pt x="0" y="306209"/>
                </a:lnTo>
                <a:lnTo>
                  <a:pt x="6197" y="343801"/>
                </a:lnTo>
                <a:lnTo>
                  <a:pt x="1636113" y="75225"/>
                </a:lnTo>
                <a:lnTo>
                  <a:pt x="1629935" y="37646"/>
                </a:lnTo>
                <a:close/>
              </a:path>
              <a:path w="1746250" h="344170">
                <a:moveTo>
                  <a:pt x="1735144" y="34544"/>
                </a:moveTo>
                <a:lnTo>
                  <a:pt x="1648764" y="34544"/>
                </a:lnTo>
                <a:lnTo>
                  <a:pt x="1654860" y="72136"/>
                </a:lnTo>
                <a:lnTo>
                  <a:pt x="1636113" y="75225"/>
                </a:lnTo>
                <a:lnTo>
                  <a:pt x="1642287" y="112776"/>
                </a:lnTo>
                <a:lnTo>
                  <a:pt x="1745792" y="37846"/>
                </a:lnTo>
                <a:lnTo>
                  <a:pt x="1735144" y="34544"/>
                </a:lnTo>
                <a:close/>
              </a:path>
              <a:path w="1746250" h="344170">
                <a:moveTo>
                  <a:pt x="1648764" y="34544"/>
                </a:moveTo>
                <a:lnTo>
                  <a:pt x="1629935" y="37646"/>
                </a:lnTo>
                <a:lnTo>
                  <a:pt x="1636113" y="75225"/>
                </a:lnTo>
                <a:lnTo>
                  <a:pt x="1654860" y="72136"/>
                </a:lnTo>
                <a:lnTo>
                  <a:pt x="1648764" y="34544"/>
                </a:lnTo>
                <a:close/>
              </a:path>
              <a:path w="1746250" h="344170">
                <a:moveTo>
                  <a:pt x="1623745" y="0"/>
                </a:moveTo>
                <a:lnTo>
                  <a:pt x="1629935" y="37646"/>
                </a:lnTo>
                <a:lnTo>
                  <a:pt x="1648764" y="34544"/>
                </a:lnTo>
                <a:lnTo>
                  <a:pt x="1735144" y="34544"/>
                </a:lnTo>
                <a:lnTo>
                  <a:pt x="1623745" y="0"/>
                </a:lnTo>
                <a:close/>
              </a:path>
            </a:pathLst>
          </a:custGeom>
          <a:solidFill>
            <a:srgbClr val="39435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580136"/>
            <a:ext cx="5431161" cy="781624"/>
          </a:xfrm>
          <a:prstGeom prst="rect">
            <a:avLst/>
          </a:prstGeom>
        </p:spPr>
        <p:txBody>
          <a:bodyPr vert="horz" wrap="square" lIns="0" tIns="12065" rIns="0" bIns="0" rtlCol="0">
            <a:spAutoFit/>
          </a:bodyPr>
          <a:lstStyle/>
          <a:p>
            <a:pPr marL="12700">
              <a:lnSpc>
                <a:spcPct val="100000"/>
              </a:lnSpc>
              <a:spcBef>
                <a:spcPts val="95"/>
              </a:spcBef>
            </a:pPr>
            <a:r>
              <a:rPr spc="-95" dirty="0"/>
              <a:t>Application Overview: </a:t>
            </a:r>
            <a:r>
              <a:rPr sz="2400" spc="-95" dirty="0"/>
              <a:t>Accessing </a:t>
            </a:r>
            <a:r>
              <a:rPr lang="en-US" sz="2400" spc="-75" dirty="0"/>
              <a:t>related documents for program use</a:t>
            </a:r>
            <a:endParaRPr sz="2400" dirty="0"/>
          </a:p>
        </p:txBody>
      </p:sp>
      <p:sp>
        <p:nvSpPr>
          <p:cNvPr id="3" name="object 3"/>
          <p:cNvSpPr txBox="1"/>
          <p:nvPr/>
        </p:nvSpPr>
        <p:spPr>
          <a:xfrm>
            <a:off x="78739" y="3419160"/>
            <a:ext cx="5102862" cy="1502334"/>
          </a:xfrm>
          <a:prstGeom prst="rect">
            <a:avLst/>
          </a:prstGeom>
        </p:spPr>
        <p:txBody>
          <a:bodyPr vert="horz" wrap="square" lIns="0" tIns="12065" rIns="0" bIns="0" rtlCol="0">
            <a:spAutoFit/>
          </a:bodyPr>
          <a:lstStyle/>
          <a:p>
            <a:pPr marL="195580" marR="608330" indent="-182880">
              <a:lnSpc>
                <a:spcPct val="100000"/>
              </a:lnSpc>
              <a:spcBef>
                <a:spcPts val="95"/>
              </a:spcBef>
              <a:buClr>
                <a:srgbClr val="92A199"/>
              </a:buClr>
              <a:buSzPct val="85000"/>
              <a:buChar char="•"/>
              <a:tabLst>
                <a:tab pos="195580" algn="l"/>
              </a:tabLst>
            </a:pPr>
            <a:endParaRPr lang="en-US" sz="2000" spc="-5" dirty="0">
              <a:solidFill>
                <a:srgbClr val="292934"/>
              </a:solidFill>
              <a:latin typeface="Arial"/>
              <a:cs typeface="Arial"/>
            </a:endParaRPr>
          </a:p>
          <a:p>
            <a:pPr marL="195580" marR="608330" indent="-182880">
              <a:lnSpc>
                <a:spcPct val="100000"/>
              </a:lnSpc>
              <a:spcBef>
                <a:spcPts val="95"/>
              </a:spcBef>
              <a:buClr>
                <a:srgbClr val="92A199"/>
              </a:buClr>
              <a:buSzPct val="85000"/>
              <a:buChar char="•"/>
              <a:tabLst>
                <a:tab pos="195580" algn="l"/>
              </a:tabLst>
            </a:pPr>
            <a:r>
              <a:rPr lang="en-US" sz="2000" spc="-5" dirty="0">
                <a:solidFill>
                  <a:srgbClr val="292934"/>
                </a:solidFill>
                <a:latin typeface="Arial"/>
                <a:cs typeface="Arial"/>
              </a:rPr>
              <a:t>HUD downloadable forms for use with financial and accomplishment reporting</a:t>
            </a:r>
          </a:p>
          <a:p>
            <a:pPr marL="286385" marR="5080" lvl="1">
              <a:lnSpc>
                <a:spcPct val="100000"/>
              </a:lnSpc>
              <a:buClr>
                <a:srgbClr val="92A199"/>
              </a:buClr>
              <a:buSzPct val="84375"/>
              <a:tabLst>
                <a:tab pos="629920" algn="l"/>
              </a:tabLst>
            </a:pPr>
            <a:endParaRPr sz="16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17</a:t>
            </a:fld>
            <a:endParaRPr spc="-5" dirty="0"/>
          </a:p>
        </p:txBody>
      </p:sp>
      <p:pic>
        <p:nvPicPr>
          <p:cNvPr id="8" name="Picture 7" descr="Graphical user interface, application&#10;&#10;AI-generated content may be incorrect.">
            <a:extLst>
              <a:ext uri="{FF2B5EF4-FFF2-40B4-BE49-F238E27FC236}">
                <a16:creationId xmlns:a16="http://schemas.microsoft.com/office/drawing/2014/main" id="{EB0D5A93-03D3-41B5-4749-A24C33B920D9}"/>
              </a:ext>
            </a:extLst>
          </p:cNvPr>
          <p:cNvPicPr>
            <a:picLocks noChangeAspect="1"/>
          </p:cNvPicPr>
          <p:nvPr/>
        </p:nvPicPr>
        <p:blipFill>
          <a:blip r:embed="rId2"/>
          <a:stretch>
            <a:fillRect/>
          </a:stretch>
        </p:blipFill>
        <p:spPr>
          <a:xfrm>
            <a:off x="5168349" y="390284"/>
            <a:ext cx="3881047" cy="63463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96C2-5FBC-FACA-3193-A64DB0FBAE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5EC6C2-B429-2EBF-BE49-DC16AA0ED95D}"/>
              </a:ext>
            </a:extLst>
          </p:cNvPr>
          <p:cNvSpPr txBox="1">
            <a:spLocks noGrp="1"/>
          </p:cNvSpPr>
          <p:nvPr>
            <p:ph type="title"/>
          </p:nvPr>
        </p:nvSpPr>
        <p:spPr>
          <a:xfrm>
            <a:off x="535940" y="685800"/>
            <a:ext cx="7007860" cy="629018"/>
          </a:xfrm>
          <a:prstGeom prst="rect">
            <a:avLst/>
          </a:prstGeom>
        </p:spPr>
        <p:txBody>
          <a:bodyPr vert="horz" wrap="square" lIns="0" tIns="13335" rIns="0" bIns="0" rtlCol="0">
            <a:spAutoFit/>
          </a:bodyPr>
          <a:lstStyle/>
          <a:p>
            <a:pPr marL="12700" algn="l">
              <a:lnSpc>
                <a:spcPct val="100000"/>
              </a:lnSpc>
              <a:spcBef>
                <a:spcPts val="105"/>
              </a:spcBef>
            </a:pPr>
            <a:r>
              <a:rPr lang="en-US" sz="4000" spc="-70" dirty="0"/>
              <a:t>The same as last </a:t>
            </a:r>
            <a:r>
              <a:rPr sz="4000" spc="-114" dirty="0"/>
              <a:t>Year</a:t>
            </a:r>
            <a:endParaRPr sz="4000" dirty="0"/>
          </a:p>
        </p:txBody>
      </p:sp>
      <p:sp>
        <p:nvSpPr>
          <p:cNvPr id="4" name="object 4">
            <a:extLst>
              <a:ext uri="{FF2B5EF4-FFF2-40B4-BE49-F238E27FC236}">
                <a16:creationId xmlns:a16="http://schemas.microsoft.com/office/drawing/2014/main" id="{06C8BA99-A1C5-BEA8-CFF1-E0995A89AB97}"/>
              </a:ext>
            </a:extLst>
          </p:cNvPr>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18</a:t>
            </a:fld>
            <a:endParaRPr sz="1100">
              <a:latin typeface="Arial"/>
              <a:cs typeface="Arial"/>
            </a:endParaRPr>
          </a:p>
        </p:txBody>
      </p:sp>
      <p:sp>
        <p:nvSpPr>
          <p:cNvPr id="3" name="object 3">
            <a:extLst>
              <a:ext uri="{FF2B5EF4-FFF2-40B4-BE49-F238E27FC236}">
                <a16:creationId xmlns:a16="http://schemas.microsoft.com/office/drawing/2014/main" id="{7C2CAC38-7DE5-1F6D-0CBC-0DF0782714E9}"/>
              </a:ext>
            </a:extLst>
          </p:cNvPr>
          <p:cNvSpPr txBox="1"/>
          <p:nvPr/>
        </p:nvSpPr>
        <p:spPr>
          <a:xfrm>
            <a:off x="380999" y="1625091"/>
            <a:ext cx="8554719" cy="4929555"/>
          </a:xfrm>
          <a:prstGeom prst="rect">
            <a:avLst/>
          </a:prstGeom>
        </p:spPr>
        <p:txBody>
          <a:bodyPr vert="horz" wrap="square" lIns="0" tIns="12700" rIns="0" bIns="0" rtlCol="0">
            <a:spAutoFit/>
          </a:bodyPr>
          <a:lstStyle/>
          <a:p>
            <a:pPr marL="195580" marR="5080" indent="-182880">
              <a:lnSpc>
                <a:spcPct val="100000"/>
              </a:lnSpc>
              <a:spcBef>
                <a:spcPts val="100"/>
              </a:spcBef>
              <a:buClr>
                <a:srgbClr val="92A199"/>
              </a:buClr>
              <a:buSzPct val="85416"/>
              <a:buChar char="•"/>
              <a:tabLst>
                <a:tab pos="195580" algn="l"/>
              </a:tabLst>
            </a:pPr>
            <a:r>
              <a:rPr lang="en-US" sz="2800" b="1" i="1" spc="-70" dirty="0">
                <a:solidFill>
                  <a:srgbClr val="C00000"/>
                </a:solidFill>
                <a:latin typeface="Arial"/>
                <a:ea typeface="+mj-ea"/>
                <a:cs typeface="Arial"/>
              </a:rPr>
              <a:t>All</a:t>
            </a:r>
            <a:r>
              <a:rPr lang="en-US" sz="2400" dirty="0">
                <a:solidFill>
                  <a:srgbClr val="292934"/>
                </a:solidFill>
                <a:latin typeface="Arial"/>
                <a:cs typeface="Arial"/>
              </a:rPr>
              <a:t> programs use </a:t>
            </a:r>
            <a:r>
              <a:rPr sz="2400" dirty="0">
                <a:solidFill>
                  <a:srgbClr val="292934"/>
                </a:solidFill>
                <a:latin typeface="Arial"/>
                <a:cs typeface="Arial"/>
              </a:rPr>
              <a:t>OPENFORMS </a:t>
            </a:r>
            <a:r>
              <a:rPr lang="en-US" sz="2400" dirty="0">
                <a:solidFill>
                  <a:srgbClr val="292934"/>
                </a:solidFill>
                <a:latin typeface="Arial"/>
                <a:cs typeface="Arial"/>
              </a:rPr>
              <a:t>found </a:t>
            </a:r>
            <a:r>
              <a:rPr sz="2400" spc="-5" dirty="0">
                <a:solidFill>
                  <a:srgbClr val="292934"/>
                </a:solidFill>
                <a:latin typeface="Arial"/>
                <a:cs typeface="Arial"/>
              </a:rPr>
              <a:t>on </a:t>
            </a:r>
            <a:r>
              <a:rPr sz="2400" dirty="0">
                <a:solidFill>
                  <a:srgbClr val="292934"/>
                </a:solidFill>
                <a:latin typeface="Arial"/>
                <a:cs typeface="Arial"/>
              </a:rPr>
              <a:t>the </a:t>
            </a:r>
            <a:r>
              <a:rPr sz="2400" spc="-5" dirty="0">
                <a:solidFill>
                  <a:srgbClr val="292934"/>
                </a:solidFill>
                <a:latin typeface="Arial"/>
                <a:cs typeface="Arial"/>
              </a:rPr>
              <a:t>City’s website and accessed </a:t>
            </a:r>
            <a:r>
              <a:rPr lang="en-US" sz="2400" spc="-5" dirty="0">
                <a:solidFill>
                  <a:srgbClr val="292934"/>
                </a:solidFill>
                <a:latin typeface="Arial"/>
                <a:cs typeface="Arial"/>
              </a:rPr>
              <a:t>with</a:t>
            </a:r>
            <a:r>
              <a:rPr sz="2400" spc="-5" dirty="0">
                <a:solidFill>
                  <a:srgbClr val="292934"/>
                </a:solidFill>
                <a:latin typeface="Arial"/>
                <a:cs typeface="Arial"/>
              </a:rPr>
              <a:t> </a:t>
            </a:r>
            <a:r>
              <a:rPr sz="2400" dirty="0">
                <a:solidFill>
                  <a:srgbClr val="292934"/>
                </a:solidFill>
                <a:latin typeface="Arial"/>
                <a:cs typeface="Arial"/>
              </a:rPr>
              <a:t>a </a:t>
            </a:r>
            <a:r>
              <a:rPr sz="2400" spc="-5" dirty="0">
                <a:solidFill>
                  <a:srgbClr val="292934"/>
                </a:solidFill>
                <a:latin typeface="Arial"/>
                <a:cs typeface="Arial"/>
              </a:rPr>
              <a:t>link.</a:t>
            </a:r>
            <a:endParaRPr lang="en-US" sz="2400" spc="-5" dirty="0">
              <a:solidFill>
                <a:srgbClr val="292934"/>
              </a:solidFill>
              <a:latin typeface="Arial"/>
              <a:cs typeface="Arial"/>
            </a:endParaRPr>
          </a:p>
          <a:p>
            <a:pPr marL="195580" marR="5080" indent="-182880">
              <a:lnSpc>
                <a:spcPct val="100000"/>
              </a:lnSpc>
              <a:spcBef>
                <a:spcPts val="100"/>
              </a:spcBef>
              <a:buClr>
                <a:srgbClr val="92A199"/>
              </a:buClr>
              <a:buSzPct val="85416"/>
              <a:buChar char="•"/>
              <a:tabLst>
                <a:tab pos="195580" algn="l"/>
              </a:tabLst>
            </a:pPr>
            <a:endParaRPr lang="en-US" sz="2400" spc="-5" dirty="0">
              <a:solidFill>
                <a:srgbClr val="292934"/>
              </a:solidFill>
              <a:latin typeface="Arial"/>
              <a:cs typeface="Arial"/>
            </a:endParaRPr>
          </a:p>
          <a:p>
            <a:pPr marL="195580" marR="5080" indent="-182880">
              <a:spcBef>
                <a:spcPts val="100"/>
              </a:spcBef>
              <a:buClr>
                <a:srgbClr val="92A199"/>
              </a:buClr>
              <a:buSzPct val="85416"/>
              <a:buFontTx/>
              <a:buChar char="•"/>
              <a:tabLst>
                <a:tab pos="195580" algn="l"/>
              </a:tabLst>
            </a:pPr>
            <a:r>
              <a:rPr lang="en-US" sz="2400" spc="-5" dirty="0">
                <a:solidFill>
                  <a:srgbClr val="292934"/>
                </a:solidFill>
                <a:latin typeface="Arial"/>
                <a:cs typeface="Arial"/>
              </a:rPr>
              <a:t>Requests for Public Service funding should be modest as the funding is limited in this category. </a:t>
            </a:r>
            <a:endParaRPr lang="en-US" sz="2400" dirty="0">
              <a:latin typeface="Arial"/>
              <a:cs typeface="Arial"/>
            </a:endParaRPr>
          </a:p>
          <a:p>
            <a:pPr marL="12700" marR="5080">
              <a:lnSpc>
                <a:spcPct val="100000"/>
              </a:lnSpc>
              <a:spcBef>
                <a:spcPts val="100"/>
              </a:spcBef>
              <a:buClr>
                <a:srgbClr val="92A199"/>
              </a:buClr>
              <a:buSzPct val="85416"/>
              <a:tabLst>
                <a:tab pos="195580" algn="l"/>
              </a:tabLst>
            </a:pPr>
            <a:endParaRPr sz="2400" dirty="0">
              <a:latin typeface="Arial"/>
              <a:cs typeface="Arial"/>
            </a:endParaRPr>
          </a:p>
          <a:p>
            <a:pPr marL="195580" marR="536575" indent="-182880">
              <a:lnSpc>
                <a:spcPct val="100000"/>
              </a:lnSpc>
              <a:spcBef>
                <a:spcPts val="575"/>
              </a:spcBef>
              <a:buClr>
                <a:srgbClr val="92A199"/>
              </a:buClr>
              <a:buSzPct val="85416"/>
              <a:buChar char="•"/>
              <a:tabLst>
                <a:tab pos="195580" algn="l"/>
              </a:tabLst>
            </a:pPr>
            <a:r>
              <a:rPr lang="en-US" sz="2400" dirty="0">
                <a:solidFill>
                  <a:srgbClr val="292934"/>
                </a:solidFill>
                <a:latin typeface="Arial"/>
                <a:cs typeface="Arial"/>
              </a:rPr>
              <a:t>City requirements have not changed</a:t>
            </a:r>
            <a:r>
              <a:rPr sz="2400" dirty="0">
                <a:solidFill>
                  <a:srgbClr val="292934"/>
                </a:solidFill>
                <a:latin typeface="Arial"/>
                <a:cs typeface="Arial"/>
              </a:rPr>
              <a:t>.</a:t>
            </a:r>
            <a:endParaRPr lang="en-US" sz="2400" dirty="0">
              <a:solidFill>
                <a:srgbClr val="292934"/>
              </a:solidFill>
              <a:latin typeface="Arial"/>
              <a:cs typeface="Arial"/>
            </a:endParaRPr>
          </a:p>
          <a:p>
            <a:pPr marL="12700">
              <a:lnSpc>
                <a:spcPct val="100000"/>
              </a:lnSpc>
              <a:spcBef>
                <a:spcPts val="575"/>
              </a:spcBef>
              <a:buClr>
                <a:srgbClr val="92A199"/>
              </a:buClr>
              <a:buSzPct val="85416"/>
              <a:tabLst>
                <a:tab pos="195580" algn="l"/>
              </a:tabLst>
            </a:pPr>
            <a:endParaRPr sz="2400" dirty="0">
              <a:latin typeface="Arial"/>
              <a:cs typeface="Arial"/>
            </a:endParaRPr>
          </a:p>
          <a:p>
            <a:pPr marL="195580" marR="821690" indent="-182880">
              <a:lnSpc>
                <a:spcPct val="100000"/>
              </a:lnSpc>
              <a:spcBef>
                <a:spcPts val="575"/>
              </a:spcBef>
              <a:buClr>
                <a:srgbClr val="92A199"/>
              </a:buClr>
              <a:buSzPct val="85416"/>
              <a:buChar char="•"/>
              <a:tabLst>
                <a:tab pos="195580" algn="l"/>
              </a:tabLst>
            </a:pPr>
            <a:r>
              <a:rPr lang="en-US" sz="2400" dirty="0">
                <a:solidFill>
                  <a:srgbClr val="292934"/>
                </a:solidFill>
                <a:latin typeface="Arial"/>
                <a:cs typeface="Arial"/>
              </a:rPr>
              <a:t>You can save and return to incomplete applications </a:t>
            </a:r>
          </a:p>
          <a:p>
            <a:pPr marL="195580" marR="821690" indent="-182880">
              <a:lnSpc>
                <a:spcPct val="100000"/>
              </a:lnSpc>
              <a:spcBef>
                <a:spcPts val="575"/>
              </a:spcBef>
              <a:buClr>
                <a:srgbClr val="92A199"/>
              </a:buClr>
              <a:buSzPct val="85416"/>
              <a:buChar char="•"/>
              <a:tabLst>
                <a:tab pos="195580" algn="l"/>
              </a:tabLst>
            </a:pPr>
            <a:endParaRPr lang="en-US" sz="2400" dirty="0">
              <a:solidFill>
                <a:srgbClr val="292934"/>
              </a:solidFill>
              <a:latin typeface="Arial"/>
              <a:cs typeface="Arial"/>
            </a:endParaRPr>
          </a:p>
          <a:p>
            <a:pPr marL="195580" marR="821690" indent="-182880">
              <a:lnSpc>
                <a:spcPct val="100000"/>
              </a:lnSpc>
              <a:spcBef>
                <a:spcPts val="575"/>
              </a:spcBef>
              <a:buClr>
                <a:srgbClr val="92A199"/>
              </a:buClr>
              <a:buSzPct val="85416"/>
              <a:buChar char="•"/>
              <a:tabLst>
                <a:tab pos="195580" algn="l"/>
              </a:tabLst>
            </a:pPr>
            <a:r>
              <a:rPr lang="en-US" sz="2400" spc="-5" dirty="0">
                <a:solidFill>
                  <a:srgbClr val="292934"/>
                </a:solidFill>
                <a:latin typeface="Arial"/>
                <a:cs typeface="Arial"/>
              </a:rPr>
              <a:t>Some upload documents are on the Central Grants website</a:t>
            </a:r>
            <a:endParaRPr sz="2400" dirty="0">
              <a:latin typeface="Arial"/>
              <a:cs typeface="Arial"/>
            </a:endParaRPr>
          </a:p>
        </p:txBody>
      </p:sp>
    </p:spTree>
    <p:extLst>
      <p:ext uri="{BB962C8B-B14F-4D97-AF65-F5344CB8AC3E}">
        <p14:creationId xmlns:p14="http://schemas.microsoft.com/office/powerpoint/2010/main" val="324994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85800"/>
            <a:ext cx="8150860" cy="629018"/>
          </a:xfrm>
          <a:prstGeom prst="rect">
            <a:avLst/>
          </a:prstGeom>
        </p:spPr>
        <p:txBody>
          <a:bodyPr vert="horz" wrap="square" lIns="0" tIns="13335" rIns="0" bIns="0" rtlCol="0">
            <a:spAutoFit/>
          </a:bodyPr>
          <a:lstStyle/>
          <a:p>
            <a:pPr marL="12700" algn="l">
              <a:lnSpc>
                <a:spcPct val="100000"/>
              </a:lnSpc>
              <a:spcBef>
                <a:spcPts val="105"/>
              </a:spcBef>
            </a:pPr>
            <a:r>
              <a:rPr lang="en-US" sz="4000" spc="-70" dirty="0"/>
              <a:t>Changes from last year- </a:t>
            </a:r>
            <a:r>
              <a:rPr lang="en-US" sz="2400" spc="-70" dirty="0"/>
              <a:t>All applications</a:t>
            </a:r>
            <a:endParaRPr sz="4000" dirty="0"/>
          </a:p>
        </p:txBody>
      </p:sp>
      <p:sp>
        <p:nvSpPr>
          <p:cNvPr id="4" name="object 4"/>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19</a:t>
            </a:fld>
            <a:endParaRPr sz="1100">
              <a:latin typeface="Arial"/>
              <a:cs typeface="Arial"/>
            </a:endParaRPr>
          </a:p>
        </p:txBody>
      </p:sp>
      <p:sp>
        <p:nvSpPr>
          <p:cNvPr id="3" name="object 3"/>
          <p:cNvSpPr txBox="1"/>
          <p:nvPr/>
        </p:nvSpPr>
        <p:spPr>
          <a:xfrm>
            <a:off x="480377" y="1593733"/>
            <a:ext cx="8532494" cy="5432256"/>
          </a:xfrm>
          <a:prstGeom prst="rect">
            <a:avLst/>
          </a:prstGeom>
        </p:spPr>
        <p:txBody>
          <a:bodyPr vert="horz" wrap="square" lIns="0" tIns="12700" rIns="0" bIns="0" rtlCol="0">
            <a:spAutoFit/>
          </a:bodyPr>
          <a:lstStyle/>
          <a:p>
            <a:pPr marL="195580" marR="5080" indent="-182880">
              <a:spcBef>
                <a:spcPts val="100"/>
              </a:spcBef>
              <a:buClr>
                <a:srgbClr val="92A199"/>
              </a:buClr>
              <a:buSzPct val="85416"/>
              <a:buFontTx/>
              <a:buChar char="•"/>
              <a:tabLst>
                <a:tab pos="195580" algn="l"/>
              </a:tabLst>
            </a:pPr>
            <a:r>
              <a:rPr lang="en-US" sz="2200" dirty="0">
                <a:latin typeface="Arial"/>
                <a:cs typeface="Arial"/>
              </a:rPr>
              <a:t>There are new questions in the application- allow adequate time to submit before the deadline. </a:t>
            </a:r>
          </a:p>
          <a:p>
            <a:pPr marL="12700" marR="5080">
              <a:lnSpc>
                <a:spcPct val="100000"/>
              </a:lnSpc>
              <a:spcBef>
                <a:spcPts val="100"/>
              </a:spcBef>
              <a:buClr>
                <a:srgbClr val="92A199"/>
              </a:buClr>
              <a:buSzPct val="85416"/>
              <a:tabLst>
                <a:tab pos="195580" algn="l"/>
              </a:tabLst>
            </a:pPr>
            <a:endParaRPr lang="en-US" sz="2200" dirty="0">
              <a:latin typeface="Arial"/>
              <a:cs typeface="Arial"/>
            </a:endParaRPr>
          </a:p>
          <a:p>
            <a:pPr marL="195580" marR="5080" indent="-182880">
              <a:lnSpc>
                <a:spcPct val="100000"/>
              </a:lnSpc>
              <a:spcBef>
                <a:spcPts val="100"/>
              </a:spcBef>
              <a:buClr>
                <a:srgbClr val="92A199"/>
              </a:buClr>
              <a:buSzPct val="85416"/>
              <a:buChar char="•"/>
              <a:tabLst>
                <a:tab pos="195580" algn="l"/>
              </a:tabLst>
            </a:pPr>
            <a:r>
              <a:rPr lang="en-US" sz="2200" dirty="0">
                <a:latin typeface="Arial"/>
                <a:cs typeface="Arial"/>
              </a:rPr>
              <a:t>Some question formats have been modified –read the questions carefully</a:t>
            </a:r>
          </a:p>
          <a:p>
            <a:pPr marL="12700" marR="5080">
              <a:lnSpc>
                <a:spcPct val="100000"/>
              </a:lnSpc>
              <a:spcBef>
                <a:spcPts val="100"/>
              </a:spcBef>
              <a:buClr>
                <a:srgbClr val="92A199"/>
              </a:buClr>
              <a:buSzPct val="85416"/>
              <a:tabLst>
                <a:tab pos="195580" algn="l"/>
              </a:tabLst>
            </a:pPr>
            <a:endParaRPr lang="en-US" sz="2200" dirty="0">
              <a:latin typeface="Arial"/>
              <a:cs typeface="Arial"/>
            </a:endParaRPr>
          </a:p>
          <a:p>
            <a:pPr marL="195580" marR="5080" indent="-182880">
              <a:lnSpc>
                <a:spcPct val="100000"/>
              </a:lnSpc>
              <a:spcBef>
                <a:spcPts val="100"/>
              </a:spcBef>
              <a:buClr>
                <a:srgbClr val="92A199"/>
              </a:buClr>
              <a:buSzPct val="85416"/>
              <a:buChar char="•"/>
              <a:tabLst>
                <a:tab pos="195580" algn="l"/>
              </a:tabLst>
            </a:pPr>
            <a:r>
              <a:rPr lang="en-US" sz="2200" dirty="0">
                <a:latin typeface="Arial" panose="020B0604020202020204" pitchFamily="34" charset="0"/>
                <a:cs typeface="Arial" panose="020B0604020202020204" pitchFamily="34" charset="0"/>
              </a:rPr>
              <a:t>Some questions require detailed responses, be intentional and </a:t>
            </a:r>
            <a:r>
              <a:rPr lang="en-US" sz="2200" b="1" dirty="0">
                <a:latin typeface="Arial" panose="020B0604020202020204" pitchFamily="34" charset="0"/>
                <a:cs typeface="Arial" panose="020B0604020202020204" pitchFamily="34" charset="0"/>
              </a:rPr>
              <a:t>concise </a:t>
            </a:r>
            <a:r>
              <a:rPr lang="en-US" sz="2200" dirty="0">
                <a:latin typeface="Arial" panose="020B0604020202020204" pitchFamily="34" charset="0"/>
                <a:cs typeface="Arial" panose="020B0604020202020204" pitchFamily="34" charset="0"/>
              </a:rPr>
              <a:t>(characters are limited) Your response may be used as contract language</a:t>
            </a:r>
          </a:p>
          <a:p>
            <a:pPr marL="195580" marR="5080" indent="-182880">
              <a:lnSpc>
                <a:spcPct val="100000"/>
              </a:lnSpc>
              <a:spcBef>
                <a:spcPts val="100"/>
              </a:spcBef>
              <a:buClr>
                <a:srgbClr val="92A199"/>
              </a:buClr>
              <a:buSzPct val="85416"/>
              <a:buChar char="•"/>
              <a:tabLst>
                <a:tab pos="195580" algn="l"/>
              </a:tabLst>
            </a:pPr>
            <a:endParaRPr lang="en-US" sz="2200" dirty="0">
              <a:latin typeface="Arial" panose="020B0604020202020204" pitchFamily="34" charset="0"/>
              <a:cs typeface="Arial" panose="020B0604020202020204" pitchFamily="34" charset="0"/>
            </a:endParaRPr>
          </a:p>
          <a:p>
            <a:pPr marL="195580" marR="821690" indent="-182880">
              <a:lnSpc>
                <a:spcPct val="100000"/>
              </a:lnSpc>
              <a:spcBef>
                <a:spcPts val="575"/>
              </a:spcBef>
              <a:buClr>
                <a:srgbClr val="92A199"/>
              </a:buClr>
              <a:buSzPct val="85416"/>
              <a:buChar char="•"/>
              <a:tabLst>
                <a:tab pos="195580" algn="l"/>
              </a:tabLst>
            </a:pPr>
            <a:r>
              <a:rPr lang="en-US" sz="2200" spc="-5" dirty="0">
                <a:solidFill>
                  <a:srgbClr val="292934"/>
                </a:solidFill>
                <a:latin typeface="Arial"/>
                <a:cs typeface="Arial"/>
              </a:rPr>
              <a:t>A few questions are </a:t>
            </a:r>
            <a:r>
              <a:rPr lang="en-US" sz="2200" b="1" spc="-5" dirty="0">
                <a:solidFill>
                  <a:srgbClr val="292934"/>
                </a:solidFill>
                <a:latin typeface="Arial"/>
                <a:cs typeface="Arial"/>
              </a:rPr>
              <a:t>not “required</a:t>
            </a:r>
            <a:r>
              <a:rPr lang="en-US" sz="2200" spc="-5" dirty="0">
                <a:solidFill>
                  <a:srgbClr val="292934"/>
                </a:solidFill>
                <a:latin typeface="Arial"/>
                <a:cs typeface="Arial"/>
              </a:rPr>
              <a:t>” but need an answer</a:t>
            </a:r>
          </a:p>
          <a:p>
            <a:pPr marL="12700" marR="821690">
              <a:lnSpc>
                <a:spcPct val="100000"/>
              </a:lnSpc>
              <a:spcBef>
                <a:spcPts val="575"/>
              </a:spcBef>
              <a:buClr>
                <a:srgbClr val="92A199"/>
              </a:buClr>
              <a:buSzPct val="85416"/>
              <a:tabLst>
                <a:tab pos="195580" algn="l"/>
              </a:tabLst>
            </a:pPr>
            <a:endParaRPr lang="en-US" sz="2200" spc="-5" dirty="0">
              <a:solidFill>
                <a:srgbClr val="292934"/>
              </a:solidFill>
              <a:latin typeface="Arial"/>
              <a:cs typeface="Arial"/>
            </a:endParaRPr>
          </a:p>
          <a:p>
            <a:pPr marL="195580" marR="536575" indent="-182880">
              <a:lnSpc>
                <a:spcPct val="100000"/>
              </a:lnSpc>
              <a:spcBef>
                <a:spcPts val="575"/>
              </a:spcBef>
              <a:buClr>
                <a:srgbClr val="92A199"/>
              </a:buClr>
              <a:buSzPct val="85416"/>
              <a:buChar char="•"/>
              <a:tabLst>
                <a:tab pos="195580" algn="l"/>
              </a:tabLst>
            </a:pPr>
            <a:r>
              <a:rPr lang="en-US" sz="2200" dirty="0">
                <a:solidFill>
                  <a:srgbClr val="292934"/>
                </a:solidFill>
                <a:latin typeface="Arial"/>
                <a:cs typeface="Arial"/>
              </a:rPr>
              <a:t>As a result of recent federal executive orders some HUD requirements have changed and are stricter</a:t>
            </a:r>
          </a:p>
          <a:p>
            <a:pPr marL="195580" marR="536575" indent="-182880">
              <a:lnSpc>
                <a:spcPct val="100000"/>
              </a:lnSpc>
              <a:spcBef>
                <a:spcPts val="575"/>
              </a:spcBef>
              <a:buClr>
                <a:srgbClr val="92A199"/>
              </a:buClr>
              <a:buSzPct val="85416"/>
              <a:buChar char="•"/>
              <a:tabLst>
                <a:tab pos="195580" algn="l"/>
              </a:tabLst>
            </a:pPr>
            <a:endParaRPr lang="en-US" sz="20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9" y="492319"/>
            <a:ext cx="1637664" cy="574040"/>
          </a:xfrm>
          <a:prstGeom prst="rect">
            <a:avLst/>
          </a:prstGeom>
        </p:spPr>
        <p:txBody>
          <a:bodyPr vert="horz" wrap="square" lIns="0" tIns="12700" rIns="0" bIns="0" rtlCol="0">
            <a:spAutoFit/>
          </a:bodyPr>
          <a:lstStyle/>
          <a:p>
            <a:pPr marL="12700" algn="ctr">
              <a:lnSpc>
                <a:spcPct val="100000"/>
              </a:lnSpc>
              <a:spcBef>
                <a:spcPts val="100"/>
              </a:spcBef>
            </a:pPr>
            <a:r>
              <a:rPr sz="3600" spc="-110" dirty="0"/>
              <a:t>A</a:t>
            </a:r>
            <a:r>
              <a:rPr sz="3600" spc="-105" dirty="0"/>
              <a:t>g</a:t>
            </a:r>
            <a:r>
              <a:rPr sz="3600" spc="-110" dirty="0"/>
              <a:t>e</a:t>
            </a:r>
            <a:r>
              <a:rPr sz="3600" spc="-105" dirty="0"/>
              <a:t>nd</a:t>
            </a:r>
            <a:r>
              <a:rPr sz="3600" spc="-5" dirty="0"/>
              <a:t>a</a:t>
            </a:r>
            <a:endParaRPr sz="3600" dirty="0"/>
          </a:p>
        </p:txBody>
      </p:sp>
      <p:sp>
        <p:nvSpPr>
          <p:cNvPr id="4" name="object 4"/>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2</a:t>
            </a:fld>
            <a:endParaRPr sz="1100">
              <a:latin typeface="Arial"/>
              <a:cs typeface="Arial"/>
            </a:endParaRPr>
          </a:p>
        </p:txBody>
      </p:sp>
      <p:sp>
        <p:nvSpPr>
          <p:cNvPr id="3" name="object 3"/>
          <p:cNvSpPr txBox="1"/>
          <p:nvPr/>
        </p:nvSpPr>
        <p:spPr>
          <a:xfrm>
            <a:off x="535939" y="1276840"/>
            <a:ext cx="8399779" cy="5242460"/>
          </a:xfrm>
          <a:prstGeom prst="rect">
            <a:avLst/>
          </a:prstGeom>
        </p:spPr>
        <p:txBody>
          <a:bodyPr vert="horz" wrap="square" lIns="0" tIns="104139" rIns="0" bIns="0" rtlCol="0">
            <a:spAutoFit/>
          </a:bodyPr>
          <a:lstStyle/>
          <a:p>
            <a:pPr marL="195580" indent="-182880">
              <a:lnSpc>
                <a:spcPct val="100000"/>
              </a:lnSpc>
              <a:spcBef>
                <a:spcPts val="819"/>
              </a:spcBef>
              <a:buClr>
                <a:srgbClr val="92A199"/>
              </a:buClr>
              <a:buSzPct val="85000"/>
              <a:buChar char="•"/>
              <a:tabLst>
                <a:tab pos="195580" algn="l"/>
              </a:tabLst>
            </a:pPr>
            <a:r>
              <a:rPr sz="2900" spc="-5" dirty="0">
                <a:solidFill>
                  <a:srgbClr val="292934"/>
                </a:solidFill>
                <a:latin typeface="Arial"/>
                <a:cs typeface="Arial"/>
              </a:rPr>
              <a:t>Welcome </a:t>
            </a:r>
            <a:r>
              <a:rPr sz="2900" dirty="0">
                <a:solidFill>
                  <a:srgbClr val="292934"/>
                </a:solidFill>
                <a:latin typeface="Arial"/>
                <a:cs typeface="Arial"/>
              </a:rPr>
              <a:t>&amp;</a:t>
            </a:r>
            <a:r>
              <a:rPr sz="2900" spc="-10" dirty="0">
                <a:solidFill>
                  <a:srgbClr val="292934"/>
                </a:solidFill>
                <a:latin typeface="Arial"/>
                <a:cs typeface="Arial"/>
              </a:rPr>
              <a:t> </a:t>
            </a:r>
            <a:r>
              <a:rPr sz="2900" spc="-5" dirty="0">
                <a:solidFill>
                  <a:srgbClr val="292934"/>
                </a:solidFill>
                <a:latin typeface="Arial"/>
                <a:cs typeface="Arial"/>
              </a:rPr>
              <a:t>Introductions</a:t>
            </a:r>
            <a:endParaRPr lang="en-US" sz="2900" spc="-5" dirty="0">
              <a:solidFill>
                <a:srgbClr val="292934"/>
              </a:solidFill>
              <a:latin typeface="Arial"/>
              <a:cs typeface="Arial"/>
            </a:endParaRPr>
          </a:p>
          <a:p>
            <a:pPr marL="195580" indent="-182880">
              <a:lnSpc>
                <a:spcPct val="100000"/>
              </a:lnSpc>
              <a:spcBef>
                <a:spcPts val="819"/>
              </a:spcBef>
              <a:buClr>
                <a:srgbClr val="92A199"/>
              </a:buClr>
              <a:buSzPct val="85000"/>
              <a:buChar char="•"/>
              <a:tabLst>
                <a:tab pos="195580" algn="l"/>
              </a:tabLst>
            </a:pPr>
            <a:endParaRPr sz="1000" dirty="0">
              <a:latin typeface="Arial"/>
              <a:cs typeface="Arial"/>
            </a:endParaRPr>
          </a:p>
          <a:p>
            <a:pPr marL="195580" indent="-182880">
              <a:lnSpc>
                <a:spcPct val="100000"/>
              </a:lnSpc>
              <a:spcBef>
                <a:spcPts val="720"/>
              </a:spcBef>
              <a:buClr>
                <a:srgbClr val="92A199"/>
              </a:buClr>
              <a:buSzPct val="85000"/>
              <a:buChar char="•"/>
              <a:tabLst>
                <a:tab pos="195580" algn="l"/>
              </a:tabLst>
            </a:pPr>
            <a:r>
              <a:rPr sz="2900" spc="-5" dirty="0">
                <a:solidFill>
                  <a:srgbClr val="292934"/>
                </a:solidFill>
                <a:latin typeface="Arial"/>
                <a:cs typeface="Arial"/>
              </a:rPr>
              <a:t>HUD Funding</a:t>
            </a:r>
            <a:r>
              <a:rPr sz="2900" dirty="0">
                <a:solidFill>
                  <a:srgbClr val="292934"/>
                </a:solidFill>
                <a:latin typeface="Arial"/>
                <a:cs typeface="Arial"/>
              </a:rPr>
              <a:t> </a:t>
            </a:r>
            <a:r>
              <a:rPr sz="2900" spc="-5" dirty="0">
                <a:solidFill>
                  <a:srgbClr val="292934"/>
                </a:solidFill>
                <a:latin typeface="Arial"/>
                <a:cs typeface="Arial"/>
              </a:rPr>
              <a:t>Overview</a:t>
            </a:r>
            <a:endParaRPr lang="en-US" sz="2900" spc="-5" dirty="0">
              <a:solidFill>
                <a:srgbClr val="292934"/>
              </a:solidFill>
              <a:latin typeface="Arial"/>
              <a:cs typeface="Arial"/>
            </a:endParaRPr>
          </a:p>
          <a:p>
            <a:pPr marL="195580" indent="-182880">
              <a:lnSpc>
                <a:spcPct val="100000"/>
              </a:lnSpc>
              <a:spcBef>
                <a:spcPts val="720"/>
              </a:spcBef>
              <a:buClr>
                <a:srgbClr val="92A199"/>
              </a:buClr>
              <a:buSzPct val="85000"/>
              <a:buChar char="•"/>
              <a:tabLst>
                <a:tab pos="195580" algn="l"/>
              </a:tabLst>
            </a:pPr>
            <a:endParaRPr sz="1000" dirty="0">
              <a:latin typeface="Arial"/>
              <a:cs typeface="Arial"/>
            </a:endParaRPr>
          </a:p>
          <a:p>
            <a:pPr marL="195580" indent="-182880">
              <a:lnSpc>
                <a:spcPct val="100000"/>
              </a:lnSpc>
              <a:spcBef>
                <a:spcPts val="720"/>
              </a:spcBef>
              <a:buClr>
                <a:srgbClr val="92A199"/>
              </a:buClr>
              <a:buSzPct val="85000"/>
              <a:buChar char="•"/>
              <a:tabLst>
                <a:tab pos="195580" algn="l"/>
              </a:tabLst>
            </a:pPr>
            <a:r>
              <a:rPr sz="2900" spc="-5" dirty="0">
                <a:solidFill>
                  <a:srgbClr val="292934"/>
                </a:solidFill>
                <a:latin typeface="Arial"/>
                <a:cs typeface="Arial"/>
              </a:rPr>
              <a:t>Applicants/Eligible </a:t>
            </a:r>
            <a:r>
              <a:rPr sz="2900" dirty="0">
                <a:solidFill>
                  <a:srgbClr val="292934"/>
                </a:solidFill>
                <a:latin typeface="Arial"/>
                <a:cs typeface="Arial"/>
              </a:rPr>
              <a:t>Entities</a:t>
            </a:r>
            <a:endParaRPr lang="en-US" sz="2900" dirty="0">
              <a:solidFill>
                <a:srgbClr val="292934"/>
              </a:solidFill>
              <a:latin typeface="Arial"/>
              <a:cs typeface="Arial"/>
            </a:endParaRPr>
          </a:p>
          <a:p>
            <a:pPr marL="195580" indent="-182880">
              <a:lnSpc>
                <a:spcPct val="100000"/>
              </a:lnSpc>
              <a:spcBef>
                <a:spcPts val="720"/>
              </a:spcBef>
              <a:buClr>
                <a:srgbClr val="92A199"/>
              </a:buClr>
              <a:buSzPct val="85000"/>
              <a:buChar char="•"/>
              <a:tabLst>
                <a:tab pos="195580" algn="l"/>
              </a:tabLst>
            </a:pPr>
            <a:endParaRPr sz="1000" dirty="0">
              <a:latin typeface="Arial"/>
              <a:cs typeface="Arial"/>
            </a:endParaRPr>
          </a:p>
          <a:p>
            <a:pPr marL="195580" marR="679450" indent="-182880">
              <a:spcBef>
                <a:spcPts val="720"/>
              </a:spcBef>
              <a:buClr>
                <a:srgbClr val="92A199"/>
              </a:buClr>
              <a:buSzPct val="85000"/>
              <a:buFontTx/>
              <a:buChar char="•"/>
              <a:tabLst>
                <a:tab pos="195580" algn="l"/>
              </a:tabLst>
            </a:pPr>
            <a:r>
              <a:rPr lang="en-US" sz="2900" dirty="0">
                <a:solidFill>
                  <a:srgbClr val="292934"/>
                </a:solidFill>
                <a:latin typeface="Arial"/>
                <a:cs typeface="Arial"/>
              </a:rPr>
              <a:t>Application Changes: This</a:t>
            </a:r>
            <a:r>
              <a:rPr lang="en-US" sz="2900" spc="-20" dirty="0">
                <a:solidFill>
                  <a:srgbClr val="292934"/>
                </a:solidFill>
                <a:latin typeface="Arial"/>
                <a:cs typeface="Arial"/>
              </a:rPr>
              <a:t> </a:t>
            </a:r>
            <a:r>
              <a:rPr lang="en-US" sz="2900" dirty="0">
                <a:solidFill>
                  <a:srgbClr val="292934"/>
                </a:solidFill>
                <a:latin typeface="Arial"/>
                <a:cs typeface="Arial"/>
              </a:rPr>
              <a:t>year vs last year</a:t>
            </a:r>
          </a:p>
          <a:p>
            <a:pPr marL="195580" marR="679450" indent="-182880">
              <a:spcBef>
                <a:spcPts val="720"/>
              </a:spcBef>
              <a:buClr>
                <a:srgbClr val="92A199"/>
              </a:buClr>
              <a:buSzPct val="85000"/>
              <a:buFontTx/>
              <a:buChar char="•"/>
              <a:tabLst>
                <a:tab pos="195580" algn="l"/>
              </a:tabLst>
            </a:pPr>
            <a:endParaRPr lang="en-US" sz="1000" dirty="0">
              <a:solidFill>
                <a:srgbClr val="292934"/>
              </a:solidFill>
              <a:latin typeface="Arial"/>
              <a:cs typeface="Arial"/>
            </a:endParaRPr>
          </a:p>
          <a:p>
            <a:pPr marL="195580" marR="679450" indent="-182880">
              <a:spcBef>
                <a:spcPts val="720"/>
              </a:spcBef>
              <a:buClr>
                <a:srgbClr val="92A199"/>
              </a:buClr>
              <a:buSzPct val="85000"/>
              <a:buFontTx/>
              <a:buChar char="•"/>
              <a:tabLst>
                <a:tab pos="195580" algn="l"/>
              </a:tabLst>
            </a:pPr>
            <a:r>
              <a:rPr lang="en-US" sz="2900" spc="-5" dirty="0">
                <a:solidFill>
                  <a:srgbClr val="292934"/>
                </a:solidFill>
                <a:latin typeface="Arial"/>
                <a:cs typeface="Arial"/>
              </a:rPr>
              <a:t>2026-27 </a:t>
            </a:r>
            <a:r>
              <a:rPr lang="en-US" sz="2900" dirty="0">
                <a:solidFill>
                  <a:srgbClr val="292934"/>
                </a:solidFill>
                <a:latin typeface="Arial"/>
                <a:cs typeface="Arial"/>
              </a:rPr>
              <a:t>CDBG, </a:t>
            </a:r>
            <a:r>
              <a:rPr lang="en-US" sz="2900" spc="-5" dirty="0">
                <a:solidFill>
                  <a:srgbClr val="292934"/>
                </a:solidFill>
                <a:latin typeface="Arial"/>
                <a:cs typeface="Arial"/>
              </a:rPr>
              <a:t>HOPWA</a:t>
            </a:r>
            <a:r>
              <a:rPr lang="en-US" sz="2900" spc="-75" dirty="0">
                <a:solidFill>
                  <a:srgbClr val="292934"/>
                </a:solidFill>
                <a:latin typeface="Arial"/>
                <a:cs typeface="Arial"/>
              </a:rPr>
              <a:t> </a:t>
            </a:r>
            <a:r>
              <a:rPr lang="en-US" sz="2900" spc="-5" dirty="0">
                <a:solidFill>
                  <a:srgbClr val="292934"/>
                </a:solidFill>
                <a:latin typeface="Arial"/>
                <a:cs typeface="Arial"/>
              </a:rPr>
              <a:t>&amp; </a:t>
            </a:r>
            <a:r>
              <a:rPr lang="en-US" sz="2900" dirty="0">
                <a:solidFill>
                  <a:srgbClr val="292934"/>
                </a:solidFill>
                <a:latin typeface="Arial"/>
                <a:cs typeface="Arial"/>
              </a:rPr>
              <a:t>ESG</a:t>
            </a:r>
            <a:r>
              <a:rPr lang="en-US" sz="2900" spc="-185" dirty="0">
                <a:solidFill>
                  <a:srgbClr val="292934"/>
                </a:solidFill>
                <a:latin typeface="Arial"/>
                <a:cs typeface="Arial"/>
              </a:rPr>
              <a:t> </a:t>
            </a:r>
            <a:r>
              <a:rPr lang="en-US" sz="2900" spc="-5" dirty="0">
                <a:solidFill>
                  <a:srgbClr val="292934"/>
                </a:solidFill>
                <a:latin typeface="Arial"/>
                <a:cs typeface="Arial"/>
              </a:rPr>
              <a:t>Applications</a:t>
            </a:r>
          </a:p>
          <a:p>
            <a:pPr marL="195580" marR="679450" indent="-182880">
              <a:spcBef>
                <a:spcPts val="720"/>
              </a:spcBef>
              <a:buClr>
                <a:srgbClr val="92A199"/>
              </a:buClr>
              <a:buSzPct val="85000"/>
              <a:buFontTx/>
              <a:buChar char="•"/>
              <a:tabLst>
                <a:tab pos="195580" algn="l"/>
              </a:tabLst>
            </a:pPr>
            <a:endParaRPr sz="1000" dirty="0">
              <a:latin typeface="Arial"/>
              <a:cs typeface="Arial"/>
            </a:endParaRPr>
          </a:p>
          <a:p>
            <a:pPr marL="195580" indent="-182880">
              <a:lnSpc>
                <a:spcPct val="100000"/>
              </a:lnSpc>
              <a:spcBef>
                <a:spcPts val="720"/>
              </a:spcBef>
              <a:buClr>
                <a:srgbClr val="92A199"/>
              </a:buClr>
              <a:buSzPct val="85000"/>
              <a:buChar char="•"/>
              <a:tabLst>
                <a:tab pos="195580" algn="l"/>
              </a:tabLst>
            </a:pPr>
            <a:r>
              <a:rPr sz="2900" spc="-5" dirty="0">
                <a:solidFill>
                  <a:srgbClr val="292934"/>
                </a:solidFill>
                <a:latin typeface="Arial"/>
                <a:cs typeface="Arial"/>
              </a:rPr>
              <a:t>Program Operation </a:t>
            </a:r>
            <a:r>
              <a:rPr sz="2900" dirty="0">
                <a:solidFill>
                  <a:srgbClr val="292934"/>
                </a:solidFill>
                <a:latin typeface="Arial"/>
                <a:cs typeface="Arial"/>
              </a:rPr>
              <a:t>– </a:t>
            </a:r>
            <a:r>
              <a:rPr sz="2900" spc="-5" dirty="0">
                <a:solidFill>
                  <a:srgbClr val="292934"/>
                </a:solidFill>
                <a:latin typeface="Arial"/>
                <a:cs typeface="Arial"/>
              </a:rPr>
              <a:t>Required</a:t>
            </a:r>
            <a:r>
              <a:rPr sz="2900" spc="-20" dirty="0">
                <a:solidFill>
                  <a:srgbClr val="292934"/>
                </a:solidFill>
                <a:latin typeface="Arial"/>
                <a:cs typeface="Arial"/>
              </a:rPr>
              <a:t> </a:t>
            </a:r>
            <a:r>
              <a:rPr sz="2900" dirty="0">
                <a:solidFill>
                  <a:srgbClr val="292934"/>
                </a:solidFill>
                <a:latin typeface="Arial"/>
                <a:cs typeface="Arial"/>
              </a:rPr>
              <a:t>Forms</a:t>
            </a:r>
            <a:endParaRPr lang="en-US" sz="2900" dirty="0">
              <a:solidFill>
                <a:srgbClr val="292934"/>
              </a:solidFill>
              <a:latin typeface="Arial"/>
              <a:cs typeface="Arial"/>
            </a:endParaRPr>
          </a:p>
          <a:p>
            <a:pPr marL="195580" indent="-182880">
              <a:lnSpc>
                <a:spcPct val="100000"/>
              </a:lnSpc>
              <a:spcBef>
                <a:spcPts val="720"/>
              </a:spcBef>
              <a:buClr>
                <a:srgbClr val="92A199"/>
              </a:buClr>
              <a:buSzPct val="85000"/>
              <a:buChar char="•"/>
              <a:tabLst>
                <a:tab pos="195580" algn="l"/>
              </a:tabLst>
            </a:pPr>
            <a:endParaRPr sz="1000" dirty="0">
              <a:latin typeface="Arial"/>
              <a:cs typeface="Arial"/>
            </a:endParaRPr>
          </a:p>
          <a:p>
            <a:pPr marL="195580" indent="-182880">
              <a:lnSpc>
                <a:spcPct val="100000"/>
              </a:lnSpc>
              <a:spcBef>
                <a:spcPts val="720"/>
              </a:spcBef>
              <a:buClr>
                <a:srgbClr val="92A199"/>
              </a:buClr>
              <a:buSzPct val="85000"/>
              <a:buChar char="•"/>
              <a:tabLst>
                <a:tab pos="195580" algn="l"/>
              </a:tabLst>
            </a:pPr>
            <a:r>
              <a:rPr sz="2900" dirty="0">
                <a:solidFill>
                  <a:srgbClr val="292934"/>
                </a:solidFill>
                <a:latin typeface="Arial"/>
                <a:cs typeface="Arial"/>
              </a:rPr>
              <a:t>Questions</a:t>
            </a:r>
            <a:endParaRPr sz="29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09B17-8FD7-1772-00B7-AF40CED5BBF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D091D1E-A893-3FE7-52CF-489D6DDBDB1C}"/>
              </a:ext>
            </a:extLst>
          </p:cNvPr>
          <p:cNvSpPr txBox="1">
            <a:spLocks noGrp="1"/>
          </p:cNvSpPr>
          <p:nvPr>
            <p:ph type="title"/>
          </p:nvPr>
        </p:nvSpPr>
        <p:spPr>
          <a:xfrm>
            <a:off x="535940" y="685800"/>
            <a:ext cx="8150860" cy="629018"/>
          </a:xfrm>
          <a:prstGeom prst="rect">
            <a:avLst/>
          </a:prstGeom>
        </p:spPr>
        <p:txBody>
          <a:bodyPr vert="horz" wrap="square" lIns="0" tIns="13335" rIns="0" bIns="0" rtlCol="0">
            <a:spAutoFit/>
          </a:bodyPr>
          <a:lstStyle/>
          <a:p>
            <a:pPr marL="12700" algn="l">
              <a:lnSpc>
                <a:spcPct val="100000"/>
              </a:lnSpc>
              <a:spcBef>
                <a:spcPts val="105"/>
              </a:spcBef>
            </a:pPr>
            <a:r>
              <a:rPr lang="en-US" sz="4000" spc="-70" dirty="0"/>
              <a:t>Changes from last year- </a:t>
            </a:r>
            <a:r>
              <a:rPr lang="en-US" sz="2400" spc="-70" dirty="0"/>
              <a:t>CDBG </a:t>
            </a:r>
            <a:endParaRPr sz="4000" dirty="0"/>
          </a:p>
        </p:txBody>
      </p:sp>
      <p:sp>
        <p:nvSpPr>
          <p:cNvPr id="4" name="object 4">
            <a:extLst>
              <a:ext uri="{FF2B5EF4-FFF2-40B4-BE49-F238E27FC236}">
                <a16:creationId xmlns:a16="http://schemas.microsoft.com/office/drawing/2014/main" id="{C3EC2E95-0FAC-98D3-564C-D73BDE299899}"/>
              </a:ext>
            </a:extLst>
          </p:cNvPr>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20</a:t>
            </a:fld>
            <a:endParaRPr sz="1100">
              <a:latin typeface="Arial"/>
              <a:cs typeface="Arial"/>
            </a:endParaRPr>
          </a:p>
        </p:txBody>
      </p:sp>
      <p:sp>
        <p:nvSpPr>
          <p:cNvPr id="3" name="object 3">
            <a:extLst>
              <a:ext uri="{FF2B5EF4-FFF2-40B4-BE49-F238E27FC236}">
                <a16:creationId xmlns:a16="http://schemas.microsoft.com/office/drawing/2014/main" id="{ED5E8702-C3C7-E5E6-FE55-6C5FF17BA2E8}"/>
              </a:ext>
            </a:extLst>
          </p:cNvPr>
          <p:cNvSpPr txBox="1"/>
          <p:nvPr/>
        </p:nvSpPr>
        <p:spPr>
          <a:xfrm>
            <a:off x="480377" y="1593733"/>
            <a:ext cx="8532494" cy="4242187"/>
          </a:xfrm>
          <a:prstGeom prst="rect">
            <a:avLst/>
          </a:prstGeom>
        </p:spPr>
        <p:txBody>
          <a:bodyPr vert="horz" wrap="square" lIns="0" tIns="12700" rIns="0" bIns="0" rtlCol="0">
            <a:spAutoFit/>
          </a:bodyPr>
          <a:lstStyle/>
          <a:p>
            <a:pPr marL="12700" marR="5080">
              <a:spcBef>
                <a:spcPts val="100"/>
              </a:spcBef>
              <a:buClr>
                <a:srgbClr val="92A199"/>
              </a:buClr>
              <a:buSzPct val="85416"/>
              <a:tabLst>
                <a:tab pos="195580" algn="l"/>
              </a:tabLst>
            </a:pPr>
            <a:endParaRPr lang="en-US" sz="2200" dirty="0">
              <a:latin typeface="Arial"/>
              <a:cs typeface="Arial"/>
            </a:endParaRPr>
          </a:p>
          <a:p>
            <a:pPr marL="195580" marR="5080" indent="-182880">
              <a:spcBef>
                <a:spcPts val="100"/>
              </a:spcBef>
              <a:buClr>
                <a:srgbClr val="92A199"/>
              </a:buClr>
              <a:buSzPct val="85416"/>
              <a:buChar char="•"/>
              <a:tabLst>
                <a:tab pos="195580" algn="l"/>
              </a:tabLst>
            </a:pPr>
            <a:r>
              <a:rPr lang="en-US" sz="2200" dirty="0">
                <a:latin typeface="Arial"/>
                <a:cs typeface="Arial"/>
              </a:rPr>
              <a:t>For organizations with prior CDBG funding, compliance and risk will be assessed using existent performance data.</a:t>
            </a:r>
          </a:p>
          <a:p>
            <a:pPr marL="195580" marR="5080" indent="-182880">
              <a:spcBef>
                <a:spcPts val="100"/>
              </a:spcBef>
              <a:buClr>
                <a:srgbClr val="92A199"/>
              </a:buClr>
              <a:buSzPct val="85416"/>
              <a:buChar char="•"/>
              <a:tabLst>
                <a:tab pos="195580" algn="l"/>
              </a:tabLst>
            </a:pPr>
            <a:endParaRPr lang="en-US" sz="2200" dirty="0">
              <a:latin typeface="Arial"/>
              <a:cs typeface="Arial"/>
            </a:endParaRPr>
          </a:p>
          <a:p>
            <a:pPr marL="195580" marR="5080" indent="-182880">
              <a:spcBef>
                <a:spcPts val="100"/>
              </a:spcBef>
              <a:buClr>
                <a:srgbClr val="92A199"/>
              </a:buClr>
              <a:buSzPct val="85416"/>
              <a:buChar char="•"/>
              <a:tabLst>
                <a:tab pos="195580" algn="l"/>
              </a:tabLst>
            </a:pPr>
            <a:r>
              <a:rPr lang="en-US" sz="2200" dirty="0">
                <a:latin typeface="Arial"/>
                <a:cs typeface="Arial"/>
              </a:rPr>
              <a:t>Applicants with new programs will be able to provide planning data if no operational data is available.</a:t>
            </a:r>
          </a:p>
          <a:p>
            <a:pPr marL="195580" marR="5080" indent="-182880">
              <a:spcBef>
                <a:spcPts val="100"/>
              </a:spcBef>
              <a:buClr>
                <a:srgbClr val="92A199"/>
              </a:buClr>
              <a:buSzPct val="85416"/>
              <a:buChar char="•"/>
              <a:tabLst>
                <a:tab pos="195580" algn="l"/>
              </a:tabLst>
            </a:pPr>
            <a:endParaRPr lang="en-US" sz="2200" dirty="0">
              <a:latin typeface="Arial"/>
              <a:cs typeface="Arial"/>
            </a:endParaRPr>
          </a:p>
          <a:p>
            <a:pPr marL="195580" marR="5080" indent="-182880">
              <a:spcBef>
                <a:spcPts val="100"/>
              </a:spcBef>
              <a:buClr>
                <a:srgbClr val="92A199"/>
              </a:buClr>
              <a:buSzPct val="85416"/>
              <a:buChar char="•"/>
              <a:tabLst>
                <a:tab pos="195580" algn="l"/>
              </a:tabLst>
            </a:pPr>
            <a:r>
              <a:rPr lang="en-US" sz="2200" dirty="0">
                <a:latin typeface="Arial"/>
                <a:cs typeface="Arial"/>
              </a:rPr>
              <a:t>The budget form includes administrative/indirect costs. CDBG programs are asked to keep administrative costs at or below 10%. </a:t>
            </a:r>
          </a:p>
          <a:p>
            <a:pPr marL="195580" marR="5080" indent="-182880">
              <a:spcBef>
                <a:spcPts val="100"/>
              </a:spcBef>
              <a:buClr>
                <a:srgbClr val="92A199"/>
              </a:buClr>
              <a:buSzPct val="85416"/>
              <a:buChar char="•"/>
              <a:tabLst>
                <a:tab pos="195580" algn="l"/>
              </a:tabLst>
            </a:pPr>
            <a:endParaRPr lang="en-US" sz="2200" dirty="0">
              <a:latin typeface="Arial"/>
              <a:cs typeface="Arial"/>
            </a:endParaRPr>
          </a:p>
          <a:p>
            <a:pPr marL="195580" marR="5080" indent="-182880">
              <a:lnSpc>
                <a:spcPct val="100000"/>
              </a:lnSpc>
              <a:spcBef>
                <a:spcPts val="100"/>
              </a:spcBef>
              <a:buClr>
                <a:srgbClr val="92A199"/>
              </a:buClr>
              <a:buSzPct val="85416"/>
              <a:buChar char="•"/>
              <a:tabLst>
                <a:tab pos="195580" algn="l"/>
              </a:tabLst>
            </a:pPr>
            <a:endParaRPr sz="2400" dirty="0">
              <a:latin typeface="Arial"/>
              <a:cs typeface="Arial"/>
            </a:endParaRPr>
          </a:p>
          <a:p>
            <a:pPr marL="195580" marR="536575" indent="-182880">
              <a:lnSpc>
                <a:spcPct val="100000"/>
              </a:lnSpc>
              <a:spcBef>
                <a:spcPts val="575"/>
              </a:spcBef>
              <a:buClr>
                <a:srgbClr val="92A199"/>
              </a:buClr>
              <a:buSzPct val="85416"/>
              <a:buChar char="•"/>
              <a:tabLst>
                <a:tab pos="195580" algn="l"/>
              </a:tabLst>
            </a:pPr>
            <a:endParaRPr lang="en-US" sz="2000" dirty="0">
              <a:latin typeface="Arial"/>
              <a:cs typeface="Arial"/>
            </a:endParaRPr>
          </a:p>
        </p:txBody>
      </p:sp>
    </p:spTree>
    <p:extLst>
      <p:ext uri="{BB962C8B-B14F-4D97-AF65-F5344CB8AC3E}">
        <p14:creationId xmlns:p14="http://schemas.microsoft.com/office/powerpoint/2010/main" val="229071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FA67-D098-6663-865B-F69E651D88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D4E3A9-8395-FF1D-F832-1FE0358DF9A2}"/>
              </a:ext>
            </a:extLst>
          </p:cNvPr>
          <p:cNvSpPr txBox="1">
            <a:spLocks noGrp="1"/>
          </p:cNvSpPr>
          <p:nvPr>
            <p:ph type="title"/>
          </p:nvPr>
        </p:nvSpPr>
        <p:spPr>
          <a:xfrm>
            <a:off x="535940" y="685800"/>
            <a:ext cx="8150860" cy="629018"/>
          </a:xfrm>
          <a:prstGeom prst="rect">
            <a:avLst/>
          </a:prstGeom>
        </p:spPr>
        <p:txBody>
          <a:bodyPr vert="horz" wrap="square" lIns="0" tIns="13335" rIns="0" bIns="0" rtlCol="0">
            <a:spAutoFit/>
          </a:bodyPr>
          <a:lstStyle/>
          <a:p>
            <a:pPr marL="12700" algn="l">
              <a:lnSpc>
                <a:spcPct val="100000"/>
              </a:lnSpc>
              <a:spcBef>
                <a:spcPts val="105"/>
              </a:spcBef>
            </a:pPr>
            <a:r>
              <a:rPr lang="en-US" sz="4000" spc="-70" dirty="0"/>
              <a:t>Changes from last year- </a:t>
            </a:r>
            <a:r>
              <a:rPr lang="en-US" sz="2400" spc="-70" dirty="0"/>
              <a:t>HOPWA </a:t>
            </a:r>
            <a:endParaRPr sz="4000" dirty="0"/>
          </a:p>
        </p:txBody>
      </p:sp>
      <p:sp>
        <p:nvSpPr>
          <p:cNvPr id="4" name="object 4">
            <a:extLst>
              <a:ext uri="{FF2B5EF4-FFF2-40B4-BE49-F238E27FC236}">
                <a16:creationId xmlns:a16="http://schemas.microsoft.com/office/drawing/2014/main" id="{5F9BF479-A830-225E-E277-162536348888}"/>
              </a:ext>
            </a:extLst>
          </p:cNvPr>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21</a:t>
            </a:fld>
            <a:endParaRPr sz="1100">
              <a:latin typeface="Arial"/>
              <a:cs typeface="Arial"/>
            </a:endParaRPr>
          </a:p>
        </p:txBody>
      </p:sp>
      <p:sp>
        <p:nvSpPr>
          <p:cNvPr id="3" name="object 3">
            <a:extLst>
              <a:ext uri="{FF2B5EF4-FFF2-40B4-BE49-F238E27FC236}">
                <a16:creationId xmlns:a16="http://schemas.microsoft.com/office/drawing/2014/main" id="{10D11BC4-E398-031F-D255-00C7523004FD}"/>
              </a:ext>
            </a:extLst>
          </p:cNvPr>
          <p:cNvSpPr txBox="1"/>
          <p:nvPr/>
        </p:nvSpPr>
        <p:spPr>
          <a:xfrm>
            <a:off x="228600" y="1593733"/>
            <a:ext cx="8784271" cy="3847207"/>
          </a:xfrm>
          <a:prstGeom prst="rect">
            <a:avLst/>
          </a:prstGeom>
        </p:spPr>
        <p:txBody>
          <a:bodyPr vert="horz" wrap="square" lIns="0" tIns="12700" rIns="0" bIns="0" rtlCol="0">
            <a:spAutoFit/>
          </a:bodyPr>
          <a:lstStyle/>
          <a:p>
            <a:pPr marL="904240" marR="5080" indent="-342900">
              <a:spcBef>
                <a:spcPts val="100"/>
              </a:spcBef>
              <a:buClr>
                <a:srgbClr val="92A199"/>
              </a:buClr>
              <a:buSzPct val="85416"/>
              <a:buFont typeface="Arial" panose="020B0604020202020204" pitchFamily="34" charset="0"/>
              <a:buChar char="•"/>
              <a:tabLst>
                <a:tab pos="195580" algn="l"/>
              </a:tabLst>
            </a:pPr>
            <a:r>
              <a:rPr lang="en-US" sz="2200" dirty="0">
                <a:latin typeface="Arial"/>
                <a:cs typeface="Arial"/>
              </a:rPr>
              <a:t>The service area is the Eligible Metropolitan Statistical Area,– (EMSA) – and includes Hartford, Middlesex, and Tolland Counties;</a:t>
            </a:r>
          </a:p>
          <a:p>
            <a:pPr marL="744220" marR="5080" lvl="0" indent="-182880">
              <a:spcBef>
                <a:spcPts val="100"/>
              </a:spcBef>
              <a:buClr>
                <a:srgbClr val="92A199"/>
              </a:buClr>
              <a:buSzPct val="85416"/>
              <a:tabLst>
                <a:tab pos="195580" algn="l"/>
              </a:tabLst>
              <a:defRPr/>
            </a:pPr>
            <a:endParaRPr lang="en-US" sz="2200" dirty="0">
              <a:latin typeface="Arial"/>
              <a:cs typeface="Arial"/>
            </a:endParaRPr>
          </a:p>
          <a:p>
            <a:pPr marL="904240" marR="5080" indent="-342900">
              <a:spcBef>
                <a:spcPts val="100"/>
              </a:spcBef>
              <a:buClr>
                <a:srgbClr val="92A199"/>
              </a:buClr>
              <a:buSzPct val="85416"/>
              <a:buFont typeface="Arial" panose="020B0604020202020204" pitchFamily="34" charset="0"/>
              <a:buChar char="•"/>
              <a:tabLst>
                <a:tab pos="195580" algn="l"/>
              </a:tabLst>
            </a:pPr>
            <a:r>
              <a:rPr lang="en-US" sz="2200" dirty="0">
                <a:latin typeface="Arial"/>
                <a:cs typeface="Arial"/>
              </a:rPr>
              <a:t>HOPWA- Multi-year Award;</a:t>
            </a:r>
          </a:p>
          <a:p>
            <a:pPr marL="561340" marR="5080">
              <a:spcBef>
                <a:spcPts val="100"/>
              </a:spcBef>
              <a:buClr>
                <a:srgbClr val="92A199"/>
              </a:buClr>
              <a:buSzPct val="85416"/>
              <a:tabLst>
                <a:tab pos="195580" algn="l"/>
              </a:tabLst>
            </a:pPr>
            <a:endParaRPr lang="en-US" sz="2200" dirty="0">
              <a:latin typeface="Arial"/>
              <a:cs typeface="Arial"/>
            </a:endParaRPr>
          </a:p>
          <a:p>
            <a:pPr marL="904240" marR="5080" indent="-342900">
              <a:spcBef>
                <a:spcPts val="100"/>
              </a:spcBef>
              <a:buClr>
                <a:srgbClr val="92A199"/>
              </a:buClr>
              <a:buSzPct val="85416"/>
              <a:buFont typeface="Arial" panose="020B0604020202020204" pitchFamily="34" charset="0"/>
              <a:buChar char="•"/>
              <a:tabLst>
                <a:tab pos="195580" algn="l"/>
              </a:tabLst>
            </a:pPr>
            <a:r>
              <a:rPr lang="en-US" sz="2200" dirty="0">
                <a:latin typeface="Arial"/>
                <a:cs typeface="Arial"/>
              </a:rPr>
              <a:t>If you are proposing to provide TBRA or FBH services, you will need to submit documentation of utility allowance and rent calculation history, procedure and schedule</a:t>
            </a:r>
          </a:p>
          <a:p>
            <a:pPr marL="561340" marR="5080">
              <a:spcBef>
                <a:spcPts val="100"/>
              </a:spcBef>
              <a:buClr>
                <a:srgbClr val="92A199"/>
              </a:buClr>
              <a:buSzPct val="85416"/>
              <a:tabLst>
                <a:tab pos="195580" algn="l"/>
              </a:tabLst>
            </a:pPr>
            <a:endParaRPr lang="en-US" sz="2200" dirty="0">
              <a:latin typeface="Arial"/>
              <a:cs typeface="Arial"/>
            </a:endParaRPr>
          </a:p>
          <a:p>
            <a:pPr marL="195580" marR="536575" indent="-182880">
              <a:lnSpc>
                <a:spcPct val="100000"/>
              </a:lnSpc>
              <a:spcBef>
                <a:spcPts val="575"/>
              </a:spcBef>
              <a:buClr>
                <a:srgbClr val="92A199"/>
              </a:buClr>
              <a:buSzPct val="85416"/>
              <a:buChar char="•"/>
              <a:tabLst>
                <a:tab pos="195580" algn="l"/>
              </a:tabLst>
            </a:pPr>
            <a:endParaRPr lang="en-US" sz="2000" dirty="0">
              <a:latin typeface="Arial"/>
              <a:cs typeface="Arial"/>
            </a:endParaRPr>
          </a:p>
        </p:txBody>
      </p:sp>
    </p:spTree>
    <p:extLst>
      <p:ext uri="{BB962C8B-B14F-4D97-AF65-F5344CB8AC3E}">
        <p14:creationId xmlns:p14="http://schemas.microsoft.com/office/powerpoint/2010/main" val="51150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E9289-C69D-EFE8-255C-9A5F2B0C31A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AD0338A-683F-0439-3C96-19CAE3908177}"/>
              </a:ext>
            </a:extLst>
          </p:cNvPr>
          <p:cNvSpPr txBox="1">
            <a:spLocks noGrp="1"/>
          </p:cNvSpPr>
          <p:nvPr>
            <p:ph type="title"/>
          </p:nvPr>
        </p:nvSpPr>
        <p:spPr>
          <a:xfrm>
            <a:off x="535940" y="685800"/>
            <a:ext cx="8150860" cy="629018"/>
          </a:xfrm>
          <a:prstGeom prst="rect">
            <a:avLst/>
          </a:prstGeom>
        </p:spPr>
        <p:txBody>
          <a:bodyPr vert="horz" wrap="square" lIns="0" tIns="13335" rIns="0" bIns="0" rtlCol="0">
            <a:spAutoFit/>
          </a:bodyPr>
          <a:lstStyle/>
          <a:p>
            <a:pPr marL="12700" algn="l">
              <a:lnSpc>
                <a:spcPct val="100000"/>
              </a:lnSpc>
              <a:spcBef>
                <a:spcPts val="105"/>
              </a:spcBef>
            </a:pPr>
            <a:r>
              <a:rPr lang="en-US" sz="4000" spc="-70" dirty="0"/>
              <a:t>Changes from last year- </a:t>
            </a:r>
            <a:r>
              <a:rPr lang="en-US" sz="2400" spc="-70" dirty="0"/>
              <a:t>ESG </a:t>
            </a:r>
            <a:endParaRPr sz="4000" dirty="0"/>
          </a:p>
        </p:txBody>
      </p:sp>
      <p:sp>
        <p:nvSpPr>
          <p:cNvPr id="4" name="object 4">
            <a:extLst>
              <a:ext uri="{FF2B5EF4-FFF2-40B4-BE49-F238E27FC236}">
                <a16:creationId xmlns:a16="http://schemas.microsoft.com/office/drawing/2014/main" id="{09446DF4-A820-3FDE-F24A-36974CED2BE3}"/>
              </a:ext>
            </a:extLst>
          </p:cNvPr>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22</a:t>
            </a:fld>
            <a:endParaRPr sz="1100">
              <a:latin typeface="Arial"/>
              <a:cs typeface="Arial"/>
            </a:endParaRPr>
          </a:p>
        </p:txBody>
      </p:sp>
      <p:sp>
        <p:nvSpPr>
          <p:cNvPr id="3" name="object 3">
            <a:extLst>
              <a:ext uri="{FF2B5EF4-FFF2-40B4-BE49-F238E27FC236}">
                <a16:creationId xmlns:a16="http://schemas.microsoft.com/office/drawing/2014/main" id="{91C8D0A7-7439-35A8-1D11-1B9C174F21FF}"/>
              </a:ext>
            </a:extLst>
          </p:cNvPr>
          <p:cNvSpPr txBox="1"/>
          <p:nvPr/>
        </p:nvSpPr>
        <p:spPr>
          <a:xfrm>
            <a:off x="228600" y="1593733"/>
            <a:ext cx="8784271" cy="2831544"/>
          </a:xfrm>
          <a:prstGeom prst="rect">
            <a:avLst/>
          </a:prstGeom>
        </p:spPr>
        <p:txBody>
          <a:bodyPr vert="horz" wrap="square" lIns="0" tIns="12700" rIns="0" bIns="0" rtlCol="0">
            <a:spAutoFit/>
          </a:bodyPr>
          <a:lstStyle/>
          <a:p>
            <a:pPr marL="904240" marR="5080" indent="-342900">
              <a:spcBef>
                <a:spcPts val="100"/>
              </a:spcBef>
              <a:buClr>
                <a:srgbClr val="92A199"/>
              </a:buClr>
              <a:buSzPct val="85416"/>
              <a:buFont typeface="Arial" panose="020B0604020202020204" pitchFamily="34" charset="0"/>
              <a:buChar char="•"/>
              <a:tabLst>
                <a:tab pos="195580" algn="l"/>
              </a:tabLst>
            </a:pPr>
            <a:r>
              <a:rPr lang="en-US" sz="2200" dirty="0">
                <a:latin typeface="Arial"/>
                <a:cs typeface="Arial"/>
              </a:rPr>
              <a:t>Homelessness Prevention is a new application category</a:t>
            </a:r>
          </a:p>
          <a:p>
            <a:pPr marL="904240" marR="5080" indent="-342900">
              <a:spcBef>
                <a:spcPts val="100"/>
              </a:spcBef>
              <a:buClr>
                <a:srgbClr val="92A199"/>
              </a:buClr>
              <a:buSzPct val="85416"/>
              <a:buFont typeface="Arial" panose="020B0604020202020204" pitchFamily="34" charset="0"/>
              <a:buChar char="•"/>
              <a:tabLst>
                <a:tab pos="195580" algn="l"/>
              </a:tabLst>
            </a:pPr>
            <a:endParaRPr lang="en-US" sz="2200" dirty="0">
              <a:latin typeface="Arial"/>
              <a:cs typeface="Arial"/>
            </a:endParaRPr>
          </a:p>
          <a:p>
            <a:pPr marL="904240" marR="5080" indent="-342900">
              <a:spcBef>
                <a:spcPts val="100"/>
              </a:spcBef>
              <a:buClr>
                <a:srgbClr val="92A199"/>
              </a:buClr>
              <a:buSzPct val="85416"/>
              <a:buFont typeface="Arial" panose="020B0604020202020204" pitchFamily="34" charset="0"/>
              <a:buChar char="•"/>
              <a:tabLst>
                <a:tab pos="195580" algn="l"/>
              </a:tabLst>
            </a:pPr>
            <a:r>
              <a:rPr lang="en-US" sz="2200" dirty="0">
                <a:latin typeface="Arial"/>
                <a:cs typeface="Arial"/>
              </a:rPr>
              <a:t>The application is now aligned with the requirements from the SAGE reporting system – including matching</a:t>
            </a:r>
          </a:p>
          <a:p>
            <a:pPr marL="561340" marR="5080">
              <a:spcBef>
                <a:spcPts val="100"/>
              </a:spcBef>
              <a:buClr>
                <a:srgbClr val="92A199"/>
              </a:buClr>
              <a:buSzPct val="85416"/>
              <a:tabLst>
                <a:tab pos="195580" algn="l"/>
              </a:tabLst>
            </a:pPr>
            <a:endParaRPr lang="en-US" sz="2200" dirty="0">
              <a:latin typeface="Arial"/>
              <a:cs typeface="Arial"/>
            </a:endParaRPr>
          </a:p>
          <a:p>
            <a:pPr marL="904240" marR="5080" indent="-342900">
              <a:spcBef>
                <a:spcPts val="100"/>
              </a:spcBef>
              <a:buClr>
                <a:srgbClr val="92A199"/>
              </a:buClr>
              <a:buSzPct val="85416"/>
              <a:buFont typeface="Arial" panose="020B0604020202020204" pitchFamily="34" charset="0"/>
              <a:buChar char="•"/>
              <a:tabLst>
                <a:tab pos="195580" algn="l"/>
              </a:tabLst>
            </a:pPr>
            <a:r>
              <a:rPr lang="en-US" sz="2200" dirty="0">
                <a:latin typeface="Arial"/>
                <a:cs typeface="Arial"/>
              </a:rPr>
              <a:t>Spending Patterns</a:t>
            </a:r>
          </a:p>
          <a:p>
            <a:pPr marL="561340" marR="5080">
              <a:spcBef>
                <a:spcPts val="100"/>
              </a:spcBef>
              <a:buClr>
                <a:srgbClr val="92A199"/>
              </a:buClr>
              <a:buSzPct val="85416"/>
              <a:tabLst>
                <a:tab pos="195580" algn="l"/>
              </a:tabLst>
            </a:pPr>
            <a:endParaRPr lang="en-US" sz="2200" dirty="0">
              <a:latin typeface="Arial"/>
              <a:cs typeface="Arial"/>
            </a:endParaRPr>
          </a:p>
          <a:p>
            <a:pPr marL="195580" marR="536575" indent="-182880">
              <a:lnSpc>
                <a:spcPct val="100000"/>
              </a:lnSpc>
              <a:spcBef>
                <a:spcPts val="575"/>
              </a:spcBef>
              <a:buClr>
                <a:srgbClr val="92A199"/>
              </a:buClr>
              <a:buSzPct val="85416"/>
              <a:buChar char="•"/>
              <a:tabLst>
                <a:tab pos="195580" algn="l"/>
              </a:tabLst>
            </a:pPr>
            <a:endParaRPr lang="en-US" sz="2000" dirty="0">
              <a:latin typeface="Arial"/>
              <a:cs typeface="Arial"/>
            </a:endParaRPr>
          </a:p>
        </p:txBody>
      </p:sp>
    </p:spTree>
    <p:extLst>
      <p:ext uri="{BB962C8B-B14F-4D97-AF65-F5344CB8AC3E}">
        <p14:creationId xmlns:p14="http://schemas.microsoft.com/office/powerpoint/2010/main" val="241594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3F85-96C6-1128-07EE-9E15326137C2}"/>
              </a:ext>
            </a:extLst>
          </p:cNvPr>
          <p:cNvSpPr>
            <a:spLocks noGrp="1"/>
          </p:cNvSpPr>
          <p:nvPr>
            <p:ph type="title"/>
          </p:nvPr>
        </p:nvSpPr>
        <p:spPr>
          <a:xfrm>
            <a:off x="13854" y="945263"/>
            <a:ext cx="2074037" cy="800219"/>
          </a:xfrm>
        </p:spPr>
        <p:txBody>
          <a:bodyPr/>
          <a:lstStyle/>
          <a:p>
            <a:pPr algn="ctr"/>
            <a:r>
              <a:rPr lang="en-US" i="0" dirty="0"/>
              <a:t>Application</a:t>
            </a:r>
            <a:br>
              <a:rPr lang="en-US" i="0" dirty="0"/>
            </a:br>
            <a:r>
              <a:rPr lang="en-US" i="0" dirty="0"/>
              <a:t>Scoring</a:t>
            </a:r>
          </a:p>
        </p:txBody>
      </p:sp>
      <p:graphicFrame>
        <p:nvGraphicFramePr>
          <p:cNvPr id="12" name="Table 11">
            <a:extLst>
              <a:ext uri="{FF2B5EF4-FFF2-40B4-BE49-F238E27FC236}">
                <a16:creationId xmlns:a16="http://schemas.microsoft.com/office/drawing/2014/main" id="{9432E5E7-00EF-9333-0EF1-91A498AF07FD}"/>
              </a:ext>
            </a:extLst>
          </p:cNvPr>
          <p:cNvGraphicFramePr>
            <a:graphicFrameLocks noGrp="1"/>
          </p:cNvGraphicFramePr>
          <p:nvPr>
            <p:extLst>
              <p:ext uri="{D42A27DB-BD31-4B8C-83A1-F6EECF244321}">
                <p14:modId xmlns:p14="http://schemas.microsoft.com/office/powerpoint/2010/main" val="2516184431"/>
              </p:ext>
            </p:extLst>
          </p:nvPr>
        </p:nvGraphicFramePr>
        <p:xfrm>
          <a:off x="232064" y="3394364"/>
          <a:ext cx="4187536" cy="3070860"/>
        </p:xfrm>
        <a:graphic>
          <a:graphicData uri="http://schemas.openxmlformats.org/drawingml/2006/table">
            <a:tbl>
              <a:tblPr firstRow="1" firstCol="1" lastRow="1" lastCol="1" bandRow="1" bandCol="1"/>
              <a:tblGrid>
                <a:gridCol w="3044536">
                  <a:extLst>
                    <a:ext uri="{9D8B030D-6E8A-4147-A177-3AD203B41FA5}">
                      <a16:colId xmlns:a16="http://schemas.microsoft.com/office/drawing/2014/main" val="4194244274"/>
                    </a:ext>
                  </a:extLst>
                </a:gridCol>
                <a:gridCol w="1143000">
                  <a:extLst>
                    <a:ext uri="{9D8B030D-6E8A-4147-A177-3AD203B41FA5}">
                      <a16:colId xmlns:a16="http://schemas.microsoft.com/office/drawing/2014/main" val="3472774443"/>
                    </a:ext>
                  </a:extLst>
                </a:gridCol>
              </a:tblGrid>
              <a:tr h="236220">
                <a:tc>
                  <a:txBody>
                    <a:bodyPr/>
                    <a:lstStyle/>
                    <a:p>
                      <a:pPr marL="0" marR="0" algn="ctr">
                        <a:spcAft>
                          <a:spcPts val="400"/>
                        </a:spcAft>
                      </a:pPr>
                      <a:r>
                        <a:rPr lang="en-US" sz="1400" b="1"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HOPWA SECTION</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spcAft>
                          <a:spcPts val="400"/>
                        </a:spcAft>
                      </a:pPr>
                      <a:r>
                        <a:rPr lang="en-US" sz="14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396203668"/>
                  </a:ext>
                </a:extLst>
              </a:tr>
              <a:tr h="236220">
                <a:tc>
                  <a:txBody>
                    <a:bodyPr/>
                    <a:lstStyle/>
                    <a:p>
                      <a:pPr marL="138430" marR="0">
                        <a:lnSpc>
                          <a:spcPts val="1050"/>
                        </a:lnSpc>
                        <a:spcAft>
                          <a:spcPts val="400"/>
                        </a:spcAft>
                      </a:pPr>
                      <a:r>
                        <a:rPr lang="en-US" sz="1200" b="1"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Organization Contact Information</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1780" algn="ctr">
                        <a:lnSpc>
                          <a:spcPts val="1050"/>
                        </a:lnSpc>
                        <a:spcAft>
                          <a:spcPts val="400"/>
                        </a:spcAft>
                      </a:pPr>
                      <a:r>
                        <a:rPr lang="en-US" sz="120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Unscored</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039264573"/>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1: About Your Organization</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1780" algn="ctr">
                        <a:lnSpc>
                          <a:spcPts val="1050"/>
                        </a:lnSpc>
                        <a:spcAft>
                          <a:spcPts val="400"/>
                        </a:spcAft>
                      </a:pPr>
                      <a:r>
                        <a:rPr lang="en-US" sz="12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5 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969834919"/>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2: HOPWA Funding Request</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1780" algn="ctr">
                        <a:lnSpc>
                          <a:spcPts val="1050"/>
                        </a:lnSpc>
                        <a:spcAft>
                          <a:spcPts val="400"/>
                        </a:spcAft>
                      </a:pPr>
                      <a:r>
                        <a:rPr lang="en-US" sz="12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5 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145169808"/>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3: About Your Program (using COH funding)</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0510" algn="ctr">
                        <a:lnSpc>
                          <a:spcPts val="1050"/>
                        </a:lnSpc>
                        <a:spcAft>
                          <a:spcPts val="400"/>
                        </a:spcAft>
                      </a:pPr>
                      <a:r>
                        <a:rPr lang="en-US" sz="1200" b="1"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25 points</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134553150"/>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4: Overall Performance Measurement </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0510" algn="ctr">
                        <a:lnSpc>
                          <a:spcPts val="1050"/>
                        </a:lnSpc>
                        <a:spcAft>
                          <a:spcPts val="400"/>
                        </a:spcAft>
                      </a:pPr>
                      <a:r>
                        <a:rPr lang="en-US" sz="12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20 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001001832"/>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5: Population, Needs, Demand</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0510" algn="ctr">
                        <a:lnSpc>
                          <a:spcPts val="1050"/>
                        </a:lnSpc>
                        <a:spcAft>
                          <a:spcPts val="400"/>
                        </a:spcAft>
                      </a:pPr>
                      <a:r>
                        <a:rPr lang="en-US" sz="1200" b="1"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15 points</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83074104"/>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6: Organization Capacity </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0510" algn="ctr">
                        <a:lnSpc>
                          <a:spcPts val="1050"/>
                        </a:lnSpc>
                        <a:spcAft>
                          <a:spcPts val="400"/>
                        </a:spcAft>
                      </a:pPr>
                      <a:r>
                        <a:rPr lang="en-US" sz="12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10 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57378269"/>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7: Partners, Leveraging, Sustainability </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0510" algn="ctr">
                        <a:lnSpc>
                          <a:spcPts val="1050"/>
                        </a:lnSpc>
                        <a:spcAft>
                          <a:spcPts val="400"/>
                        </a:spcAft>
                      </a:pPr>
                      <a:r>
                        <a:rPr lang="en-US" sz="12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10 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224519043"/>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8: Budget</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1780" algn="ctr">
                        <a:lnSpc>
                          <a:spcPts val="1050"/>
                        </a:lnSpc>
                        <a:spcAft>
                          <a:spcPts val="400"/>
                        </a:spcAft>
                      </a:pPr>
                      <a:r>
                        <a:rPr lang="en-US" sz="1200" b="1">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10 points</a:t>
                      </a:r>
                      <a:endParaRPr lang="en-US" sz="110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31260798"/>
                  </a:ext>
                </a:extLst>
              </a:tr>
              <a:tr h="236220">
                <a:tc>
                  <a:txBody>
                    <a:bodyPr/>
                    <a:lstStyle/>
                    <a:p>
                      <a:pPr marL="138430"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9: Attachment and Checklist</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1780" algn="ctr">
                        <a:lnSpc>
                          <a:spcPts val="1050"/>
                        </a:lnSpc>
                        <a:spcAft>
                          <a:spcPts val="400"/>
                        </a:spcAft>
                      </a:pPr>
                      <a:r>
                        <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rPr>
                        <a:t>Unscored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77840042"/>
                  </a:ext>
                </a:extLst>
              </a:tr>
              <a:tr h="236220">
                <a:tc>
                  <a:txBody>
                    <a:bodyPr/>
                    <a:lstStyle/>
                    <a:p>
                      <a:pPr marL="67945" marR="0">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10: Acknowledgement &amp; Electronic Signature</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272415" marR="271780" algn="ctr">
                        <a:lnSpc>
                          <a:spcPts val="1050"/>
                        </a:lnSpc>
                        <a:spcAft>
                          <a:spcPts val="400"/>
                        </a:spcAft>
                      </a:pPr>
                      <a:r>
                        <a:rPr lang="en-US" sz="1200" dirty="0">
                          <a:solidFill>
                            <a:srgbClr val="000000"/>
                          </a:solidFill>
                          <a:effectLst/>
                          <a:highlight>
                            <a:srgbClr val="FFFF00"/>
                          </a:highlight>
                          <a:latin typeface="Calibri" panose="020F0502020204030204" pitchFamily="34" charset="0"/>
                          <a:ea typeface="Arial" panose="020B0604020202020204" pitchFamily="34" charset="0"/>
                          <a:cs typeface="Times New Roman" panose="02020603050405020304" pitchFamily="18" charset="0"/>
                        </a:rPr>
                        <a:t>Unscored</a:t>
                      </a:r>
                      <a:endParaRPr lang="en-US" sz="11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628513317"/>
                  </a:ext>
                </a:extLst>
              </a:tr>
              <a:tr h="236220">
                <a:tc>
                  <a:txBody>
                    <a:bodyPr/>
                    <a:lstStyle/>
                    <a:p>
                      <a:pPr marL="67945" marR="0" algn="ctr">
                        <a:lnSpc>
                          <a:spcPts val="1050"/>
                        </a:lnSpc>
                        <a:spcAft>
                          <a:spcPts val="400"/>
                        </a:spcAft>
                      </a:pPr>
                      <a:r>
                        <a:rPr lang="en-US" sz="14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TOTAL</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272415" marR="271780" algn="ctr">
                        <a:lnSpc>
                          <a:spcPts val="1050"/>
                        </a:lnSpc>
                        <a:spcAft>
                          <a:spcPts val="400"/>
                        </a:spcAft>
                      </a:pPr>
                      <a:r>
                        <a:rPr lang="en-US" sz="14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100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4146159537"/>
                  </a:ext>
                </a:extLst>
              </a:tr>
            </a:tbl>
          </a:graphicData>
        </a:graphic>
      </p:graphicFrame>
      <p:graphicFrame>
        <p:nvGraphicFramePr>
          <p:cNvPr id="13" name="Table 12">
            <a:extLst>
              <a:ext uri="{FF2B5EF4-FFF2-40B4-BE49-F238E27FC236}">
                <a16:creationId xmlns:a16="http://schemas.microsoft.com/office/drawing/2014/main" id="{95076E01-2D94-B7B3-5F1D-C5226C24A731}"/>
              </a:ext>
            </a:extLst>
          </p:cNvPr>
          <p:cNvGraphicFramePr>
            <a:graphicFrameLocks noGrp="1"/>
          </p:cNvGraphicFramePr>
          <p:nvPr>
            <p:extLst>
              <p:ext uri="{D42A27DB-BD31-4B8C-83A1-F6EECF244321}">
                <p14:modId xmlns:p14="http://schemas.microsoft.com/office/powerpoint/2010/main" val="2184378689"/>
              </p:ext>
            </p:extLst>
          </p:nvPr>
        </p:nvGraphicFramePr>
        <p:xfrm>
          <a:off x="4648200" y="3369051"/>
          <a:ext cx="4281054" cy="3309506"/>
        </p:xfrm>
        <a:graphic>
          <a:graphicData uri="http://schemas.openxmlformats.org/drawingml/2006/table">
            <a:tbl>
              <a:tblPr firstRow="1" firstCol="1" lastRow="1" lastCol="1" bandRow="1" bandCol="1"/>
              <a:tblGrid>
                <a:gridCol w="2919829">
                  <a:extLst>
                    <a:ext uri="{9D8B030D-6E8A-4147-A177-3AD203B41FA5}">
                      <a16:colId xmlns:a16="http://schemas.microsoft.com/office/drawing/2014/main" val="1920627492"/>
                    </a:ext>
                  </a:extLst>
                </a:gridCol>
                <a:gridCol w="1361225">
                  <a:extLst>
                    <a:ext uri="{9D8B030D-6E8A-4147-A177-3AD203B41FA5}">
                      <a16:colId xmlns:a16="http://schemas.microsoft.com/office/drawing/2014/main" val="3250417605"/>
                    </a:ext>
                  </a:extLst>
                </a:gridCol>
              </a:tblGrid>
              <a:tr h="210934">
                <a:tc>
                  <a:txBody>
                    <a:bodyPr/>
                    <a:lstStyle/>
                    <a:p>
                      <a:pPr marL="0" marR="0" algn="ctr">
                        <a:spcAft>
                          <a:spcPts val="400"/>
                        </a:spcAft>
                      </a:pPr>
                      <a:r>
                        <a:rPr lang="en-US" sz="14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ESG SECTION</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Aft>
                          <a:spcPts val="400"/>
                        </a:spcAft>
                      </a:pPr>
                      <a:r>
                        <a:rPr lang="en-US" sz="14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105740264"/>
                  </a:ext>
                </a:extLst>
              </a:tr>
              <a:tr h="262292">
                <a:tc>
                  <a:txBody>
                    <a:bodyPr/>
                    <a:lstStyle/>
                    <a:p>
                      <a:pPr marL="138430" marR="0">
                        <a:lnSpc>
                          <a:spcPts val="1050"/>
                        </a:lnSpc>
                        <a:spcAft>
                          <a:spcPts val="400"/>
                        </a:spcAft>
                      </a:pPr>
                      <a:r>
                        <a:rPr lang="en-US" sz="12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Organization Contact Information</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1780" algn="ctr">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Unscored</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774803735"/>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 About Your Organization</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178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5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887066491"/>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 ESG Funding Request</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178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5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612201233"/>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 About Your Program (using COH funding)</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051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20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833559482"/>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4: Collaboration/Coordination of Services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051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10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4229428362"/>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5: Organizational Capacity</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051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15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49316039"/>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6: Overall Performance Measurement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051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20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62893949"/>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7: Matching, Leveraging</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051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10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22733436"/>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9: Budget and Justification</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1780" algn="ctr">
                        <a:lnSpc>
                          <a:spcPts val="1050"/>
                        </a:lnSpc>
                        <a:spcAft>
                          <a:spcPts val="400"/>
                        </a:spcAft>
                      </a:pPr>
                      <a:r>
                        <a:rPr lang="en-US" sz="12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15 points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386736819"/>
                  </a:ext>
                </a:extLst>
              </a:tr>
              <a:tr h="262292">
                <a:tc>
                  <a:txBody>
                    <a:bodyPr/>
                    <a:lstStyle/>
                    <a:p>
                      <a:pPr marL="138430"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9: Attachments and Checklist</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1780" algn="ctr">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Unscored</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952183875"/>
                  </a:ext>
                </a:extLst>
              </a:tr>
              <a:tr h="262292">
                <a:tc>
                  <a:txBody>
                    <a:bodyPr/>
                    <a:lstStyle/>
                    <a:p>
                      <a:pPr marL="67945" marR="0">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10: Acknowledgement &amp; Electronic Signature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272415" marR="271780" algn="ctr">
                        <a:lnSpc>
                          <a:spcPts val="1050"/>
                        </a:lnSpc>
                        <a:spcAft>
                          <a:spcPts val="400"/>
                        </a:spcAft>
                      </a:pPr>
                      <a:r>
                        <a:rPr lang="en-US" sz="120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Unscored</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739849257"/>
                  </a:ext>
                </a:extLst>
              </a:tr>
              <a:tr h="210934">
                <a:tc>
                  <a:txBody>
                    <a:bodyPr/>
                    <a:lstStyle/>
                    <a:p>
                      <a:pPr marL="67945" marR="0" algn="ctr">
                        <a:lnSpc>
                          <a:spcPts val="1050"/>
                        </a:lnSpc>
                        <a:spcAft>
                          <a:spcPts val="400"/>
                        </a:spcAft>
                      </a:pPr>
                      <a:r>
                        <a:rPr lang="en-US" sz="1400" b="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TOTAL</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272415" marR="271780" algn="ctr">
                        <a:lnSpc>
                          <a:spcPts val="1050"/>
                        </a:lnSpc>
                        <a:spcAft>
                          <a:spcPts val="400"/>
                        </a:spcAft>
                      </a:pPr>
                      <a:r>
                        <a:rPr lang="en-US" sz="1400" b="1"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100</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742303539"/>
                  </a:ext>
                </a:extLst>
              </a:tr>
            </a:tbl>
          </a:graphicData>
        </a:graphic>
      </p:graphicFrame>
      <p:pic>
        <p:nvPicPr>
          <p:cNvPr id="4" name="Picture 3" descr="Table&#10;&#10;AI-generated content may be incorrect.">
            <a:extLst>
              <a:ext uri="{FF2B5EF4-FFF2-40B4-BE49-F238E27FC236}">
                <a16:creationId xmlns:a16="http://schemas.microsoft.com/office/drawing/2014/main" id="{76F47AA2-05DB-65D5-9EA3-D33FC16EAE50}"/>
              </a:ext>
            </a:extLst>
          </p:cNvPr>
          <p:cNvPicPr>
            <a:picLocks noChangeAspect="1"/>
          </p:cNvPicPr>
          <p:nvPr/>
        </p:nvPicPr>
        <p:blipFill>
          <a:blip r:embed="rId3"/>
          <a:stretch>
            <a:fillRect/>
          </a:stretch>
        </p:blipFill>
        <p:spPr>
          <a:xfrm>
            <a:off x="2590800" y="0"/>
            <a:ext cx="5638800" cy="3246800"/>
          </a:xfrm>
          <a:prstGeom prst="rect">
            <a:avLst/>
          </a:prstGeom>
        </p:spPr>
      </p:pic>
    </p:spTree>
    <p:extLst>
      <p:ext uri="{BB962C8B-B14F-4D97-AF65-F5344CB8AC3E}">
        <p14:creationId xmlns:p14="http://schemas.microsoft.com/office/powerpoint/2010/main" val="424735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7921-7050-34EB-9BB0-985C2D9F0210}"/>
              </a:ext>
            </a:extLst>
          </p:cNvPr>
          <p:cNvSpPr>
            <a:spLocks noGrp="1"/>
          </p:cNvSpPr>
          <p:nvPr>
            <p:ph type="title"/>
          </p:nvPr>
        </p:nvSpPr>
        <p:spPr>
          <a:xfrm>
            <a:off x="685800" y="442975"/>
            <a:ext cx="8458200" cy="1200329"/>
          </a:xfrm>
        </p:spPr>
        <p:txBody>
          <a:bodyPr/>
          <a:lstStyle/>
          <a:p>
            <a:pPr algn="ctr"/>
            <a:r>
              <a:rPr lang="en-US" dirty="0"/>
              <a:t>CDBG Application </a:t>
            </a:r>
            <a:br>
              <a:rPr lang="en-US" dirty="0"/>
            </a:br>
            <a:r>
              <a:rPr lang="en-US" dirty="0">
                <a:solidFill>
                  <a:schemeClr val="accent6"/>
                </a:solidFill>
              </a:rPr>
              <a:t>Sections 1-3- Your Organization &amp; HUD alignment</a:t>
            </a:r>
            <a:br>
              <a:rPr lang="en-US" dirty="0"/>
            </a:br>
            <a:endParaRPr lang="en-US" dirty="0"/>
          </a:p>
        </p:txBody>
      </p:sp>
      <p:sp>
        <p:nvSpPr>
          <p:cNvPr id="3" name="Text Placeholder 2">
            <a:extLst>
              <a:ext uri="{FF2B5EF4-FFF2-40B4-BE49-F238E27FC236}">
                <a16:creationId xmlns:a16="http://schemas.microsoft.com/office/drawing/2014/main" id="{48D5D951-4AB3-F65D-7E5C-BE82F4C1592A}"/>
              </a:ext>
            </a:extLst>
          </p:cNvPr>
          <p:cNvSpPr>
            <a:spLocks noGrp="1"/>
          </p:cNvSpPr>
          <p:nvPr>
            <p:ph type="body" idx="1"/>
          </p:nvPr>
        </p:nvSpPr>
        <p:spPr>
          <a:xfrm>
            <a:off x="990600" y="2362200"/>
            <a:ext cx="7675764" cy="2585323"/>
          </a:xfrm>
        </p:spPr>
        <p:txBody>
          <a:bodyPr/>
          <a:lstStyle/>
          <a:p>
            <a:pPr marL="342900" indent="-342900">
              <a:buFont typeface="Arial" panose="020B0604020202020204" pitchFamily="34" charset="0"/>
              <a:buChar char="•"/>
            </a:pPr>
            <a:r>
              <a:rPr lang="en-US" sz="2400" dirty="0">
                <a:solidFill>
                  <a:schemeClr val="tx1"/>
                </a:solidFill>
              </a:rPr>
              <a:t>Information about your organization as a whole –mission , vision, focus, range</a:t>
            </a: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HUD alignment- how does the program you are asking the City to fund, fit into the Consolidated Plan priorities.</a:t>
            </a:r>
          </a:p>
          <a:p>
            <a:pPr marL="342900" indent="-3429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117426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380" y="3101720"/>
            <a:ext cx="533400" cy="304800"/>
          </a:xfrm>
          <a:custGeom>
            <a:avLst/>
            <a:gdLst/>
            <a:ahLst/>
            <a:cxnLst/>
            <a:rect l="l" t="t" r="r" b="b"/>
            <a:pathLst>
              <a:path w="533400" h="304800">
                <a:moveTo>
                  <a:pt x="0" y="304800"/>
                </a:moveTo>
                <a:lnTo>
                  <a:pt x="533400" y="304800"/>
                </a:lnTo>
                <a:lnTo>
                  <a:pt x="533400" y="0"/>
                </a:lnTo>
                <a:lnTo>
                  <a:pt x="0" y="0"/>
                </a:lnTo>
                <a:lnTo>
                  <a:pt x="0" y="304800"/>
                </a:lnTo>
                <a:close/>
              </a:path>
            </a:pathLst>
          </a:custGeom>
          <a:solidFill>
            <a:srgbClr val="00AF50"/>
          </a:solidFill>
        </p:spPr>
        <p:txBody>
          <a:bodyPr wrap="square" lIns="0" tIns="0" rIns="0" bIns="0" rtlCol="0"/>
          <a:lstStyle/>
          <a:p>
            <a:endParaRPr/>
          </a:p>
        </p:txBody>
      </p:sp>
      <p:sp>
        <p:nvSpPr>
          <p:cNvPr id="3" name="object 3"/>
          <p:cNvSpPr/>
          <p:nvPr/>
        </p:nvSpPr>
        <p:spPr>
          <a:xfrm>
            <a:off x="5334380" y="3101720"/>
            <a:ext cx="533400" cy="304800"/>
          </a:xfrm>
          <a:custGeom>
            <a:avLst/>
            <a:gdLst/>
            <a:ahLst/>
            <a:cxnLst/>
            <a:rect l="l" t="t" r="r" b="b"/>
            <a:pathLst>
              <a:path w="533400" h="304800">
                <a:moveTo>
                  <a:pt x="0" y="304800"/>
                </a:moveTo>
                <a:lnTo>
                  <a:pt x="533400" y="304800"/>
                </a:lnTo>
                <a:lnTo>
                  <a:pt x="533400" y="0"/>
                </a:lnTo>
                <a:lnTo>
                  <a:pt x="0" y="0"/>
                </a:lnTo>
                <a:lnTo>
                  <a:pt x="0" y="304800"/>
                </a:lnTo>
                <a:close/>
              </a:path>
            </a:pathLst>
          </a:custGeom>
          <a:ln w="26670">
            <a:solidFill>
              <a:srgbClr val="292934"/>
            </a:solidFill>
          </a:ln>
        </p:spPr>
        <p:txBody>
          <a:bodyPr wrap="square" lIns="0" tIns="0" rIns="0" bIns="0" rtlCol="0"/>
          <a:lstStyle/>
          <a:p>
            <a:endParaRPr/>
          </a:p>
        </p:txBody>
      </p:sp>
      <p:sp>
        <p:nvSpPr>
          <p:cNvPr id="4" name="object 4"/>
          <p:cNvSpPr txBox="1">
            <a:spLocks noGrp="1"/>
          </p:cNvSpPr>
          <p:nvPr>
            <p:ph type="title"/>
          </p:nvPr>
        </p:nvSpPr>
        <p:spPr>
          <a:xfrm>
            <a:off x="1295401" y="428497"/>
            <a:ext cx="7205598" cy="1105559"/>
          </a:xfrm>
          <a:prstGeom prst="rect">
            <a:avLst/>
          </a:prstGeom>
        </p:spPr>
        <p:txBody>
          <a:bodyPr vert="horz" wrap="square" lIns="0" tIns="9525" rIns="0" bIns="0" rtlCol="0">
            <a:spAutoFit/>
          </a:bodyPr>
          <a:lstStyle/>
          <a:p>
            <a:pPr marL="12700" marR="5080" indent="364490" algn="ctr">
              <a:lnSpc>
                <a:spcPct val="100899"/>
              </a:lnSpc>
              <a:spcBef>
                <a:spcPts val="75"/>
              </a:spcBef>
            </a:pPr>
            <a:r>
              <a:rPr sz="2400" spc="-100" dirty="0"/>
              <a:t>Application </a:t>
            </a:r>
            <a:r>
              <a:rPr sz="2400" spc="-95" dirty="0"/>
              <a:t>Process</a:t>
            </a:r>
            <a:r>
              <a:rPr lang="en-US" sz="2400" spc="-95" dirty="0"/>
              <a:t>- Repeating Groups</a:t>
            </a:r>
            <a:br>
              <a:rPr lang="en-US" sz="2400" spc="-95" dirty="0"/>
            </a:br>
            <a:r>
              <a:rPr sz="2400" spc="-95" dirty="0"/>
              <a:t>  </a:t>
            </a:r>
            <a:r>
              <a:rPr sz="2400" b="0" i="0" spc="-95" dirty="0">
                <a:solidFill>
                  <a:srgbClr val="D2523B"/>
                </a:solidFill>
                <a:latin typeface="Arial"/>
                <a:cs typeface="Arial"/>
              </a:rPr>
              <a:t>Staff Contact </a:t>
            </a:r>
            <a:r>
              <a:rPr sz="2400" b="0" i="0" spc="-100" dirty="0">
                <a:solidFill>
                  <a:srgbClr val="D2523B"/>
                </a:solidFill>
                <a:latin typeface="Arial"/>
                <a:cs typeface="Arial"/>
              </a:rPr>
              <a:t>Information</a:t>
            </a:r>
            <a:br>
              <a:rPr lang="en-US" sz="2400" b="0" i="0" spc="-100" dirty="0">
                <a:solidFill>
                  <a:srgbClr val="D2523B"/>
                </a:solidFill>
                <a:latin typeface="Arial"/>
                <a:cs typeface="Arial"/>
              </a:rPr>
            </a:br>
            <a:r>
              <a:rPr sz="2400" b="0" i="0" spc="-95" dirty="0">
                <a:solidFill>
                  <a:srgbClr val="D2523B"/>
                </a:solidFill>
                <a:latin typeface="Arial"/>
                <a:cs typeface="Arial"/>
              </a:rPr>
              <a:t>Staff </a:t>
            </a:r>
            <a:r>
              <a:rPr sz="2400" b="0" i="0" spc="-100" dirty="0">
                <a:solidFill>
                  <a:srgbClr val="D2523B"/>
                </a:solidFill>
                <a:latin typeface="Arial"/>
                <a:cs typeface="Arial"/>
              </a:rPr>
              <a:t>Qualifications</a:t>
            </a:r>
            <a:endParaRPr sz="2400" dirty="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25</a:t>
            </a:fld>
            <a:endParaRPr spc="-5" dirty="0"/>
          </a:p>
        </p:txBody>
      </p:sp>
      <p:sp>
        <p:nvSpPr>
          <p:cNvPr id="5" name="object 5"/>
          <p:cNvSpPr txBox="1"/>
          <p:nvPr/>
        </p:nvSpPr>
        <p:spPr>
          <a:xfrm>
            <a:off x="535940" y="2094483"/>
            <a:ext cx="2282825" cy="330200"/>
          </a:xfrm>
          <a:prstGeom prst="rect">
            <a:avLst/>
          </a:prstGeom>
        </p:spPr>
        <p:txBody>
          <a:bodyPr vert="horz" wrap="square" lIns="0" tIns="12065" rIns="0" bIns="0" rtlCol="0">
            <a:spAutoFit/>
          </a:bodyPr>
          <a:lstStyle/>
          <a:p>
            <a:pPr marL="195580" indent="-182880">
              <a:lnSpc>
                <a:spcPct val="100000"/>
              </a:lnSpc>
              <a:spcBef>
                <a:spcPts val="95"/>
              </a:spcBef>
              <a:buClr>
                <a:srgbClr val="92A199"/>
              </a:buClr>
              <a:buSzPct val="85000"/>
              <a:buChar char="•"/>
              <a:tabLst>
                <a:tab pos="195580" algn="l"/>
              </a:tabLst>
            </a:pPr>
            <a:r>
              <a:rPr sz="2000" spc="-5" dirty="0">
                <a:solidFill>
                  <a:srgbClr val="292934"/>
                </a:solidFill>
                <a:latin typeface="Arial"/>
                <a:cs typeface="Arial"/>
              </a:rPr>
              <a:t>Repeated</a:t>
            </a:r>
            <a:r>
              <a:rPr sz="2000" spc="-35" dirty="0">
                <a:solidFill>
                  <a:srgbClr val="292934"/>
                </a:solidFill>
                <a:latin typeface="Arial"/>
                <a:cs typeface="Arial"/>
              </a:rPr>
              <a:t> </a:t>
            </a:r>
            <a:r>
              <a:rPr sz="2000" spc="-5" dirty="0">
                <a:solidFill>
                  <a:srgbClr val="292934"/>
                </a:solidFill>
                <a:latin typeface="Arial"/>
                <a:cs typeface="Arial"/>
              </a:rPr>
              <a:t>Groups:</a:t>
            </a:r>
            <a:endParaRPr sz="2000">
              <a:latin typeface="Arial"/>
              <a:cs typeface="Arial"/>
            </a:endParaRPr>
          </a:p>
        </p:txBody>
      </p:sp>
      <p:sp>
        <p:nvSpPr>
          <p:cNvPr id="6" name="object 6"/>
          <p:cNvSpPr txBox="1"/>
          <p:nvPr/>
        </p:nvSpPr>
        <p:spPr>
          <a:xfrm>
            <a:off x="535940" y="2826004"/>
            <a:ext cx="2395220" cy="939800"/>
          </a:xfrm>
          <a:prstGeom prst="rect">
            <a:avLst/>
          </a:prstGeom>
        </p:spPr>
        <p:txBody>
          <a:bodyPr vert="horz" wrap="square" lIns="0" tIns="12065" rIns="0" bIns="0" rtlCol="0">
            <a:spAutoFit/>
          </a:bodyPr>
          <a:lstStyle/>
          <a:p>
            <a:pPr marL="194945" marR="5080" indent="-182880">
              <a:lnSpc>
                <a:spcPct val="100000"/>
              </a:lnSpc>
              <a:spcBef>
                <a:spcPts val="95"/>
              </a:spcBef>
              <a:buClr>
                <a:srgbClr val="92A199"/>
              </a:buClr>
              <a:buSzPct val="85000"/>
              <a:buChar char="•"/>
              <a:tabLst>
                <a:tab pos="195580" algn="l"/>
              </a:tabLst>
            </a:pPr>
            <a:r>
              <a:rPr sz="2000" spc="-5" dirty="0">
                <a:solidFill>
                  <a:srgbClr val="292934"/>
                </a:solidFill>
                <a:latin typeface="Arial"/>
                <a:cs typeface="Arial"/>
              </a:rPr>
              <a:t>Provide</a:t>
            </a:r>
            <a:r>
              <a:rPr sz="2000" spc="-25" dirty="0">
                <a:solidFill>
                  <a:srgbClr val="292934"/>
                </a:solidFill>
                <a:latin typeface="Arial"/>
                <a:cs typeface="Arial"/>
              </a:rPr>
              <a:t> </a:t>
            </a:r>
            <a:r>
              <a:rPr sz="2000" spc="-5" dirty="0">
                <a:solidFill>
                  <a:srgbClr val="292934"/>
                </a:solidFill>
                <a:latin typeface="Arial"/>
                <a:cs typeface="Arial"/>
              </a:rPr>
              <a:t>information  for key </a:t>
            </a:r>
            <a:r>
              <a:rPr sz="2000" spc="-10" dirty="0">
                <a:solidFill>
                  <a:srgbClr val="292934"/>
                </a:solidFill>
                <a:latin typeface="Arial"/>
                <a:cs typeface="Arial"/>
              </a:rPr>
              <a:t>staff </a:t>
            </a:r>
            <a:r>
              <a:rPr sz="2000" spc="-5" dirty="0">
                <a:solidFill>
                  <a:srgbClr val="292934"/>
                </a:solidFill>
                <a:latin typeface="Arial"/>
                <a:cs typeface="Arial"/>
              </a:rPr>
              <a:t>in the  roles</a:t>
            </a:r>
            <a:r>
              <a:rPr sz="2000" spc="-10" dirty="0">
                <a:solidFill>
                  <a:srgbClr val="292934"/>
                </a:solidFill>
                <a:latin typeface="Arial"/>
                <a:cs typeface="Arial"/>
              </a:rPr>
              <a:t> </a:t>
            </a:r>
            <a:r>
              <a:rPr sz="2000" spc="-5" dirty="0">
                <a:solidFill>
                  <a:srgbClr val="292934"/>
                </a:solidFill>
                <a:latin typeface="Arial"/>
                <a:cs typeface="Arial"/>
              </a:rPr>
              <a:t>listed.</a:t>
            </a:r>
            <a:endParaRPr sz="2000">
              <a:latin typeface="Arial"/>
              <a:cs typeface="Arial"/>
            </a:endParaRPr>
          </a:p>
        </p:txBody>
      </p:sp>
      <p:sp>
        <p:nvSpPr>
          <p:cNvPr id="7" name="object 7"/>
          <p:cNvSpPr txBox="1"/>
          <p:nvPr/>
        </p:nvSpPr>
        <p:spPr>
          <a:xfrm>
            <a:off x="535940" y="4167377"/>
            <a:ext cx="2183130" cy="1549400"/>
          </a:xfrm>
          <a:prstGeom prst="rect">
            <a:avLst/>
          </a:prstGeom>
        </p:spPr>
        <p:txBody>
          <a:bodyPr vert="horz" wrap="square" lIns="0" tIns="12065" rIns="0" bIns="0" rtlCol="0">
            <a:spAutoFit/>
          </a:bodyPr>
          <a:lstStyle/>
          <a:p>
            <a:pPr marL="194945" marR="5080" indent="-182880">
              <a:lnSpc>
                <a:spcPct val="100000"/>
              </a:lnSpc>
              <a:spcBef>
                <a:spcPts val="95"/>
              </a:spcBef>
              <a:buClr>
                <a:srgbClr val="92A199"/>
              </a:buClr>
              <a:buSzPct val="85000"/>
              <a:buChar char="•"/>
              <a:tabLst>
                <a:tab pos="195580" algn="l"/>
              </a:tabLst>
            </a:pPr>
            <a:r>
              <a:rPr sz="2000" spc="-5" dirty="0">
                <a:solidFill>
                  <a:srgbClr val="292934"/>
                </a:solidFill>
                <a:latin typeface="Arial"/>
                <a:cs typeface="Arial"/>
              </a:rPr>
              <a:t>The number of  iterations is  </a:t>
            </a:r>
            <a:r>
              <a:rPr sz="2000" spc="-10" dirty="0">
                <a:solidFill>
                  <a:srgbClr val="292934"/>
                </a:solidFill>
                <a:latin typeface="Arial"/>
                <a:cs typeface="Arial"/>
              </a:rPr>
              <a:t>dependent </a:t>
            </a:r>
            <a:r>
              <a:rPr sz="2000" spc="-5" dirty="0">
                <a:solidFill>
                  <a:srgbClr val="292934"/>
                </a:solidFill>
                <a:latin typeface="Arial"/>
                <a:cs typeface="Arial"/>
              </a:rPr>
              <a:t>on </a:t>
            </a:r>
            <a:r>
              <a:rPr sz="2000" spc="-10" dirty="0">
                <a:solidFill>
                  <a:srgbClr val="292934"/>
                </a:solidFill>
                <a:latin typeface="Arial"/>
                <a:cs typeface="Arial"/>
              </a:rPr>
              <a:t>the  </a:t>
            </a:r>
            <a:r>
              <a:rPr sz="2000" spc="-5" dirty="0">
                <a:solidFill>
                  <a:srgbClr val="292934"/>
                </a:solidFill>
                <a:latin typeface="Arial"/>
                <a:cs typeface="Arial"/>
              </a:rPr>
              <a:t>number of your  </a:t>
            </a:r>
            <a:r>
              <a:rPr sz="2000" spc="-10" dirty="0">
                <a:solidFill>
                  <a:srgbClr val="292934"/>
                </a:solidFill>
                <a:latin typeface="Arial"/>
                <a:cs typeface="Arial"/>
              </a:rPr>
              <a:t>staff</a:t>
            </a:r>
            <a:endParaRPr sz="2000">
              <a:latin typeface="Arial"/>
              <a:cs typeface="Arial"/>
            </a:endParaRPr>
          </a:p>
        </p:txBody>
      </p:sp>
      <p:sp>
        <p:nvSpPr>
          <p:cNvPr id="8" name="object 8"/>
          <p:cNvSpPr txBox="1"/>
          <p:nvPr/>
        </p:nvSpPr>
        <p:spPr>
          <a:xfrm>
            <a:off x="3660394" y="1941322"/>
            <a:ext cx="4840605" cy="696595"/>
          </a:xfrm>
          <a:prstGeom prst="rect">
            <a:avLst/>
          </a:prstGeom>
        </p:spPr>
        <p:txBody>
          <a:bodyPr vert="horz" wrap="square" lIns="0" tIns="12700" rIns="0" bIns="0" rtlCol="0">
            <a:spAutoFit/>
          </a:bodyPr>
          <a:lstStyle/>
          <a:p>
            <a:pPr marL="194945" marR="5080" indent="-182880">
              <a:lnSpc>
                <a:spcPct val="100000"/>
              </a:lnSpc>
              <a:spcBef>
                <a:spcPts val="100"/>
              </a:spcBef>
              <a:buClr>
                <a:srgbClr val="92A199"/>
              </a:buClr>
              <a:buSzPct val="84090"/>
              <a:buChar char="•"/>
              <a:tabLst>
                <a:tab pos="195580" algn="l"/>
              </a:tabLst>
            </a:pPr>
            <a:r>
              <a:rPr sz="2200" dirty="0">
                <a:solidFill>
                  <a:srgbClr val="292934"/>
                </a:solidFill>
                <a:latin typeface="Arial"/>
                <a:cs typeface="Arial"/>
              </a:rPr>
              <a:t>Select a role then provide</a:t>
            </a:r>
            <a:r>
              <a:rPr sz="2200" spc="-85" dirty="0">
                <a:solidFill>
                  <a:srgbClr val="292934"/>
                </a:solidFill>
                <a:latin typeface="Arial"/>
                <a:cs typeface="Arial"/>
              </a:rPr>
              <a:t> </a:t>
            </a:r>
            <a:r>
              <a:rPr sz="2200" dirty="0">
                <a:solidFill>
                  <a:srgbClr val="292934"/>
                </a:solidFill>
                <a:latin typeface="Arial"/>
                <a:cs typeface="Arial"/>
              </a:rPr>
              <a:t>information  for a key </a:t>
            </a:r>
            <a:r>
              <a:rPr sz="2200" spc="-10" dirty="0">
                <a:solidFill>
                  <a:srgbClr val="292934"/>
                </a:solidFill>
                <a:latin typeface="Arial"/>
                <a:cs typeface="Arial"/>
              </a:rPr>
              <a:t>staff </a:t>
            </a:r>
            <a:r>
              <a:rPr sz="2200" dirty="0">
                <a:solidFill>
                  <a:srgbClr val="292934"/>
                </a:solidFill>
                <a:latin typeface="Arial"/>
                <a:cs typeface="Arial"/>
              </a:rPr>
              <a:t>in </a:t>
            </a:r>
            <a:r>
              <a:rPr sz="2200" spc="-5" dirty="0">
                <a:solidFill>
                  <a:srgbClr val="292934"/>
                </a:solidFill>
                <a:latin typeface="Arial"/>
                <a:cs typeface="Arial"/>
              </a:rPr>
              <a:t>that </a:t>
            </a:r>
            <a:r>
              <a:rPr sz="2200" dirty="0">
                <a:solidFill>
                  <a:srgbClr val="292934"/>
                </a:solidFill>
                <a:latin typeface="Arial"/>
                <a:cs typeface="Arial"/>
              </a:rPr>
              <a:t>position</a:t>
            </a:r>
            <a:r>
              <a:rPr sz="2200" spc="-20" dirty="0">
                <a:solidFill>
                  <a:srgbClr val="292934"/>
                </a:solidFill>
                <a:latin typeface="Arial"/>
                <a:cs typeface="Arial"/>
              </a:rPr>
              <a:t> </a:t>
            </a:r>
            <a:r>
              <a:rPr sz="2200" dirty="0">
                <a:solidFill>
                  <a:srgbClr val="292934"/>
                </a:solidFill>
                <a:latin typeface="Arial"/>
                <a:cs typeface="Arial"/>
              </a:rPr>
              <a:t>*.</a:t>
            </a:r>
            <a:endParaRPr sz="2200">
              <a:latin typeface="Arial"/>
              <a:cs typeface="Arial"/>
            </a:endParaRPr>
          </a:p>
        </p:txBody>
      </p:sp>
      <p:sp>
        <p:nvSpPr>
          <p:cNvPr id="9" name="object 9"/>
          <p:cNvSpPr txBox="1"/>
          <p:nvPr/>
        </p:nvSpPr>
        <p:spPr>
          <a:xfrm>
            <a:off x="3660394" y="3081274"/>
            <a:ext cx="5166995" cy="361315"/>
          </a:xfrm>
          <a:prstGeom prst="rect">
            <a:avLst/>
          </a:prstGeom>
        </p:spPr>
        <p:txBody>
          <a:bodyPr vert="horz" wrap="square" lIns="0" tIns="12700" rIns="0" bIns="0" rtlCol="0">
            <a:spAutoFit/>
          </a:bodyPr>
          <a:lstStyle/>
          <a:p>
            <a:pPr marL="195580" indent="-182880">
              <a:lnSpc>
                <a:spcPct val="100000"/>
              </a:lnSpc>
              <a:spcBef>
                <a:spcPts val="100"/>
              </a:spcBef>
              <a:buClr>
                <a:srgbClr val="92A199"/>
              </a:buClr>
              <a:buSzPct val="84090"/>
              <a:buChar char="•"/>
              <a:tabLst>
                <a:tab pos="195580" algn="l"/>
              </a:tabLst>
            </a:pPr>
            <a:r>
              <a:rPr sz="2200" dirty="0">
                <a:solidFill>
                  <a:srgbClr val="292934"/>
                </a:solidFill>
                <a:latin typeface="Arial"/>
                <a:cs typeface="Arial"/>
              </a:rPr>
              <a:t>Click on the Add </a:t>
            </a:r>
            <a:r>
              <a:rPr sz="2200" spc="-5" dirty="0">
                <a:solidFill>
                  <a:srgbClr val="292934"/>
                </a:solidFill>
                <a:latin typeface="Arial"/>
                <a:cs typeface="Arial"/>
              </a:rPr>
              <a:t>button </a:t>
            </a:r>
            <a:r>
              <a:rPr sz="2200" dirty="0">
                <a:solidFill>
                  <a:srgbClr val="292934"/>
                </a:solidFill>
                <a:latin typeface="Arial"/>
                <a:cs typeface="Arial"/>
              </a:rPr>
              <a:t>to add the</a:t>
            </a:r>
            <a:r>
              <a:rPr sz="2200" spc="-175" dirty="0">
                <a:solidFill>
                  <a:srgbClr val="292934"/>
                </a:solidFill>
                <a:latin typeface="Arial"/>
                <a:cs typeface="Arial"/>
              </a:rPr>
              <a:t> </a:t>
            </a:r>
            <a:r>
              <a:rPr sz="2200" dirty="0">
                <a:solidFill>
                  <a:srgbClr val="292934"/>
                </a:solidFill>
                <a:latin typeface="Arial"/>
                <a:cs typeface="Arial"/>
              </a:rPr>
              <a:t>same</a:t>
            </a:r>
            <a:endParaRPr sz="2200">
              <a:latin typeface="Arial"/>
              <a:cs typeface="Arial"/>
            </a:endParaRPr>
          </a:p>
        </p:txBody>
      </p:sp>
      <p:sp>
        <p:nvSpPr>
          <p:cNvPr id="10" name="object 10"/>
          <p:cNvSpPr txBox="1"/>
          <p:nvPr/>
        </p:nvSpPr>
        <p:spPr>
          <a:xfrm>
            <a:off x="3843273" y="3416553"/>
            <a:ext cx="4938395" cy="696595"/>
          </a:xfrm>
          <a:prstGeom prst="rect">
            <a:avLst/>
          </a:prstGeom>
        </p:spPr>
        <p:txBody>
          <a:bodyPr vert="horz" wrap="square" lIns="0" tIns="12700" rIns="0" bIns="0" rtlCol="0">
            <a:spAutoFit/>
          </a:bodyPr>
          <a:lstStyle/>
          <a:p>
            <a:pPr marL="12700" marR="5080">
              <a:lnSpc>
                <a:spcPct val="100000"/>
              </a:lnSpc>
              <a:spcBef>
                <a:spcPts val="100"/>
              </a:spcBef>
            </a:pPr>
            <a:r>
              <a:rPr sz="2200" dirty="0">
                <a:solidFill>
                  <a:srgbClr val="292934"/>
                </a:solidFill>
                <a:latin typeface="Arial"/>
                <a:cs typeface="Arial"/>
              </a:rPr>
              <a:t>fields for the next person in the same</a:t>
            </a:r>
            <a:r>
              <a:rPr sz="2200" spc="-75" dirty="0">
                <a:solidFill>
                  <a:srgbClr val="292934"/>
                </a:solidFill>
                <a:latin typeface="Arial"/>
                <a:cs typeface="Arial"/>
              </a:rPr>
              <a:t> </a:t>
            </a:r>
            <a:r>
              <a:rPr sz="2200" dirty="0">
                <a:solidFill>
                  <a:srgbClr val="292934"/>
                </a:solidFill>
                <a:latin typeface="Arial"/>
                <a:cs typeface="Arial"/>
              </a:rPr>
              <a:t>or  new</a:t>
            </a:r>
            <a:r>
              <a:rPr sz="2200" spc="-5" dirty="0">
                <a:solidFill>
                  <a:srgbClr val="292934"/>
                </a:solidFill>
                <a:latin typeface="Arial"/>
                <a:cs typeface="Arial"/>
              </a:rPr>
              <a:t> role.</a:t>
            </a:r>
            <a:endParaRPr sz="2200">
              <a:latin typeface="Arial"/>
              <a:cs typeface="Arial"/>
            </a:endParaRPr>
          </a:p>
        </p:txBody>
      </p:sp>
      <p:sp>
        <p:nvSpPr>
          <p:cNvPr id="11" name="object 11"/>
          <p:cNvSpPr txBox="1"/>
          <p:nvPr/>
        </p:nvSpPr>
        <p:spPr>
          <a:xfrm>
            <a:off x="3660394" y="4556760"/>
            <a:ext cx="4112895" cy="361315"/>
          </a:xfrm>
          <a:prstGeom prst="rect">
            <a:avLst/>
          </a:prstGeom>
        </p:spPr>
        <p:txBody>
          <a:bodyPr vert="horz" wrap="square" lIns="0" tIns="12700" rIns="0" bIns="0" rtlCol="0">
            <a:spAutoFit/>
          </a:bodyPr>
          <a:lstStyle/>
          <a:p>
            <a:pPr marL="195580" indent="-182880">
              <a:lnSpc>
                <a:spcPct val="100000"/>
              </a:lnSpc>
              <a:spcBef>
                <a:spcPts val="100"/>
              </a:spcBef>
              <a:buClr>
                <a:srgbClr val="92A199"/>
              </a:buClr>
              <a:buSzPct val="84090"/>
              <a:buChar char="•"/>
              <a:tabLst>
                <a:tab pos="195580" algn="l"/>
              </a:tabLst>
            </a:pPr>
            <a:r>
              <a:rPr sz="2200" dirty="0">
                <a:solidFill>
                  <a:srgbClr val="292934"/>
                </a:solidFill>
                <a:latin typeface="Arial"/>
                <a:cs typeface="Arial"/>
              </a:rPr>
              <a:t>When done click on</a:t>
            </a:r>
            <a:r>
              <a:rPr sz="2200" spc="-60" dirty="0">
                <a:solidFill>
                  <a:srgbClr val="292934"/>
                </a:solidFill>
                <a:latin typeface="Arial"/>
                <a:cs typeface="Arial"/>
              </a:rPr>
              <a:t> </a:t>
            </a:r>
            <a:r>
              <a:rPr sz="2200" dirty="0">
                <a:solidFill>
                  <a:srgbClr val="292934"/>
                </a:solidFill>
                <a:latin typeface="Arial"/>
                <a:cs typeface="Arial"/>
              </a:rPr>
              <a:t>Continue</a:t>
            </a:r>
            <a:endParaRPr sz="2200">
              <a:latin typeface="Arial"/>
              <a:cs typeface="Arial"/>
            </a:endParaRPr>
          </a:p>
        </p:txBody>
      </p:sp>
      <p:sp>
        <p:nvSpPr>
          <p:cNvPr id="12" name="object 12"/>
          <p:cNvSpPr txBox="1"/>
          <p:nvPr/>
        </p:nvSpPr>
        <p:spPr>
          <a:xfrm>
            <a:off x="3660394" y="5361432"/>
            <a:ext cx="4764405" cy="696595"/>
          </a:xfrm>
          <a:prstGeom prst="rect">
            <a:avLst/>
          </a:prstGeom>
        </p:spPr>
        <p:txBody>
          <a:bodyPr vert="horz" wrap="square" lIns="0" tIns="12700" rIns="0" bIns="0" rtlCol="0">
            <a:spAutoFit/>
          </a:bodyPr>
          <a:lstStyle/>
          <a:p>
            <a:pPr marL="194945" marR="5080" indent="-182880">
              <a:lnSpc>
                <a:spcPct val="100000"/>
              </a:lnSpc>
              <a:spcBef>
                <a:spcPts val="100"/>
              </a:spcBef>
              <a:buClr>
                <a:srgbClr val="92A199"/>
              </a:buClr>
              <a:buSzPct val="84090"/>
              <a:buChar char="•"/>
              <a:tabLst>
                <a:tab pos="195580" algn="l"/>
              </a:tabLst>
            </a:pPr>
            <a:r>
              <a:rPr sz="2200" dirty="0">
                <a:solidFill>
                  <a:srgbClr val="292934"/>
                </a:solidFill>
                <a:latin typeface="Arial"/>
                <a:cs typeface="Arial"/>
              </a:rPr>
              <a:t>(* In section 5 note the box to</a:t>
            </a:r>
            <a:r>
              <a:rPr sz="2200" spc="-85" dirty="0">
                <a:solidFill>
                  <a:srgbClr val="292934"/>
                </a:solidFill>
                <a:latin typeface="Arial"/>
                <a:cs typeface="Arial"/>
              </a:rPr>
              <a:t> </a:t>
            </a:r>
            <a:r>
              <a:rPr sz="2200" dirty="0">
                <a:solidFill>
                  <a:srgbClr val="292934"/>
                </a:solidFill>
                <a:latin typeface="Arial"/>
                <a:cs typeface="Arial"/>
              </a:rPr>
              <a:t>upload  </a:t>
            </a:r>
            <a:r>
              <a:rPr sz="2200" spc="-10" dirty="0">
                <a:solidFill>
                  <a:srgbClr val="292934"/>
                </a:solidFill>
                <a:latin typeface="Arial"/>
                <a:cs typeface="Arial"/>
              </a:rPr>
              <a:t>Staff</a:t>
            </a:r>
            <a:r>
              <a:rPr sz="2200" spc="-5" dirty="0">
                <a:solidFill>
                  <a:srgbClr val="292934"/>
                </a:solidFill>
                <a:latin typeface="Arial"/>
                <a:cs typeface="Arial"/>
              </a:rPr>
              <a:t> </a:t>
            </a:r>
            <a:r>
              <a:rPr sz="2200" dirty="0">
                <a:solidFill>
                  <a:srgbClr val="292934"/>
                </a:solidFill>
                <a:latin typeface="Arial"/>
                <a:cs typeface="Arial"/>
              </a:rPr>
              <a:t>resumes)</a:t>
            </a:r>
            <a:endParaRPr sz="2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596138"/>
            <a:ext cx="6553200" cy="769441"/>
          </a:xfrm>
          <a:prstGeom prst="rect">
            <a:avLst/>
          </a:prstGeom>
        </p:spPr>
        <p:txBody>
          <a:bodyPr vert="horz" wrap="square" lIns="0" tIns="12700" rIns="0" bIns="0" rtlCol="0">
            <a:spAutoFit/>
          </a:bodyPr>
          <a:lstStyle/>
          <a:p>
            <a:pPr marL="12700" algn="ctr">
              <a:lnSpc>
                <a:spcPts val="2880"/>
              </a:lnSpc>
              <a:spcBef>
                <a:spcPts val="100"/>
              </a:spcBef>
            </a:pPr>
            <a:r>
              <a:rPr lang="en-US" sz="2400" spc="-100" dirty="0"/>
              <a:t>CDBG Application</a:t>
            </a:r>
            <a:endParaRPr sz="2400" dirty="0"/>
          </a:p>
          <a:p>
            <a:pPr marL="12700" algn="ctr">
              <a:lnSpc>
                <a:spcPts val="3000"/>
              </a:lnSpc>
            </a:pPr>
            <a:r>
              <a:rPr sz="2500" b="0" i="0" spc="-90" dirty="0">
                <a:solidFill>
                  <a:srgbClr val="D2523B"/>
                </a:solidFill>
                <a:latin typeface="Arial"/>
                <a:cs typeface="Arial"/>
              </a:rPr>
              <a:t>Section </a:t>
            </a:r>
            <a:r>
              <a:rPr lang="en-US" sz="2500" b="0" i="0" spc="-90" dirty="0">
                <a:solidFill>
                  <a:srgbClr val="D2523B"/>
                </a:solidFill>
                <a:latin typeface="Arial"/>
                <a:cs typeface="Arial"/>
              </a:rPr>
              <a:t>4 </a:t>
            </a:r>
            <a:r>
              <a:rPr sz="2500" b="0" i="0" spc="-85" dirty="0">
                <a:solidFill>
                  <a:srgbClr val="D2523B"/>
                </a:solidFill>
                <a:latin typeface="Arial"/>
                <a:cs typeface="Arial"/>
              </a:rPr>
              <a:t>About </a:t>
            </a:r>
            <a:r>
              <a:rPr lang="en-US" sz="2500" b="0" i="0" spc="-135" dirty="0">
                <a:solidFill>
                  <a:srgbClr val="D2523B"/>
                </a:solidFill>
                <a:latin typeface="Arial"/>
                <a:cs typeface="Arial"/>
              </a:rPr>
              <a:t>the </a:t>
            </a:r>
            <a:r>
              <a:rPr sz="2500" b="0" i="0" spc="-300" dirty="0">
                <a:solidFill>
                  <a:srgbClr val="D2523B"/>
                </a:solidFill>
                <a:latin typeface="Arial"/>
                <a:cs typeface="Arial"/>
              </a:rPr>
              <a:t> </a:t>
            </a:r>
            <a:r>
              <a:rPr sz="2500" b="0" i="0" spc="-90" dirty="0">
                <a:solidFill>
                  <a:srgbClr val="D2523B"/>
                </a:solidFill>
                <a:latin typeface="Arial"/>
                <a:cs typeface="Arial"/>
              </a:rPr>
              <a:t>Program</a:t>
            </a:r>
            <a:r>
              <a:rPr lang="en-US" sz="2500" b="0" i="0" spc="-90" dirty="0">
                <a:solidFill>
                  <a:srgbClr val="D2523B"/>
                </a:solidFill>
                <a:latin typeface="Arial"/>
                <a:cs typeface="Arial"/>
              </a:rPr>
              <a:t> Requesting Funds</a:t>
            </a:r>
            <a:endParaRPr sz="25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26</a:t>
            </a:fld>
            <a:endParaRPr spc="-5" dirty="0"/>
          </a:p>
        </p:txBody>
      </p:sp>
      <p:sp>
        <p:nvSpPr>
          <p:cNvPr id="3" name="object 3"/>
          <p:cNvSpPr txBox="1"/>
          <p:nvPr/>
        </p:nvSpPr>
        <p:spPr>
          <a:xfrm>
            <a:off x="612140" y="2217166"/>
            <a:ext cx="7817484" cy="3936399"/>
          </a:xfrm>
          <a:prstGeom prst="rect">
            <a:avLst/>
          </a:prstGeom>
        </p:spPr>
        <p:txBody>
          <a:bodyPr vert="horz" wrap="square" lIns="0" tIns="7620" rIns="0" bIns="0" rtlCol="0">
            <a:spAutoFit/>
          </a:bodyPr>
          <a:lstStyle/>
          <a:p>
            <a:pPr marL="194945" marR="238760" indent="-182880">
              <a:lnSpc>
                <a:spcPct val="101499"/>
              </a:lnSpc>
              <a:spcBef>
                <a:spcPts val="60"/>
              </a:spcBef>
              <a:buClr>
                <a:srgbClr val="92A199"/>
              </a:buClr>
              <a:buSzPct val="93181"/>
              <a:buFont typeface="Arial"/>
              <a:buChar char="•"/>
              <a:tabLst>
                <a:tab pos="278765" algn="l"/>
                <a:tab pos="279400" algn="l"/>
              </a:tabLst>
            </a:pPr>
            <a:r>
              <a:rPr dirty="0"/>
              <a:t>	</a:t>
            </a:r>
            <a:r>
              <a:rPr sz="2200" dirty="0">
                <a:solidFill>
                  <a:srgbClr val="292934"/>
                </a:solidFill>
                <a:latin typeface="Arial"/>
                <a:cs typeface="Arial"/>
              </a:rPr>
              <a:t>Goal is to streamline the application by pairing</a:t>
            </a:r>
            <a:r>
              <a:rPr sz="2200" spc="-65" dirty="0">
                <a:solidFill>
                  <a:srgbClr val="292934"/>
                </a:solidFill>
                <a:latin typeface="Arial"/>
                <a:cs typeface="Arial"/>
              </a:rPr>
              <a:t> </a:t>
            </a:r>
            <a:r>
              <a:rPr sz="2200" dirty="0">
                <a:solidFill>
                  <a:srgbClr val="292934"/>
                </a:solidFill>
                <a:latin typeface="Arial"/>
                <a:cs typeface="Arial"/>
              </a:rPr>
              <a:t>descriptions  with data that tells</a:t>
            </a:r>
            <a:r>
              <a:rPr sz="2200" spc="-5" dirty="0">
                <a:solidFill>
                  <a:srgbClr val="292934"/>
                </a:solidFill>
                <a:latin typeface="Arial"/>
                <a:cs typeface="Arial"/>
              </a:rPr>
              <a:t> </a:t>
            </a:r>
            <a:r>
              <a:rPr sz="2200" dirty="0">
                <a:solidFill>
                  <a:srgbClr val="292934"/>
                </a:solidFill>
                <a:latin typeface="Arial"/>
                <a:cs typeface="Arial"/>
              </a:rPr>
              <a:t>us</a:t>
            </a:r>
            <a:r>
              <a:rPr sz="2400" dirty="0">
                <a:solidFill>
                  <a:srgbClr val="292934"/>
                </a:solidFill>
                <a:latin typeface="Arial"/>
                <a:cs typeface="Arial"/>
              </a:rPr>
              <a:t>:</a:t>
            </a:r>
            <a:endParaRPr sz="2400" dirty="0">
              <a:latin typeface="Arial"/>
              <a:cs typeface="Arial"/>
            </a:endParaRPr>
          </a:p>
          <a:p>
            <a:pPr>
              <a:lnSpc>
                <a:spcPct val="100000"/>
              </a:lnSpc>
              <a:spcBef>
                <a:spcPts val="35"/>
              </a:spcBef>
              <a:buClr>
                <a:srgbClr val="92A199"/>
              </a:buClr>
              <a:buFont typeface="Arial"/>
              <a:buChar char="•"/>
            </a:pPr>
            <a:endParaRPr sz="3400" dirty="0">
              <a:latin typeface="Arial"/>
              <a:cs typeface="Arial"/>
            </a:endParaRPr>
          </a:p>
          <a:p>
            <a:pPr marL="469900" lvl="1" indent="-183515">
              <a:lnSpc>
                <a:spcPct val="100000"/>
              </a:lnSpc>
              <a:buClr>
                <a:srgbClr val="92A199"/>
              </a:buClr>
              <a:buSzPct val="85000"/>
              <a:buChar char="•"/>
              <a:tabLst>
                <a:tab pos="469900" algn="l"/>
              </a:tabLst>
            </a:pPr>
            <a:r>
              <a:rPr sz="2000" spc="-5" dirty="0">
                <a:solidFill>
                  <a:srgbClr val="292934"/>
                </a:solidFill>
                <a:latin typeface="Arial"/>
                <a:cs typeface="Arial"/>
              </a:rPr>
              <a:t>Who you</a:t>
            </a:r>
            <a:r>
              <a:rPr sz="2000" spc="-10" dirty="0">
                <a:solidFill>
                  <a:srgbClr val="292934"/>
                </a:solidFill>
                <a:latin typeface="Arial"/>
                <a:cs typeface="Arial"/>
              </a:rPr>
              <a:t> </a:t>
            </a:r>
            <a:r>
              <a:rPr sz="2000" spc="-5" dirty="0">
                <a:solidFill>
                  <a:srgbClr val="292934"/>
                </a:solidFill>
                <a:latin typeface="Arial"/>
                <a:cs typeface="Arial"/>
              </a:rPr>
              <a:t>serve,</a:t>
            </a:r>
            <a:r>
              <a:rPr lang="en-US" sz="2000" spc="-5" dirty="0">
                <a:solidFill>
                  <a:srgbClr val="292934"/>
                </a:solidFill>
                <a:latin typeface="Arial"/>
                <a:cs typeface="Arial"/>
              </a:rPr>
              <a:t>- is that different for HUD funds ?</a:t>
            </a:r>
            <a:endParaRPr sz="2000" dirty="0">
              <a:latin typeface="Arial"/>
              <a:cs typeface="Arial"/>
            </a:endParaRPr>
          </a:p>
          <a:p>
            <a:pPr marL="469900" lvl="1" indent="-183515">
              <a:lnSpc>
                <a:spcPct val="100000"/>
              </a:lnSpc>
              <a:spcBef>
                <a:spcPts val="480"/>
              </a:spcBef>
              <a:buClr>
                <a:srgbClr val="92A199"/>
              </a:buClr>
              <a:buSzPct val="85000"/>
              <a:buChar char="•"/>
              <a:tabLst>
                <a:tab pos="469900" algn="l"/>
              </a:tabLst>
            </a:pPr>
            <a:r>
              <a:rPr sz="2000" spc="-5" dirty="0">
                <a:solidFill>
                  <a:srgbClr val="292934"/>
                </a:solidFill>
                <a:latin typeface="Arial"/>
                <a:cs typeface="Arial"/>
              </a:rPr>
              <a:t>Why you serve</a:t>
            </a:r>
            <a:r>
              <a:rPr sz="2000" spc="-10" dirty="0">
                <a:solidFill>
                  <a:srgbClr val="292934"/>
                </a:solidFill>
                <a:latin typeface="Arial"/>
                <a:cs typeface="Arial"/>
              </a:rPr>
              <a:t> </a:t>
            </a:r>
            <a:r>
              <a:rPr sz="2000" dirty="0">
                <a:solidFill>
                  <a:srgbClr val="292934"/>
                </a:solidFill>
                <a:latin typeface="Arial"/>
                <a:cs typeface="Arial"/>
              </a:rPr>
              <a:t>them</a:t>
            </a:r>
            <a:endParaRPr sz="2000" dirty="0">
              <a:latin typeface="Arial"/>
              <a:cs typeface="Arial"/>
            </a:endParaRPr>
          </a:p>
          <a:p>
            <a:pPr marL="469900" lvl="1" indent="-183515">
              <a:lnSpc>
                <a:spcPct val="100000"/>
              </a:lnSpc>
              <a:spcBef>
                <a:spcPts val="484"/>
              </a:spcBef>
              <a:buClr>
                <a:srgbClr val="92A199"/>
              </a:buClr>
              <a:buSzPct val="85000"/>
              <a:buChar char="•"/>
              <a:tabLst>
                <a:tab pos="469900" algn="l"/>
              </a:tabLst>
            </a:pPr>
            <a:r>
              <a:rPr sz="2000" spc="-5" dirty="0">
                <a:solidFill>
                  <a:srgbClr val="292934"/>
                </a:solidFill>
                <a:latin typeface="Arial"/>
                <a:cs typeface="Arial"/>
              </a:rPr>
              <a:t>Who you partner</a:t>
            </a:r>
            <a:r>
              <a:rPr sz="2000" spc="-20" dirty="0">
                <a:solidFill>
                  <a:srgbClr val="292934"/>
                </a:solidFill>
                <a:latin typeface="Arial"/>
                <a:cs typeface="Arial"/>
              </a:rPr>
              <a:t> </a:t>
            </a:r>
            <a:r>
              <a:rPr sz="2000" spc="-5" dirty="0">
                <a:solidFill>
                  <a:srgbClr val="292934"/>
                </a:solidFill>
                <a:latin typeface="Arial"/>
                <a:cs typeface="Arial"/>
              </a:rPr>
              <a:t>with</a:t>
            </a:r>
            <a:endParaRPr sz="2000" dirty="0">
              <a:latin typeface="Arial"/>
              <a:cs typeface="Arial"/>
            </a:endParaRPr>
          </a:p>
          <a:p>
            <a:pPr marL="469900" lvl="1" indent="-183515">
              <a:lnSpc>
                <a:spcPct val="100000"/>
              </a:lnSpc>
              <a:spcBef>
                <a:spcPts val="480"/>
              </a:spcBef>
              <a:buClr>
                <a:srgbClr val="92A199"/>
              </a:buClr>
              <a:buSzPct val="85000"/>
              <a:buChar char="•"/>
              <a:tabLst>
                <a:tab pos="469900" algn="l"/>
              </a:tabLst>
            </a:pPr>
            <a:r>
              <a:rPr sz="2000" spc="-5" dirty="0">
                <a:solidFill>
                  <a:srgbClr val="292934"/>
                </a:solidFill>
                <a:latin typeface="Arial"/>
                <a:cs typeface="Arial"/>
              </a:rPr>
              <a:t>How your program operates in time and space</a:t>
            </a:r>
            <a:endParaRPr sz="2000" dirty="0">
              <a:latin typeface="Arial"/>
              <a:cs typeface="Arial"/>
            </a:endParaRPr>
          </a:p>
          <a:p>
            <a:pPr marL="469900" lvl="1" indent="-183515">
              <a:lnSpc>
                <a:spcPct val="100000"/>
              </a:lnSpc>
              <a:spcBef>
                <a:spcPts val="480"/>
              </a:spcBef>
              <a:buClr>
                <a:srgbClr val="92A199"/>
              </a:buClr>
              <a:buSzPct val="85000"/>
              <a:buChar char="•"/>
              <a:tabLst>
                <a:tab pos="469900" algn="l"/>
              </a:tabLst>
            </a:pPr>
            <a:r>
              <a:rPr sz="2000" spc="-5" dirty="0">
                <a:solidFill>
                  <a:srgbClr val="292934"/>
                </a:solidFill>
                <a:latin typeface="Arial"/>
                <a:cs typeface="Arial"/>
              </a:rPr>
              <a:t>What makes it </a:t>
            </a:r>
            <a:r>
              <a:rPr sz="2000" spc="-10" dirty="0">
                <a:solidFill>
                  <a:srgbClr val="292934"/>
                </a:solidFill>
                <a:latin typeface="Arial"/>
                <a:cs typeface="Arial"/>
              </a:rPr>
              <a:t>an </a:t>
            </a:r>
            <a:r>
              <a:rPr sz="2000" spc="-5" dirty="0">
                <a:solidFill>
                  <a:srgbClr val="292934"/>
                </a:solidFill>
                <a:latin typeface="Arial"/>
                <a:cs typeface="Arial"/>
              </a:rPr>
              <a:t>effective</a:t>
            </a:r>
            <a:r>
              <a:rPr sz="2000" spc="-15" dirty="0">
                <a:solidFill>
                  <a:srgbClr val="292934"/>
                </a:solidFill>
                <a:latin typeface="Arial"/>
                <a:cs typeface="Arial"/>
              </a:rPr>
              <a:t> </a:t>
            </a:r>
            <a:r>
              <a:rPr sz="2000" spc="-5" dirty="0">
                <a:solidFill>
                  <a:srgbClr val="292934"/>
                </a:solidFill>
                <a:latin typeface="Arial"/>
                <a:cs typeface="Arial"/>
              </a:rPr>
              <a:t>program</a:t>
            </a:r>
            <a:endParaRPr sz="2000" dirty="0">
              <a:latin typeface="Arial"/>
              <a:cs typeface="Arial"/>
            </a:endParaRPr>
          </a:p>
          <a:p>
            <a:pPr lvl="1">
              <a:lnSpc>
                <a:spcPct val="100000"/>
              </a:lnSpc>
              <a:buClr>
                <a:srgbClr val="92A199"/>
              </a:buClr>
              <a:buFont typeface="Arial"/>
              <a:buChar char="•"/>
            </a:pPr>
            <a:endParaRPr sz="2200" dirty="0">
              <a:latin typeface="Arial"/>
              <a:cs typeface="Arial"/>
            </a:endParaRPr>
          </a:p>
          <a:p>
            <a:pPr marL="279400" indent="-266700">
              <a:lnSpc>
                <a:spcPct val="100000"/>
              </a:lnSpc>
              <a:spcBef>
                <a:spcPts val="1689"/>
              </a:spcBef>
              <a:buClr>
                <a:srgbClr val="92A199"/>
              </a:buClr>
              <a:buSzPct val="93181"/>
              <a:buChar char="•"/>
              <a:tabLst>
                <a:tab pos="278765" algn="l"/>
                <a:tab pos="279400" algn="l"/>
              </a:tabLst>
            </a:pPr>
            <a:r>
              <a:rPr sz="2200" dirty="0">
                <a:solidFill>
                  <a:srgbClr val="292934"/>
                </a:solidFill>
                <a:latin typeface="Arial"/>
                <a:cs typeface="Arial"/>
              </a:rPr>
              <a:t>For some questions your answers will trigger other</a:t>
            </a:r>
            <a:r>
              <a:rPr sz="2200" spc="-50" dirty="0">
                <a:solidFill>
                  <a:srgbClr val="292934"/>
                </a:solidFill>
                <a:latin typeface="Arial"/>
                <a:cs typeface="Arial"/>
              </a:rPr>
              <a:t> </a:t>
            </a:r>
            <a:r>
              <a:rPr sz="2200" dirty="0">
                <a:solidFill>
                  <a:srgbClr val="292934"/>
                </a:solidFill>
                <a:latin typeface="Arial"/>
                <a:cs typeface="Arial"/>
              </a:rPr>
              <a:t>questions</a:t>
            </a:r>
            <a:endParaRPr sz="22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CFA0-2E3D-089C-0F18-4EC9BC08406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BD9670-A9C8-619E-B4DD-7D125C50ACBB}"/>
              </a:ext>
            </a:extLst>
          </p:cNvPr>
          <p:cNvSpPr txBox="1">
            <a:spLocks noGrp="1"/>
          </p:cNvSpPr>
          <p:nvPr>
            <p:ph type="title"/>
          </p:nvPr>
        </p:nvSpPr>
        <p:spPr>
          <a:xfrm>
            <a:off x="990600" y="596138"/>
            <a:ext cx="6553200" cy="769441"/>
          </a:xfrm>
          <a:prstGeom prst="rect">
            <a:avLst/>
          </a:prstGeom>
        </p:spPr>
        <p:txBody>
          <a:bodyPr vert="horz" wrap="square" lIns="0" tIns="12700" rIns="0" bIns="0" rtlCol="0">
            <a:spAutoFit/>
          </a:bodyPr>
          <a:lstStyle/>
          <a:p>
            <a:pPr marL="12700" algn="ctr">
              <a:lnSpc>
                <a:spcPts val="2880"/>
              </a:lnSpc>
              <a:spcBef>
                <a:spcPts val="100"/>
              </a:spcBef>
            </a:pPr>
            <a:r>
              <a:rPr lang="en-US" sz="2400" spc="-100" dirty="0"/>
              <a:t>CDBG Application</a:t>
            </a:r>
            <a:endParaRPr sz="2400" dirty="0"/>
          </a:p>
          <a:p>
            <a:pPr marL="12700" algn="ctr">
              <a:lnSpc>
                <a:spcPts val="3000"/>
              </a:lnSpc>
            </a:pPr>
            <a:r>
              <a:rPr sz="2500" b="0" i="0" spc="-90" dirty="0">
                <a:solidFill>
                  <a:srgbClr val="D2523B"/>
                </a:solidFill>
                <a:latin typeface="Arial"/>
                <a:cs typeface="Arial"/>
              </a:rPr>
              <a:t>Section </a:t>
            </a:r>
            <a:r>
              <a:rPr lang="en-US" sz="2500" b="0" i="0" spc="-90" dirty="0">
                <a:solidFill>
                  <a:srgbClr val="D2523B"/>
                </a:solidFill>
                <a:latin typeface="Arial"/>
                <a:cs typeface="Arial"/>
              </a:rPr>
              <a:t>5  Program </a:t>
            </a:r>
            <a:r>
              <a:rPr lang="en-US" sz="2500" b="0" i="0" spc="-85" dirty="0">
                <a:solidFill>
                  <a:srgbClr val="D2523B"/>
                </a:solidFill>
              </a:rPr>
              <a:t>Capacity- Risk  Assessment</a:t>
            </a:r>
            <a:endParaRPr sz="2500" dirty="0">
              <a:latin typeface="Arial"/>
              <a:cs typeface="Arial"/>
            </a:endParaRPr>
          </a:p>
        </p:txBody>
      </p:sp>
      <p:sp>
        <p:nvSpPr>
          <p:cNvPr id="4" name="object 4">
            <a:extLst>
              <a:ext uri="{FF2B5EF4-FFF2-40B4-BE49-F238E27FC236}">
                <a16:creationId xmlns:a16="http://schemas.microsoft.com/office/drawing/2014/main" id="{4816DF3C-D123-D188-4236-899E4D627132}"/>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27</a:t>
            </a:fld>
            <a:endParaRPr spc="-5" dirty="0"/>
          </a:p>
        </p:txBody>
      </p:sp>
      <p:sp>
        <p:nvSpPr>
          <p:cNvPr id="3" name="object 3">
            <a:extLst>
              <a:ext uri="{FF2B5EF4-FFF2-40B4-BE49-F238E27FC236}">
                <a16:creationId xmlns:a16="http://schemas.microsoft.com/office/drawing/2014/main" id="{3E6B7765-0844-AE86-3E4C-8AF48630C646}"/>
              </a:ext>
            </a:extLst>
          </p:cNvPr>
          <p:cNvSpPr txBox="1"/>
          <p:nvPr/>
        </p:nvSpPr>
        <p:spPr>
          <a:xfrm>
            <a:off x="612140" y="2217166"/>
            <a:ext cx="7817484" cy="2630913"/>
          </a:xfrm>
          <a:prstGeom prst="rect">
            <a:avLst/>
          </a:prstGeom>
        </p:spPr>
        <p:txBody>
          <a:bodyPr vert="horz" wrap="square" lIns="0" tIns="7620" rIns="0" bIns="0" rtlCol="0">
            <a:spAutoFit/>
          </a:bodyPr>
          <a:lstStyle/>
          <a:p>
            <a:pPr marL="194945" marR="238760" indent="-182880">
              <a:lnSpc>
                <a:spcPct val="101499"/>
              </a:lnSpc>
              <a:spcBef>
                <a:spcPts val="60"/>
              </a:spcBef>
              <a:buClr>
                <a:srgbClr val="92A199"/>
              </a:buClr>
              <a:buSzPct val="93181"/>
              <a:buFont typeface="Arial"/>
              <a:buChar char="•"/>
              <a:tabLst>
                <a:tab pos="278765" algn="l"/>
                <a:tab pos="279400" algn="l"/>
              </a:tabLst>
            </a:pPr>
            <a:r>
              <a:rPr dirty="0"/>
              <a:t>	</a:t>
            </a:r>
            <a:r>
              <a:rPr lang="en-US" sz="2400" spc="-85" dirty="0">
                <a:solidFill>
                  <a:srgbClr val="D2523B"/>
                </a:solidFill>
              </a:rPr>
              <a:t> </a:t>
            </a:r>
            <a:r>
              <a:rPr lang="en-US" sz="2200" spc="-85" dirty="0">
                <a:latin typeface="Arial" panose="020B0604020202020204" pitchFamily="34" charset="0"/>
                <a:cs typeface="Arial" panose="020B0604020202020204" pitchFamily="34" charset="0"/>
              </a:rPr>
              <a:t>Does the organization have the staffing and expertise to execute a Federal program and demonstrate results </a:t>
            </a:r>
            <a:r>
              <a:rPr sz="2200" dirty="0">
                <a:latin typeface="Arial" panose="020B0604020202020204" pitchFamily="34" charset="0"/>
                <a:cs typeface="Arial" panose="020B0604020202020204" pitchFamily="34" charset="0"/>
              </a:rPr>
              <a:t>:</a:t>
            </a:r>
          </a:p>
          <a:p>
            <a:pPr>
              <a:lnSpc>
                <a:spcPct val="100000"/>
              </a:lnSpc>
              <a:spcBef>
                <a:spcPts val="35"/>
              </a:spcBef>
              <a:buClr>
                <a:srgbClr val="92A199"/>
              </a:buClr>
              <a:buFont typeface="Arial"/>
              <a:buChar char="•"/>
            </a:pPr>
            <a:endParaRPr sz="2200" dirty="0">
              <a:latin typeface="Arial" panose="020B0604020202020204" pitchFamily="34" charset="0"/>
              <a:cs typeface="Arial" panose="020B0604020202020204" pitchFamily="34" charset="0"/>
            </a:endParaRPr>
          </a:p>
          <a:p>
            <a:pPr marL="469900" lvl="1" indent="-183515">
              <a:lnSpc>
                <a:spcPct val="100000"/>
              </a:lnSpc>
              <a:buClr>
                <a:srgbClr val="92A199"/>
              </a:buClr>
              <a:buSzPct val="85000"/>
              <a:buChar char="•"/>
              <a:tabLst>
                <a:tab pos="469900" algn="l"/>
              </a:tabLst>
            </a:pPr>
            <a:r>
              <a:rPr lang="en-US" sz="2000" spc="-5" dirty="0">
                <a:solidFill>
                  <a:srgbClr val="292934"/>
                </a:solidFill>
                <a:latin typeface="Arial"/>
                <a:cs typeface="Arial"/>
              </a:rPr>
              <a:t>Repeating information on skills and experience for each staff named.</a:t>
            </a:r>
          </a:p>
          <a:p>
            <a:pPr marL="469900" lvl="1" indent="-183515">
              <a:lnSpc>
                <a:spcPct val="100000"/>
              </a:lnSpc>
              <a:buClr>
                <a:srgbClr val="92A199"/>
              </a:buClr>
              <a:buSzPct val="85000"/>
              <a:buChar char="•"/>
              <a:tabLst>
                <a:tab pos="469900" algn="l"/>
              </a:tabLst>
            </a:pPr>
            <a:r>
              <a:rPr lang="en-US" sz="2000" spc="-5" dirty="0">
                <a:solidFill>
                  <a:srgbClr val="292934"/>
                </a:solidFill>
                <a:latin typeface="Arial"/>
                <a:cs typeface="Arial"/>
              </a:rPr>
              <a:t>Does the organization have knowledge and experience about managing program grants, in particular Federal grants</a:t>
            </a:r>
            <a:endParaRPr sz="2000" dirty="0">
              <a:latin typeface="Arial"/>
              <a:cs typeface="Arial"/>
            </a:endParaRPr>
          </a:p>
          <a:p>
            <a:pPr lvl="1">
              <a:lnSpc>
                <a:spcPct val="100000"/>
              </a:lnSpc>
              <a:buClr>
                <a:srgbClr val="92A199"/>
              </a:buClr>
              <a:buFont typeface="Arial"/>
              <a:buChar char="•"/>
            </a:pPr>
            <a:endParaRPr sz="2200" dirty="0">
              <a:latin typeface="Arial"/>
              <a:cs typeface="Arial"/>
            </a:endParaRPr>
          </a:p>
        </p:txBody>
      </p:sp>
    </p:spTree>
    <p:extLst>
      <p:ext uri="{BB962C8B-B14F-4D97-AF65-F5344CB8AC3E}">
        <p14:creationId xmlns:p14="http://schemas.microsoft.com/office/powerpoint/2010/main" val="416058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0958" y="609600"/>
            <a:ext cx="8022083" cy="788670"/>
          </a:xfrm>
          <a:prstGeom prst="rect">
            <a:avLst/>
          </a:prstGeom>
        </p:spPr>
        <p:txBody>
          <a:bodyPr vert="horz" wrap="square" lIns="0" tIns="12065" rIns="0" bIns="0" rtlCol="0">
            <a:spAutoFit/>
          </a:bodyPr>
          <a:lstStyle/>
          <a:p>
            <a:pPr algn="ctr">
              <a:lnSpc>
                <a:spcPct val="100000"/>
              </a:lnSpc>
              <a:spcBef>
                <a:spcPts val="95"/>
              </a:spcBef>
            </a:pPr>
            <a:r>
              <a:rPr spc="-80" dirty="0"/>
              <a:t>CDBG </a:t>
            </a:r>
            <a:r>
              <a:rPr spc="-95" dirty="0"/>
              <a:t>Application</a:t>
            </a:r>
            <a:r>
              <a:rPr spc="-459" dirty="0"/>
              <a:t> </a:t>
            </a:r>
            <a:r>
              <a:rPr spc="-95" dirty="0"/>
              <a:t>Process:</a:t>
            </a:r>
          </a:p>
          <a:p>
            <a:pPr algn="ctr">
              <a:lnSpc>
                <a:spcPct val="100000"/>
              </a:lnSpc>
              <a:spcBef>
                <a:spcPts val="10"/>
              </a:spcBef>
              <a:tabLst>
                <a:tab pos="1299210" algn="l"/>
              </a:tabLst>
            </a:pPr>
            <a:r>
              <a:rPr sz="2400" b="0" i="0" spc="-95" dirty="0">
                <a:solidFill>
                  <a:srgbClr val="D2523B"/>
                </a:solidFill>
                <a:latin typeface="Arial"/>
                <a:cs typeface="Arial"/>
              </a:rPr>
              <a:t>Section</a:t>
            </a:r>
            <a:r>
              <a:rPr sz="2400" b="0" i="0" spc="-175" dirty="0">
                <a:solidFill>
                  <a:srgbClr val="D2523B"/>
                </a:solidFill>
                <a:latin typeface="Arial"/>
                <a:cs typeface="Arial"/>
              </a:rPr>
              <a:t> </a:t>
            </a:r>
            <a:r>
              <a:rPr sz="2400" b="0" i="0" spc="-5" dirty="0">
                <a:solidFill>
                  <a:srgbClr val="D2523B"/>
                </a:solidFill>
                <a:latin typeface="Arial"/>
                <a:cs typeface="Arial"/>
              </a:rPr>
              <a:t>6	</a:t>
            </a:r>
            <a:r>
              <a:rPr sz="2400" b="0" i="0" spc="-95" dirty="0">
                <a:solidFill>
                  <a:srgbClr val="D2523B"/>
                </a:solidFill>
                <a:latin typeface="Arial"/>
                <a:cs typeface="Arial"/>
              </a:rPr>
              <a:t>Measuring</a:t>
            </a:r>
            <a:r>
              <a:rPr sz="2400" b="0" i="0" spc="-190" dirty="0">
                <a:solidFill>
                  <a:srgbClr val="D2523B"/>
                </a:solidFill>
                <a:latin typeface="Arial"/>
                <a:cs typeface="Arial"/>
              </a:rPr>
              <a:t> </a:t>
            </a:r>
            <a:r>
              <a:rPr sz="2400" b="0" i="0" spc="-95" dirty="0">
                <a:solidFill>
                  <a:srgbClr val="D2523B"/>
                </a:solidFill>
                <a:latin typeface="Arial"/>
                <a:cs typeface="Arial"/>
              </a:rPr>
              <a:t>Results</a:t>
            </a:r>
            <a:endParaRPr sz="2400" dirty="0">
              <a:latin typeface="Arial"/>
              <a:cs typeface="Arial"/>
            </a:endParaRPr>
          </a:p>
        </p:txBody>
      </p:sp>
      <p:sp>
        <p:nvSpPr>
          <p:cNvPr id="6" name="object 6"/>
          <p:cNvSpPr txBox="1"/>
          <p:nvPr/>
        </p:nvSpPr>
        <p:spPr>
          <a:xfrm>
            <a:off x="5715000" y="2819400"/>
            <a:ext cx="3792282" cy="2777683"/>
          </a:xfrm>
          <a:prstGeom prst="rect">
            <a:avLst/>
          </a:prstGeom>
        </p:spPr>
        <p:txBody>
          <a:bodyPr vert="horz" wrap="square" lIns="0" tIns="12700" rIns="0" bIns="0" rtlCol="0">
            <a:spAutoFit/>
          </a:bodyPr>
          <a:lstStyle/>
          <a:p>
            <a:pPr marL="233679" marR="706120" indent="-182880">
              <a:lnSpc>
                <a:spcPct val="100000"/>
              </a:lnSpc>
              <a:spcBef>
                <a:spcPts val="100"/>
              </a:spcBef>
              <a:buClr>
                <a:srgbClr val="92A199"/>
              </a:buClr>
              <a:buSzPct val="84090"/>
              <a:buChar char="•"/>
              <a:tabLst>
                <a:tab pos="233679" algn="l"/>
              </a:tabLst>
            </a:pPr>
            <a:r>
              <a:rPr sz="2200" dirty="0">
                <a:solidFill>
                  <a:srgbClr val="292934"/>
                </a:solidFill>
                <a:latin typeface="Arial"/>
                <a:cs typeface="Arial"/>
              </a:rPr>
              <a:t>Select the category that</a:t>
            </a:r>
            <a:r>
              <a:rPr sz="2200" spc="-90" dirty="0">
                <a:solidFill>
                  <a:srgbClr val="292934"/>
                </a:solidFill>
                <a:latin typeface="Arial"/>
                <a:cs typeface="Arial"/>
              </a:rPr>
              <a:t> </a:t>
            </a:r>
            <a:r>
              <a:rPr sz="2200" dirty="0">
                <a:solidFill>
                  <a:srgbClr val="292934"/>
                </a:solidFill>
                <a:latin typeface="Arial"/>
                <a:cs typeface="Arial"/>
              </a:rPr>
              <a:t>best  </a:t>
            </a:r>
            <a:r>
              <a:rPr sz="2200" spc="-5" dirty="0">
                <a:solidFill>
                  <a:srgbClr val="292934"/>
                </a:solidFill>
                <a:latin typeface="Arial"/>
                <a:cs typeface="Arial"/>
              </a:rPr>
              <a:t>describes </a:t>
            </a:r>
            <a:r>
              <a:rPr sz="2200" dirty="0">
                <a:solidFill>
                  <a:srgbClr val="292934"/>
                </a:solidFill>
                <a:latin typeface="Arial"/>
                <a:cs typeface="Arial"/>
              </a:rPr>
              <a:t>your </a:t>
            </a:r>
            <a:r>
              <a:rPr sz="2200" spc="-10" dirty="0">
                <a:solidFill>
                  <a:srgbClr val="292934"/>
                </a:solidFill>
                <a:latin typeface="Arial"/>
                <a:cs typeface="Arial"/>
              </a:rPr>
              <a:t>program’s  </a:t>
            </a:r>
            <a:r>
              <a:rPr sz="2200" dirty="0">
                <a:solidFill>
                  <a:srgbClr val="292934"/>
                </a:solidFill>
                <a:latin typeface="Arial"/>
                <a:cs typeface="Arial"/>
              </a:rPr>
              <a:t>funding</a:t>
            </a:r>
            <a:r>
              <a:rPr sz="2200" spc="-5" dirty="0">
                <a:solidFill>
                  <a:srgbClr val="292934"/>
                </a:solidFill>
                <a:latin typeface="Arial"/>
                <a:cs typeface="Arial"/>
              </a:rPr>
              <a:t> </a:t>
            </a:r>
            <a:r>
              <a:rPr sz="2200" dirty="0">
                <a:solidFill>
                  <a:srgbClr val="292934"/>
                </a:solidFill>
                <a:latin typeface="Arial"/>
                <a:cs typeface="Arial"/>
              </a:rPr>
              <a:t>history</a:t>
            </a:r>
            <a:endParaRPr lang="en-US" sz="2200" dirty="0">
              <a:solidFill>
                <a:srgbClr val="292934"/>
              </a:solidFill>
              <a:latin typeface="Arial"/>
              <a:cs typeface="Arial"/>
            </a:endParaRPr>
          </a:p>
          <a:p>
            <a:pPr marL="233679" marR="706120" indent="-182880">
              <a:lnSpc>
                <a:spcPct val="100000"/>
              </a:lnSpc>
              <a:spcBef>
                <a:spcPts val="100"/>
              </a:spcBef>
              <a:buClr>
                <a:srgbClr val="92A199"/>
              </a:buClr>
              <a:buSzPct val="84090"/>
              <a:buChar char="•"/>
              <a:tabLst>
                <a:tab pos="233679" algn="l"/>
              </a:tabLst>
            </a:pPr>
            <a:endParaRPr lang="en-US" sz="2200" dirty="0">
              <a:solidFill>
                <a:srgbClr val="292934"/>
              </a:solidFill>
              <a:latin typeface="Arial"/>
              <a:cs typeface="Arial"/>
            </a:endParaRPr>
          </a:p>
          <a:p>
            <a:pPr marL="233679" marR="706120" indent="-182880">
              <a:lnSpc>
                <a:spcPct val="100000"/>
              </a:lnSpc>
              <a:spcBef>
                <a:spcPts val="100"/>
              </a:spcBef>
              <a:buClr>
                <a:srgbClr val="92A199"/>
              </a:buClr>
              <a:buSzPct val="84090"/>
              <a:buChar char="•"/>
              <a:tabLst>
                <a:tab pos="233679" algn="l"/>
              </a:tabLst>
            </a:pPr>
            <a:r>
              <a:rPr lang="en-US" sz="2200" dirty="0">
                <a:solidFill>
                  <a:srgbClr val="292934"/>
                </a:solidFill>
                <a:latin typeface="Arial"/>
                <a:cs typeface="Arial"/>
              </a:rPr>
              <a:t>Answer the questions shown</a:t>
            </a:r>
            <a:endParaRPr sz="2200" dirty="0">
              <a:latin typeface="Arial"/>
              <a:cs typeface="Arial"/>
            </a:endParaRPr>
          </a:p>
          <a:p>
            <a:pPr>
              <a:lnSpc>
                <a:spcPct val="100000"/>
              </a:lnSpc>
              <a:buClr>
                <a:srgbClr val="92A199"/>
              </a:buClr>
              <a:buFont typeface="Arial"/>
              <a:buChar char="•"/>
            </a:pPr>
            <a:endParaRPr sz="2400" dirty="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28</a:t>
            </a:fld>
            <a:endParaRPr spc="-5" dirty="0"/>
          </a:p>
        </p:txBody>
      </p:sp>
      <p:pic>
        <p:nvPicPr>
          <p:cNvPr id="13" name="Picture 12">
            <a:extLst>
              <a:ext uri="{FF2B5EF4-FFF2-40B4-BE49-F238E27FC236}">
                <a16:creationId xmlns:a16="http://schemas.microsoft.com/office/drawing/2014/main" id="{C898BA86-90B5-8780-5144-A4AD882CF1CB}"/>
              </a:ext>
            </a:extLst>
          </p:cNvPr>
          <p:cNvPicPr>
            <a:picLocks noChangeAspect="1"/>
          </p:cNvPicPr>
          <p:nvPr/>
        </p:nvPicPr>
        <p:blipFill>
          <a:blip r:embed="rId2"/>
          <a:srcRect b="49933"/>
          <a:stretch>
            <a:fillRect/>
          </a:stretch>
        </p:blipFill>
        <p:spPr>
          <a:xfrm>
            <a:off x="685800" y="2133600"/>
            <a:ext cx="4724400" cy="25915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8832" y="609600"/>
            <a:ext cx="4478020" cy="820419"/>
          </a:xfrm>
          <a:prstGeom prst="rect">
            <a:avLst/>
          </a:prstGeom>
        </p:spPr>
        <p:txBody>
          <a:bodyPr vert="horz" wrap="square" lIns="0" tIns="13335" rIns="0" bIns="0" rtlCol="0">
            <a:spAutoFit/>
          </a:bodyPr>
          <a:lstStyle/>
          <a:p>
            <a:pPr algn="ctr">
              <a:lnSpc>
                <a:spcPct val="100000"/>
              </a:lnSpc>
              <a:spcBef>
                <a:spcPts val="105"/>
              </a:spcBef>
            </a:pPr>
            <a:r>
              <a:rPr sz="2800" spc="-80" dirty="0"/>
              <a:t>CDBG </a:t>
            </a:r>
            <a:r>
              <a:rPr sz="2800" spc="-95" dirty="0"/>
              <a:t>Application</a:t>
            </a:r>
            <a:r>
              <a:rPr sz="2800" spc="-480" dirty="0"/>
              <a:t> </a:t>
            </a:r>
            <a:r>
              <a:rPr sz="2800" spc="-95" dirty="0"/>
              <a:t>Process:</a:t>
            </a:r>
            <a:endParaRPr sz="2800"/>
          </a:p>
          <a:p>
            <a:pPr algn="ctr">
              <a:lnSpc>
                <a:spcPct val="100000"/>
              </a:lnSpc>
              <a:spcBef>
                <a:spcPts val="10"/>
              </a:spcBef>
              <a:tabLst>
                <a:tab pos="1299210" algn="l"/>
              </a:tabLst>
            </a:pPr>
            <a:r>
              <a:rPr sz="2400" b="0" i="0" spc="-95" dirty="0">
                <a:solidFill>
                  <a:srgbClr val="D2523B"/>
                </a:solidFill>
                <a:latin typeface="Arial"/>
                <a:cs typeface="Arial"/>
              </a:rPr>
              <a:t>Section</a:t>
            </a:r>
            <a:r>
              <a:rPr sz="2400" b="0" i="0" spc="-175" dirty="0">
                <a:solidFill>
                  <a:srgbClr val="D2523B"/>
                </a:solidFill>
                <a:latin typeface="Arial"/>
                <a:cs typeface="Arial"/>
              </a:rPr>
              <a:t> </a:t>
            </a:r>
            <a:r>
              <a:rPr sz="2400" b="0" i="0" spc="-5" dirty="0">
                <a:solidFill>
                  <a:srgbClr val="D2523B"/>
                </a:solidFill>
                <a:latin typeface="Arial"/>
                <a:cs typeface="Arial"/>
              </a:rPr>
              <a:t>6	</a:t>
            </a:r>
            <a:r>
              <a:rPr sz="2400" b="0" i="0" spc="-95" dirty="0">
                <a:solidFill>
                  <a:srgbClr val="D2523B"/>
                </a:solidFill>
                <a:latin typeface="Arial"/>
                <a:cs typeface="Arial"/>
              </a:rPr>
              <a:t>Measuring</a:t>
            </a:r>
            <a:r>
              <a:rPr sz="2400" b="0" i="0" spc="-185" dirty="0">
                <a:solidFill>
                  <a:srgbClr val="D2523B"/>
                </a:solidFill>
                <a:latin typeface="Arial"/>
                <a:cs typeface="Arial"/>
              </a:rPr>
              <a:t> </a:t>
            </a:r>
            <a:r>
              <a:rPr sz="2400" b="0" i="0" spc="-95" dirty="0">
                <a:solidFill>
                  <a:srgbClr val="D2523B"/>
                </a:solidFill>
                <a:latin typeface="Arial"/>
                <a:cs typeface="Arial"/>
              </a:rPr>
              <a:t>Results</a:t>
            </a:r>
            <a:endParaRPr sz="24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29</a:t>
            </a:fld>
            <a:endParaRPr spc="-5" dirty="0"/>
          </a:p>
        </p:txBody>
      </p:sp>
      <p:sp>
        <p:nvSpPr>
          <p:cNvPr id="3" name="object 3"/>
          <p:cNvSpPr txBox="1"/>
          <p:nvPr/>
        </p:nvSpPr>
        <p:spPr>
          <a:xfrm>
            <a:off x="554355" y="1752600"/>
            <a:ext cx="8035290" cy="3149580"/>
          </a:xfrm>
          <a:prstGeom prst="rect">
            <a:avLst/>
          </a:prstGeom>
        </p:spPr>
        <p:txBody>
          <a:bodyPr vert="horz" wrap="square" lIns="0" tIns="81280" rIns="0" bIns="0" rtlCol="0">
            <a:spAutoFit/>
          </a:bodyPr>
          <a:lstStyle/>
          <a:p>
            <a:pPr marL="12700">
              <a:lnSpc>
                <a:spcPct val="100000"/>
              </a:lnSpc>
              <a:spcBef>
                <a:spcPts val="640"/>
              </a:spcBef>
            </a:pPr>
            <a:r>
              <a:rPr sz="2200" spc="-125" dirty="0">
                <a:solidFill>
                  <a:srgbClr val="292934"/>
                </a:solidFill>
                <a:latin typeface="Arial"/>
                <a:cs typeface="Arial"/>
              </a:rPr>
              <a:t>To </a:t>
            </a:r>
            <a:r>
              <a:rPr sz="2200" dirty="0">
                <a:solidFill>
                  <a:srgbClr val="292934"/>
                </a:solidFill>
                <a:latin typeface="Arial"/>
                <a:cs typeface="Arial"/>
              </a:rPr>
              <a:t>choose the category of</a:t>
            </a:r>
            <a:r>
              <a:rPr sz="2200" spc="120" dirty="0">
                <a:solidFill>
                  <a:srgbClr val="292934"/>
                </a:solidFill>
                <a:latin typeface="Arial"/>
                <a:cs typeface="Arial"/>
              </a:rPr>
              <a:t> </a:t>
            </a:r>
            <a:r>
              <a:rPr sz="2200" dirty="0">
                <a:solidFill>
                  <a:srgbClr val="292934"/>
                </a:solidFill>
                <a:latin typeface="Arial"/>
                <a:cs typeface="Arial"/>
              </a:rPr>
              <a:t>funding:</a:t>
            </a:r>
            <a:endParaRPr sz="2200" dirty="0">
              <a:latin typeface="Arial"/>
              <a:cs typeface="Arial"/>
            </a:endParaRPr>
          </a:p>
          <a:p>
            <a:pPr marL="743585" marR="81280" indent="-182880">
              <a:lnSpc>
                <a:spcPct val="100000"/>
              </a:lnSpc>
              <a:spcBef>
                <a:spcPts val="400"/>
              </a:spcBef>
              <a:buClr>
                <a:srgbClr val="92A199"/>
              </a:buClr>
              <a:buSzPct val="90625"/>
              <a:buChar char="•"/>
              <a:tabLst>
                <a:tab pos="744220" algn="l"/>
              </a:tabLst>
            </a:pPr>
            <a:r>
              <a:rPr sz="1600" spc="-5" dirty="0">
                <a:solidFill>
                  <a:srgbClr val="292934"/>
                </a:solidFill>
                <a:latin typeface="Arial"/>
                <a:cs typeface="Arial"/>
              </a:rPr>
              <a:t>1– </a:t>
            </a:r>
            <a:r>
              <a:rPr sz="1600" dirty="0">
                <a:solidFill>
                  <a:srgbClr val="292934"/>
                </a:solidFill>
                <a:latin typeface="Arial"/>
                <a:cs typeface="Arial"/>
              </a:rPr>
              <a:t>If your program </a:t>
            </a:r>
            <a:r>
              <a:rPr sz="1600" spc="-5" dirty="0">
                <a:solidFill>
                  <a:srgbClr val="292934"/>
                </a:solidFill>
                <a:latin typeface="Arial"/>
                <a:cs typeface="Arial"/>
              </a:rPr>
              <a:t>has </a:t>
            </a:r>
            <a:r>
              <a:rPr sz="1600" dirty="0">
                <a:solidFill>
                  <a:srgbClr val="292934"/>
                </a:solidFill>
                <a:latin typeface="Arial"/>
                <a:cs typeface="Arial"/>
              </a:rPr>
              <a:t>received CDBG </a:t>
            </a:r>
            <a:r>
              <a:rPr sz="1600" spc="-5" dirty="0">
                <a:solidFill>
                  <a:srgbClr val="292934"/>
                </a:solidFill>
                <a:latin typeface="Arial"/>
                <a:cs typeface="Arial"/>
              </a:rPr>
              <a:t>funds </a:t>
            </a:r>
            <a:r>
              <a:rPr sz="1600" dirty="0">
                <a:solidFill>
                  <a:srgbClr val="292934"/>
                </a:solidFill>
                <a:latin typeface="Arial"/>
                <a:cs typeface="Arial"/>
              </a:rPr>
              <a:t>in </a:t>
            </a:r>
            <a:r>
              <a:rPr sz="1600" spc="-5" dirty="0">
                <a:solidFill>
                  <a:srgbClr val="292934"/>
                </a:solidFill>
                <a:latin typeface="Arial"/>
                <a:cs typeface="Arial"/>
              </a:rPr>
              <a:t>any </a:t>
            </a:r>
            <a:r>
              <a:rPr sz="1600" dirty="0">
                <a:solidFill>
                  <a:srgbClr val="292934"/>
                </a:solidFill>
                <a:latin typeface="Arial"/>
                <a:cs typeface="Arial"/>
              </a:rPr>
              <a:t>of the last </a:t>
            </a:r>
            <a:r>
              <a:rPr sz="1600" spc="-5" dirty="0">
                <a:solidFill>
                  <a:srgbClr val="292934"/>
                </a:solidFill>
                <a:latin typeface="Arial"/>
                <a:cs typeface="Arial"/>
              </a:rPr>
              <a:t>three </a:t>
            </a:r>
            <a:r>
              <a:rPr sz="1600" dirty="0">
                <a:solidFill>
                  <a:srgbClr val="292934"/>
                </a:solidFill>
                <a:latin typeface="Arial"/>
                <a:cs typeface="Arial"/>
              </a:rPr>
              <a:t>fiscal years  (even if your program </a:t>
            </a:r>
            <a:r>
              <a:rPr sz="1600" spc="-5" dirty="0">
                <a:solidFill>
                  <a:srgbClr val="292934"/>
                </a:solidFill>
                <a:latin typeface="Arial"/>
                <a:cs typeface="Arial"/>
              </a:rPr>
              <a:t>has </a:t>
            </a:r>
            <a:r>
              <a:rPr sz="1600" dirty="0">
                <a:solidFill>
                  <a:srgbClr val="292934"/>
                </a:solidFill>
                <a:latin typeface="Arial"/>
                <a:cs typeface="Arial"/>
              </a:rPr>
              <a:t>received CDBG </a:t>
            </a:r>
            <a:r>
              <a:rPr sz="1600" spc="-5" dirty="0">
                <a:solidFill>
                  <a:srgbClr val="292934"/>
                </a:solidFill>
                <a:latin typeface="Arial"/>
                <a:cs typeface="Arial"/>
              </a:rPr>
              <a:t>funds </a:t>
            </a:r>
            <a:r>
              <a:rPr sz="1600" dirty="0">
                <a:solidFill>
                  <a:srgbClr val="292934"/>
                </a:solidFill>
                <a:latin typeface="Arial"/>
                <a:cs typeface="Arial"/>
              </a:rPr>
              <a:t>in </a:t>
            </a:r>
            <a:r>
              <a:rPr sz="1600" spc="-5" dirty="0">
                <a:solidFill>
                  <a:srgbClr val="292934"/>
                </a:solidFill>
                <a:latin typeface="Arial"/>
                <a:cs typeface="Arial"/>
              </a:rPr>
              <a:t>only one or </a:t>
            </a:r>
            <a:r>
              <a:rPr sz="1600" dirty="0">
                <a:solidFill>
                  <a:srgbClr val="292934"/>
                </a:solidFill>
                <a:latin typeface="Arial"/>
                <a:cs typeface="Arial"/>
              </a:rPr>
              <a:t>two </a:t>
            </a:r>
            <a:r>
              <a:rPr sz="1600" spc="-5" dirty="0">
                <a:solidFill>
                  <a:srgbClr val="292934"/>
                </a:solidFill>
                <a:latin typeface="Arial"/>
                <a:cs typeface="Arial"/>
              </a:rPr>
              <a:t>of </a:t>
            </a:r>
            <a:r>
              <a:rPr sz="1600" dirty="0">
                <a:solidFill>
                  <a:srgbClr val="292934"/>
                </a:solidFill>
                <a:latin typeface="Arial"/>
                <a:cs typeface="Arial"/>
              </a:rPr>
              <a:t>the last  </a:t>
            </a:r>
            <a:r>
              <a:rPr sz="1600" spc="-5" dirty="0">
                <a:solidFill>
                  <a:srgbClr val="292934"/>
                </a:solidFill>
                <a:latin typeface="Arial"/>
                <a:cs typeface="Arial"/>
              </a:rPr>
              <a:t>three </a:t>
            </a:r>
            <a:r>
              <a:rPr sz="1600" dirty="0">
                <a:solidFill>
                  <a:srgbClr val="292934"/>
                </a:solidFill>
                <a:latin typeface="Arial"/>
                <a:cs typeface="Arial"/>
              </a:rPr>
              <a:t>fiscal</a:t>
            </a:r>
            <a:r>
              <a:rPr sz="1600" spc="5" dirty="0">
                <a:solidFill>
                  <a:srgbClr val="292934"/>
                </a:solidFill>
                <a:latin typeface="Arial"/>
                <a:cs typeface="Arial"/>
              </a:rPr>
              <a:t> </a:t>
            </a:r>
            <a:r>
              <a:rPr sz="1600" dirty="0">
                <a:solidFill>
                  <a:srgbClr val="292934"/>
                </a:solidFill>
                <a:latin typeface="Arial"/>
                <a:cs typeface="Arial"/>
              </a:rPr>
              <a:t>years).</a:t>
            </a:r>
            <a:endParaRPr sz="1600" dirty="0">
              <a:latin typeface="Arial"/>
              <a:cs typeface="Arial"/>
            </a:endParaRPr>
          </a:p>
          <a:p>
            <a:pPr>
              <a:lnSpc>
                <a:spcPct val="100000"/>
              </a:lnSpc>
              <a:spcBef>
                <a:spcPts val="40"/>
              </a:spcBef>
              <a:buClr>
                <a:srgbClr val="92A199"/>
              </a:buClr>
              <a:buFont typeface="Arial"/>
              <a:buChar char="•"/>
            </a:pPr>
            <a:endParaRPr sz="2300" dirty="0">
              <a:latin typeface="Arial"/>
              <a:cs typeface="Arial"/>
            </a:endParaRPr>
          </a:p>
          <a:p>
            <a:pPr marL="744220" indent="-182880">
              <a:lnSpc>
                <a:spcPct val="100000"/>
              </a:lnSpc>
              <a:buClr>
                <a:srgbClr val="92A199"/>
              </a:buClr>
              <a:buSzPct val="90625"/>
              <a:buChar char="•"/>
              <a:tabLst>
                <a:tab pos="744220" algn="l"/>
              </a:tabLst>
            </a:pPr>
            <a:r>
              <a:rPr sz="1600" spc="-5" dirty="0">
                <a:solidFill>
                  <a:srgbClr val="292934"/>
                </a:solidFill>
                <a:latin typeface="Arial"/>
                <a:cs typeface="Arial"/>
              </a:rPr>
              <a:t>2– </a:t>
            </a:r>
            <a:r>
              <a:rPr sz="1600" dirty="0">
                <a:solidFill>
                  <a:srgbClr val="292934"/>
                </a:solidFill>
                <a:latin typeface="Arial"/>
                <a:cs typeface="Arial"/>
              </a:rPr>
              <a:t>If you</a:t>
            </a:r>
            <a:r>
              <a:rPr sz="1600" u="heavy" dirty="0">
                <a:solidFill>
                  <a:srgbClr val="292934"/>
                </a:solidFill>
                <a:uFill>
                  <a:solidFill>
                    <a:srgbClr val="292934"/>
                  </a:solidFill>
                </a:uFill>
                <a:latin typeface="Arial"/>
                <a:cs typeface="Arial"/>
              </a:rPr>
              <a:t> </a:t>
            </a:r>
            <a:r>
              <a:rPr sz="1600" u="heavy" spc="-5" dirty="0">
                <a:solidFill>
                  <a:srgbClr val="292934"/>
                </a:solidFill>
                <a:uFill>
                  <a:solidFill>
                    <a:srgbClr val="292934"/>
                  </a:solidFill>
                </a:uFill>
                <a:latin typeface="Arial"/>
                <a:cs typeface="Arial"/>
              </a:rPr>
              <a:t>haven’t</a:t>
            </a:r>
            <a:r>
              <a:rPr sz="1600" spc="-5" dirty="0">
                <a:solidFill>
                  <a:srgbClr val="292934"/>
                </a:solidFill>
                <a:latin typeface="Arial"/>
                <a:cs typeface="Arial"/>
              </a:rPr>
              <a:t> </a:t>
            </a:r>
            <a:r>
              <a:rPr sz="1600" dirty="0">
                <a:solidFill>
                  <a:srgbClr val="292934"/>
                </a:solidFill>
                <a:latin typeface="Arial"/>
                <a:cs typeface="Arial"/>
              </a:rPr>
              <a:t>received CDBG </a:t>
            </a:r>
            <a:r>
              <a:rPr sz="1600" spc="-5" dirty="0">
                <a:solidFill>
                  <a:srgbClr val="292934"/>
                </a:solidFill>
                <a:latin typeface="Arial"/>
                <a:cs typeface="Arial"/>
              </a:rPr>
              <a:t>funds </a:t>
            </a:r>
            <a:r>
              <a:rPr sz="1600" dirty="0">
                <a:solidFill>
                  <a:srgbClr val="292934"/>
                </a:solidFill>
                <a:latin typeface="Arial"/>
                <a:cs typeface="Arial"/>
              </a:rPr>
              <a:t>in any </a:t>
            </a:r>
            <a:r>
              <a:rPr sz="1600" spc="-5" dirty="0">
                <a:solidFill>
                  <a:srgbClr val="292934"/>
                </a:solidFill>
                <a:latin typeface="Arial"/>
                <a:cs typeface="Arial"/>
              </a:rPr>
              <a:t>of the last three </a:t>
            </a:r>
            <a:r>
              <a:rPr sz="1600" dirty="0">
                <a:solidFill>
                  <a:srgbClr val="292934"/>
                </a:solidFill>
                <a:latin typeface="Arial"/>
                <a:cs typeface="Arial"/>
              </a:rPr>
              <a:t>fiscal </a:t>
            </a:r>
            <a:r>
              <a:rPr sz="1600" spc="-5" dirty="0">
                <a:solidFill>
                  <a:srgbClr val="292934"/>
                </a:solidFill>
                <a:latin typeface="Arial"/>
                <a:cs typeface="Arial"/>
              </a:rPr>
              <a:t>years for</a:t>
            </a:r>
            <a:r>
              <a:rPr sz="1600" spc="75" dirty="0">
                <a:solidFill>
                  <a:srgbClr val="292934"/>
                </a:solidFill>
                <a:latin typeface="Arial"/>
                <a:cs typeface="Arial"/>
              </a:rPr>
              <a:t> </a:t>
            </a:r>
            <a:r>
              <a:rPr sz="1600" spc="-5" dirty="0">
                <a:solidFill>
                  <a:srgbClr val="292934"/>
                </a:solidFill>
                <a:latin typeface="Arial"/>
                <a:cs typeface="Arial"/>
              </a:rPr>
              <a:t>the</a:t>
            </a:r>
            <a:endParaRPr sz="1600" dirty="0">
              <a:latin typeface="Arial"/>
              <a:cs typeface="Arial"/>
            </a:endParaRPr>
          </a:p>
          <a:p>
            <a:pPr marL="743585">
              <a:lnSpc>
                <a:spcPct val="100000"/>
              </a:lnSpc>
              <a:spcBef>
                <a:spcPts val="5"/>
              </a:spcBef>
            </a:pPr>
            <a:r>
              <a:rPr sz="1600" spc="-5" dirty="0">
                <a:solidFill>
                  <a:srgbClr val="292934"/>
                </a:solidFill>
                <a:latin typeface="Arial"/>
                <a:cs typeface="Arial"/>
              </a:rPr>
              <a:t>program </a:t>
            </a:r>
            <a:r>
              <a:rPr sz="1600" dirty="0">
                <a:solidFill>
                  <a:srgbClr val="292934"/>
                </a:solidFill>
                <a:latin typeface="Arial"/>
                <a:cs typeface="Arial"/>
              </a:rPr>
              <a:t>for which you are </a:t>
            </a:r>
            <a:r>
              <a:rPr sz="1600" spc="-5" dirty="0">
                <a:solidFill>
                  <a:srgbClr val="292934"/>
                </a:solidFill>
                <a:latin typeface="Arial"/>
                <a:cs typeface="Arial"/>
              </a:rPr>
              <a:t>requesting </a:t>
            </a:r>
            <a:r>
              <a:rPr sz="1600" dirty="0">
                <a:solidFill>
                  <a:srgbClr val="292934"/>
                </a:solidFill>
                <a:latin typeface="Arial"/>
                <a:cs typeface="Arial"/>
              </a:rPr>
              <a:t>funds</a:t>
            </a:r>
            <a:r>
              <a:rPr lang="en-US" sz="1600" dirty="0">
                <a:solidFill>
                  <a:srgbClr val="292934"/>
                </a:solidFill>
                <a:latin typeface="Arial"/>
                <a:cs typeface="Arial"/>
              </a:rPr>
              <a:t>, but other funding was acquired</a:t>
            </a:r>
            <a:r>
              <a:rPr sz="1600" dirty="0">
                <a:solidFill>
                  <a:srgbClr val="292934"/>
                </a:solidFill>
                <a:latin typeface="Arial"/>
                <a:cs typeface="Arial"/>
              </a:rPr>
              <a:t>.</a:t>
            </a:r>
            <a:endParaRPr sz="1600" dirty="0">
              <a:latin typeface="Arial"/>
              <a:cs typeface="Arial"/>
            </a:endParaRPr>
          </a:p>
          <a:p>
            <a:pPr>
              <a:lnSpc>
                <a:spcPct val="100000"/>
              </a:lnSpc>
              <a:spcBef>
                <a:spcPts val="40"/>
              </a:spcBef>
            </a:pPr>
            <a:endParaRPr sz="2300" dirty="0">
              <a:latin typeface="Arial"/>
              <a:cs typeface="Arial"/>
            </a:endParaRPr>
          </a:p>
          <a:p>
            <a:pPr marL="743585" marR="128905" indent="-182880">
              <a:lnSpc>
                <a:spcPct val="100000"/>
              </a:lnSpc>
              <a:buClr>
                <a:srgbClr val="92A199"/>
              </a:buClr>
              <a:buSzPct val="90625"/>
              <a:buChar char="•"/>
              <a:tabLst>
                <a:tab pos="744220" algn="l"/>
              </a:tabLst>
            </a:pPr>
            <a:r>
              <a:rPr sz="1600" spc="-5" dirty="0">
                <a:solidFill>
                  <a:srgbClr val="292934"/>
                </a:solidFill>
                <a:latin typeface="Arial"/>
                <a:cs typeface="Arial"/>
              </a:rPr>
              <a:t>3– </a:t>
            </a:r>
            <a:r>
              <a:rPr sz="1600" dirty="0">
                <a:solidFill>
                  <a:srgbClr val="292934"/>
                </a:solidFill>
                <a:latin typeface="Arial"/>
                <a:cs typeface="Arial"/>
              </a:rPr>
              <a:t>If your program </a:t>
            </a:r>
            <a:r>
              <a:rPr sz="1600" spc="-5" dirty="0">
                <a:solidFill>
                  <a:srgbClr val="292934"/>
                </a:solidFill>
                <a:latin typeface="Arial"/>
                <a:cs typeface="Arial"/>
              </a:rPr>
              <a:t>(requesting </a:t>
            </a:r>
            <a:r>
              <a:rPr sz="1600" dirty="0">
                <a:solidFill>
                  <a:srgbClr val="292934"/>
                </a:solidFill>
                <a:latin typeface="Arial"/>
                <a:cs typeface="Arial"/>
              </a:rPr>
              <a:t>CDBG </a:t>
            </a:r>
            <a:r>
              <a:rPr sz="1600" spc="-5" dirty="0">
                <a:solidFill>
                  <a:srgbClr val="292934"/>
                </a:solidFill>
                <a:latin typeface="Arial"/>
                <a:cs typeface="Arial"/>
              </a:rPr>
              <a:t>funds) </a:t>
            </a:r>
            <a:r>
              <a:rPr sz="1600" dirty="0">
                <a:solidFill>
                  <a:srgbClr val="292934"/>
                </a:solidFill>
                <a:latin typeface="Arial"/>
                <a:cs typeface="Arial"/>
              </a:rPr>
              <a:t>is a </a:t>
            </a:r>
            <a:r>
              <a:rPr sz="1600" u="heavy" spc="-5" dirty="0">
                <a:solidFill>
                  <a:srgbClr val="292934"/>
                </a:solidFill>
                <a:uFill>
                  <a:solidFill>
                    <a:srgbClr val="292934"/>
                  </a:solidFill>
                </a:uFill>
                <a:latin typeface="Arial"/>
                <a:cs typeface="Arial"/>
              </a:rPr>
              <a:t>new</a:t>
            </a:r>
            <a:r>
              <a:rPr sz="1600" spc="-5" dirty="0">
                <a:solidFill>
                  <a:srgbClr val="292934"/>
                </a:solidFill>
                <a:latin typeface="Arial"/>
                <a:cs typeface="Arial"/>
              </a:rPr>
              <a:t> program. </a:t>
            </a:r>
            <a:r>
              <a:rPr lang="en-US" sz="1600" spc="-5" dirty="0">
                <a:solidFill>
                  <a:srgbClr val="292934"/>
                </a:solidFill>
                <a:latin typeface="Arial"/>
                <a:cs typeface="Arial"/>
              </a:rPr>
              <a:t>Mention any information available about # served, months in operation, and the type of information you will be collecting and using to assess its progress and success..</a:t>
            </a:r>
            <a:endParaRPr sz="16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1745" y="439165"/>
            <a:ext cx="4862830" cy="574040"/>
          </a:xfrm>
          <a:prstGeom prst="rect">
            <a:avLst/>
          </a:prstGeom>
        </p:spPr>
        <p:txBody>
          <a:bodyPr vert="horz" wrap="square" lIns="0" tIns="12700" rIns="0" bIns="0" rtlCol="0">
            <a:spAutoFit/>
          </a:bodyPr>
          <a:lstStyle/>
          <a:p>
            <a:pPr marL="12700">
              <a:lnSpc>
                <a:spcPct val="100000"/>
              </a:lnSpc>
              <a:spcBef>
                <a:spcPts val="100"/>
              </a:spcBef>
            </a:pPr>
            <a:r>
              <a:rPr sz="3600" spc="-75" dirty="0"/>
              <a:t>HUD </a:t>
            </a:r>
            <a:r>
              <a:rPr sz="3600" spc="-90" dirty="0"/>
              <a:t>Funding</a:t>
            </a:r>
            <a:r>
              <a:rPr sz="3600" spc="-380" dirty="0"/>
              <a:t> </a:t>
            </a:r>
            <a:r>
              <a:rPr sz="3600" spc="-95" dirty="0"/>
              <a:t>Overview</a:t>
            </a:r>
            <a:endParaRPr sz="3600"/>
          </a:p>
        </p:txBody>
      </p:sp>
      <p:sp>
        <p:nvSpPr>
          <p:cNvPr id="4" name="object 4"/>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3</a:t>
            </a:fld>
            <a:endParaRPr sz="1100">
              <a:latin typeface="Arial"/>
              <a:cs typeface="Arial"/>
            </a:endParaRPr>
          </a:p>
        </p:txBody>
      </p:sp>
      <p:sp>
        <p:nvSpPr>
          <p:cNvPr id="3" name="object 3"/>
          <p:cNvSpPr txBox="1"/>
          <p:nvPr/>
        </p:nvSpPr>
        <p:spPr>
          <a:xfrm>
            <a:off x="373760" y="1676400"/>
            <a:ext cx="8178800" cy="4306307"/>
          </a:xfrm>
          <a:prstGeom prst="rect">
            <a:avLst/>
          </a:prstGeom>
        </p:spPr>
        <p:txBody>
          <a:bodyPr vert="horz" wrap="square" lIns="0" tIns="12700" rIns="0" bIns="0" rtlCol="0">
            <a:spAutoFit/>
          </a:bodyPr>
          <a:lstStyle/>
          <a:p>
            <a:pPr marL="12700" marR="5080">
              <a:lnSpc>
                <a:spcPct val="100000"/>
              </a:lnSpc>
              <a:spcBef>
                <a:spcPts val="100"/>
              </a:spcBef>
            </a:pPr>
            <a:r>
              <a:rPr sz="2200" spc="-5" dirty="0">
                <a:solidFill>
                  <a:srgbClr val="292934"/>
                </a:solidFill>
                <a:latin typeface="Arial"/>
                <a:cs typeface="Arial"/>
              </a:rPr>
              <a:t>The City </a:t>
            </a:r>
            <a:r>
              <a:rPr sz="2200" dirty="0">
                <a:solidFill>
                  <a:srgbClr val="292934"/>
                </a:solidFill>
                <a:latin typeface="Arial"/>
                <a:cs typeface="Arial"/>
              </a:rPr>
              <a:t>of </a:t>
            </a:r>
            <a:r>
              <a:rPr sz="2200" spc="-5" dirty="0">
                <a:solidFill>
                  <a:srgbClr val="292934"/>
                </a:solidFill>
                <a:latin typeface="Arial"/>
                <a:cs typeface="Arial"/>
              </a:rPr>
              <a:t>Hartford is funded annually by </a:t>
            </a:r>
            <a:r>
              <a:rPr sz="2200" dirty="0">
                <a:solidFill>
                  <a:srgbClr val="292934"/>
                </a:solidFill>
                <a:latin typeface="Arial"/>
                <a:cs typeface="Arial"/>
              </a:rPr>
              <a:t>the U.S.  </a:t>
            </a:r>
            <a:r>
              <a:rPr sz="2200" spc="-5" dirty="0">
                <a:solidFill>
                  <a:srgbClr val="292934"/>
                </a:solidFill>
                <a:latin typeface="Arial"/>
                <a:cs typeface="Arial"/>
              </a:rPr>
              <a:t>Department </a:t>
            </a:r>
            <a:r>
              <a:rPr sz="2200" dirty="0">
                <a:solidFill>
                  <a:srgbClr val="292934"/>
                </a:solidFill>
                <a:latin typeface="Arial"/>
                <a:cs typeface="Arial"/>
              </a:rPr>
              <a:t>of </a:t>
            </a:r>
            <a:r>
              <a:rPr sz="2200" spc="-5" dirty="0">
                <a:solidFill>
                  <a:srgbClr val="292934"/>
                </a:solidFill>
                <a:latin typeface="Arial"/>
                <a:cs typeface="Arial"/>
              </a:rPr>
              <a:t>Housing and Urban Development (HUD) </a:t>
            </a:r>
            <a:r>
              <a:rPr sz="2200" dirty="0">
                <a:solidFill>
                  <a:srgbClr val="292934"/>
                </a:solidFill>
                <a:latin typeface="Arial"/>
                <a:cs typeface="Arial"/>
              </a:rPr>
              <a:t>to  </a:t>
            </a:r>
            <a:r>
              <a:rPr sz="2200" spc="-5" dirty="0">
                <a:solidFill>
                  <a:srgbClr val="292934"/>
                </a:solidFill>
                <a:latin typeface="Arial"/>
                <a:cs typeface="Arial"/>
              </a:rPr>
              <a:t>support </a:t>
            </a:r>
            <a:r>
              <a:rPr sz="2200" dirty="0">
                <a:solidFill>
                  <a:srgbClr val="292934"/>
                </a:solidFill>
                <a:latin typeface="Arial"/>
                <a:cs typeface="Arial"/>
              </a:rPr>
              <a:t>its </a:t>
            </a:r>
            <a:r>
              <a:rPr sz="2200" spc="-5" dirty="0">
                <a:solidFill>
                  <a:srgbClr val="292934"/>
                </a:solidFill>
                <a:latin typeface="Arial"/>
                <a:cs typeface="Arial"/>
              </a:rPr>
              <a:t>mission </a:t>
            </a:r>
            <a:r>
              <a:rPr sz="2200" dirty="0">
                <a:solidFill>
                  <a:srgbClr val="292934"/>
                </a:solidFill>
                <a:latin typeface="Arial"/>
                <a:cs typeface="Arial"/>
              </a:rPr>
              <a:t>to </a:t>
            </a:r>
            <a:r>
              <a:rPr sz="2200" spc="-5" dirty="0">
                <a:solidFill>
                  <a:srgbClr val="292934"/>
                </a:solidFill>
                <a:latin typeface="Arial"/>
                <a:cs typeface="Arial"/>
              </a:rPr>
              <a:t>strengthen Hartford and </a:t>
            </a:r>
            <a:r>
              <a:rPr sz="2200" dirty="0">
                <a:solidFill>
                  <a:srgbClr val="292934"/>
                </a:solidFill>
                <a:latin typeface="Arial"/>
                <a:cs typeface="Arial"/>
              </a:rPr>
              <a:t>its </a:t>
            </a:r>
            <a:r>
              <a:rPr sz="2200" spc="-5" dirty="0">
                <a:solidFill>
                  <a:srgbClr val="292934"/>
                </a:solidFill>
                <a:latin typeface="Arial"/>
                <a:cs typeface="Arial"/>
              </a:rPr>
              <a:t>residents.  The City seeks applications </a:t>
            </a:r>
            <a:r>
              <a:rPr sz="2200" dirty="0">
                <a:solidFill>
                  <a:srgbClr val="292934"/>
                </a:solidFill>
                <a:latin typeface="Arial"/>
                <a:cs typeface="Arial"/>
              </a:rPr>
              <a:t>from </a:t>
            </a:r>
            <a:r>
              <a:rPr sz="2200" spc="-5" dirty="0">
                <a:solidFill>
                  <a:srgbClr val="292934"/>
                </a:solidFill>
                <a:latin typeface="Arial"/>
                <a:cs typeface="Arial"/>
              </a:rPr>
              <a:t>local agencies who provide  critical services </a:t>
            </a:r>
            <a:r>
              <a:rPr sz="2200" dirty="0">
                <a:solidFill>
                  <a:srgbClr val="292934"/>
                </a:solidFill>
                <a:latin typeface="Arial"/>
                <a:cs typeface="Arial"/>
              </a:rPr>
              <a:t>and </a:t>
            </a:r>
            <a:r>
              <a:rPr sz="2200" spc="-5" dirty="0">
                <a:solidFill>
                  <a:srgbClr val="292934"/>
                </a:solidFill>
                <a:latin typeface="Arial"/>
                <a:cs typeface="Arial"/>
              </a:rPr>
              <a:t>programs</a:t>
            </a:r>
            <a:r>
              <a:rPr lang="en-US" sz="2200" spc="-5" dirty="0">
                <a:solidFill>
                  <a:srgbClr val="292934"/>
                </a:solidFill>
                <a:latin typeface="Arial"/>
                <a:cs typeface="Arial"/>
              </a:rPr>
              <a:t>. Using </a:t>
            </a:r>
            <a:r>
              <a:rPr sz="2200" dirty="0">
                <a:solidFill>
                  <a:srgbClr val="292934"/>
                </a:solidFill>
                <a:latin typeface="Arial"/>
                <a:cs typeface="Arial"/>
              </a:rPr>
              <a:t>a </a:t>
            </a:r>
            <a:r>
              <a:rPr sz="2200" spc="-5" dirty="0">
                <a:solidFill>
                  <a:srgbClr val="292934"/>
                </a:solidFill>
                <a:latin typeface="Arial"/>
                <a:cs typeface="Arial"/>
              </a:rPr>
              <a:t>competitive process</a:t>
            </a:r>
            <a:r>
              <a:rPr lang="en-US" sz="2200" spc="-5" dirty="0">
                <a:solidFill>
                  <a:srgbClr val="292934"/>
                </a:solidFill>
                <a:latin typeface="Arial"/>
                <a:cs typeface="Arial"/>
              </a:rPr>
              <a:t>, successful applications are </a:t>
            </a:r>
            <a:r>
              <a:rPr sz="2200" spc="-5" dirty="0">
                <a:solidFill>
                  <a:srgbClr val="292934"/>
                </a:solidFill>
                <a:latin typeface="Arial"/>
                <a:cs typeface="Arial"/>
              </a:rPr>
              <a:t>fund</a:t>
            </a:r>
            <a:r>
              <a:rPr lang="en-US" sz="2200" spc="-5" dirty="0">
                <a:solidFill>
                  <a:srgbClr val="292934"/>
                </a:solidFill>
                <a:latin typeface="Arial"/>
                <a:cs typeface="Arial"/>
              </a:rPr>
              <a:t>ed</a:t>
            </a:r>
            <a:r>
              <a:rPr sz="2200" spc="-5" dirty="0">
                <a:solidFill>
                  <a:srgbClr val="292934"/>
                </a:solidFill>
                <a:latin typeface="Arial"/>
                <a:cs typeface="Arial"/>
              </a:rPr>
              <a:t> </a:t>
            </a:r>
            <a:r>
              <a:rPr lang="en-US" sz="2200" spc="-5" dirty="0">
                <a:solidFill>
                  <a:srgbClr val="292934"/>
                </a:solidFill>
                <a:latin typeface="Arial"/>
                <a:cs typeface="Arial"/>
              </a:rPr>
              <a:t>for the</a:t>
            </a:r>
            <a:r>
              <a:rPr sz="2200" dirty="0">
                <a:solidFill>
                  <a:srgbClr val="292934"/>
                </a:solidFill>
                <a:latin typeface="Arial"/>
                <a:cs typeface="Arial"/>
              </a:rPr>
              <a:t> most </a:t>
            </a:r>
            <a:r>
              <a:rPr sz="2200" spc="-5" dirty="0">
                <a:solidFill>
                  <a:srgbClr val="292934"/>
                </a:solidFill>
                <a:latin typeface="Arial"/>
                <a:cs typeface="Arial"/>
              </a:rPr>
              <a:t>needed</a:t>
            </a:r>
            <a:r>
              <a:rPr lang="en-US" sz="2200" spc="-5" dirty="0">
                <a:solidFill>
                  <a:srgbClr val="292934"/>
                </a:solidFill>
                <a:latin typeface="Arial"/>
                <a:cs typeface="Arial"/>
              </a:rPr>
              <a:t>,</a:t>
            </a:r>
            <a:r>
              <a:rPr sz="2200" spc="-5" dirty="0">
                <a:solidFill>
                  <a:srgbClr val="292934"/>
                </a:solidFill>
                <a:latin typeface="Arial"/>
                <a:cs typeface="Arial"/>
              </a:rPr>
              <a:t> </a:t>
            </a:r>
            <a:r>
              <a:rPr sz="2200" spc="-10" dirty="0">
                <a:solidFill>
                  <a:srgbClr val="292934"/>
                </a:solidFill>
                <a:latin typeface="Arial"/>
                <a:cs typeface="Arial"/>
              </a:rPr>
              <a:t>effective</a:t>
            </a:r>
            <a:r>
              <a:rPr lang="en-US" sz="2200" spc="-10" dirty="0">
                <a:solidFill>
                  <a:srgbClr val="292934"/>
                </a:solidFill>
                <a:latin typeface="Arial"/>
                <a:cs typeface="Arial"/>
              </a:rPr>
              <a:t>, and compliant</a:t>
            </a:r>
            <a:r>
              <a:rPr sz="2200" spc="-10" dirty="0">
                <a:solidFill>
                  <a:srgbClr val="292934"/>
                </a:solidFill>
                <a:latin typeface="Arial"/>
                <a:cs typeface="Arial"/>
              </a:rPr>
              <a:t> </a:t>
            </a:r>
            <a:r>
              <a:rPr sz="2200" spc="-5" dirty="0">
                <a:solidFill>
                  <a:srgbClr val="292934"/>
                </a:solidFill>
                <a:latin typeface="Arial"/>
                <a:cs typeface="Arial"/>
              </a:rPr>
              <a:t>programs.</a:t>
            </a:r>
            <a:endParaRPr sz="2200" dirty="0">
              <a:latin typeface="Arial"/>
              <a:cs typeface="Arial"/>
            </a:endParaRPr>
          </a:p>
          <a:p>
            <a:pPr>
              <a:lnSpc>
                <a:spcPct val="100000"/>
              </a:lnSpc>
              <a:spcBef>
                <a:spcPts val="5"/>
              </a:spcBef>
            </a:pPr>
            <a:endParaRPr sz="2200" dirty="0">
              <a:latin typeface="Arial"/>
              <a:cs typeface="Arial"/>
            </a:endParaRPr>
          </a:p>
          <a:p>
            <a:pPr marL="195580" indent="-182880">
              <a:lnSpc>
                <a:spcPct val="100000"/>
              </a:lnSpc>
              <a:buClr>
                <a:srgbClr val="92A199"/>
              </a:buClr>
              <a:buSzPct val="85416"/>
              <a:buChar char="•"/>
              <a:tabLst>
                <a:tab pos="195580" algn="l"/>
              </a:tabLst>
            </a:pPr>
            <a:r>
              <a:rPr sz="2200" spc="-5" dirty="0">
                <a:solidFill>
                  <a:srgbClr val="292934"/>
                </a:solidFill>
                <a:latin typeface="Arial"/>
                <a:cs typeface="Arial"/>
              </a:rPr>
              <a:t>Community Development Block </a:t>
            </a:r>
            <a:r>
              <a:rPr sz="2200" dirty="0">
                <a:solidFill>
                  <a:srgbClr val="292934"/>
                </a:solidFill>
                <a:latin typeface="Arial"/>
                <a:cs typeface="Arial"/>
              </a:rPr>
              <a:t>Grant -</a:t>
            </a:r>
            <a:r>
              <a:rPr sz="2200" spc="35" dirty="0">
                <a:solidFill>
                  <a:srgbClr val="292934"/>
                </a:solidFill>
                <a:latin typeface="Arial"/>
                <a:cs typeface="Arial"/>
              </a:rPr>
              <a:t> </a:t>
            </a:r>
            <a:r>
              <a:rPr sz="2200" dirty="0">
                <a:solidFill>
                  <a:srgbClr val="292934"/>
                </a:solidFill>
                <a:latin typeface="Arial"/>
                <a:cs typeface="Arial"/>
              </a:rPr>
              <a:t>CDBG</a:t>
            </a:r>
            <a:endParaRPr sz="2200" dirty="0">
              <a:latin typeface="Arial"/>
              <a:cs typeface="Arial"/>
            </a:endParaRPr>
          </a:p>
          <a:p>
            <a:pPr marL="195580" marR="838200" indent="-182880">
              <a:lnSpc>
                <a:spcPct val="100000"/>
              </a:lnSpc>
              <a:spcBef>
                <a:spcPts val="575"/>
              </a:spcBef>
              <a:buClr>
                <a:srgbClr val="92A199"/>
              </a:buClr>
              <a:buSzPct val="85416"/>
              <a:buChar char="•"/>
              <a:tabLst>
                <a:tab pos="195580" algn="l"/>
              </a:tabLst>
            </a:pPr>
            <a:r>
              <a:rPr sz="2200" spc="-5" dirty="0">
                <a:solidFill>
                  <a:srgbClr val="292934"/>
                </a:solidFill>
                <a:latin typeface="Arial"/>
                <a:cs typeface="Arial"/>
              </a:rPr>
              <a:t>Housing Opportunities </a:t>
            </a:r>
            <a:r>
              <a:rPr sz="2200" dirty="0">
                <a:solidFill>
                  <a:srgbClr val="292934"/>
                </a:solidFill>
                <a:latin typeface="Arial"/>
                <a:cs typeface="Arial"/>
              </a:rPr>
              <a:t>for </a:t>
            </a:r>
            <a:r>
              <a:rPr sz="2200" spc="-5" dirty="0">
                <a:solidFill>
                  <a:srgbClr val="292934"/>
                </a:solidFill>
                <a:latin typeface="Arial"/>
                <a:cs typeface="Arial"/>
              </a:rPr>
              <a:t>Persons Living with </a:t>
            </a:r>
            <a:r>
              <a:rPr sz="2200" dirty="0">
                <a:solidFill>
                  <a:srgbClr val="292934"/>
                </a:solidFill>
                <a:latin typeface="Arial"/>
                <a:cs typeface="Arial"/>
              </a:rPr>
              <a:t>AIDS -  </a:t>
            </a:r>
            <a:r>
              <a:rPr sz="2200" spc="-20" dirty="0">
                <a:solidFill>
                  <a:srgbClr val="292934"/>
                </a:solidFill>
                <a:latin typeface="Arial"/>
                <a:cs typeface="Arial"/>
              </a:rPr>
              <a:t>HOPWA</a:t>
            </a:r>
            <a:endParaRPr sz="2200" dirty="0">
              <a:latin typeface="Arial"/>
              <a:cs typeface="Arial"/>
            </a:endParaRPr>
          </a:p>
          <a:p>
            <a:pPr marL="195580" indent="-182880">
              <a:lnSpc>
                <a:spcPct val="100000"/>
              </a:lnSpc>
              <a:spcBef>
                <a:spcPts val="575"/>
              </a:spcBef>
              <a:buClr>
                <a:srgbClr val="92A199"/>
              </a:buClr>
              <a:buSzPct val="85416"/>
              <a:buChar char="•"/>
              <a:tabLst>
                <a:tab pos="195580" algn="l"/>
              </a:tabLst>
            </a:pPr>
            <a:r>
              <a:rPr sz="2200" spc="-5" dirty="0">
                <a:solidFill>
                  <a:srgbClr val="292934"/>
                </a:solidFill>
                <a:latin typeface="Arial"/>
                <a:cs typeface="Arial"/>
              </a:rPr>
              <a:t>Emergency Solutions Grant </a:t>
            </a:r>
            <a:r>
              <a:rPr sz="2200" dirty="0">
                <a:solidFill>
                  <a:srgbClr val="292934"/>
                </a:solidFill>
                <a:latin typeface="Arial"/>
                <a:cs typeface="Arial"/>
              </a:rPr>
              <a:t>-</a:t>
            </a:r>
            <a:r>
              <a:rPr sz="2200" spc="25" dirty="0">
                <a:solidFill>
                  <a:srgbClr val="292934"/>
                </a:solidFill>
                <a:latin typeface="Arial"/>
                <a:cs typeface="Arial"/>
              </a:rPr>
              <a:t> </a:t>
            </a:r>
            <a:r>
              <a:rPr sz="2200" dirty="0">
                <a:solidFill>
                  <a:srgbClr val="292934"/>
                </a:solidFill>
                <a:latin typeface="Arial"/>
                <a:cs typeface="Arial"/>
              </a:rPr>
              <a:t>ESG</a:t>
            </a:r>
            <a:endParaRPr sz="2200" dirty="0">
              <a:latin typeface="Arial"/>
              <a:cs typeface="Arial"/>
            </a:endParaRPr>
          </a:p>
          <a:p>
            <a:pPr marL="195580" indent="-182880">
              <a:lnSpc>
                <a:spcPct val="100000"/>
              </a:lnSpc>
              <a:spcBef>
                <a:spcPts val="580"/>
              </a:spcBef>
              <a:buClr>
                <a:srgbClr val="92A199"/>
              </a:buClr>
              <a:buSzPct val="85416"/>
              <a:buChar char="•"/>
              <a:tabLst>
                <a:tab pos="195580" algn="l"/>
              </a:tabLst>
            </a:pPr>
            <a:r>
              <a:rPr sz="2200" spc="-5" dirty="0">
                <a:solidFill>
                  <a:srgbClr val="292934"/>
                </a:solidFill>
                <a:latin typeface="Arial"/>
                <a:cs typeface="Arial"/>
              </a:rPr>
              <a:t>Home </a:t>
            </a:r>
            <a:r>
              <a:rPr sz="2200" dirty="0">
                <a:solidFill>
                  <a:srgbClr val="292934"/>
                </a:solidFill>
                <a:latin typeface="Arial"/>
                <a:cs typeface="Arial"/>
              </a:rPr>
              <a:t>Investment </a:t>
            </a:r>
            <a:r>
              <a:rPr sz="2200" spc="-5" dirty="0">
                <a:solidFill>
                  <a:srgbClr val="292934"/>
                </a:solidFill>
                <a:latin typeface="Arial"/>
                <a:cs typeface="Arial"/>
              </a:rPr>
              <a:t>Partnerships Program </a:t>
            </a:r>
            <a:r>
              <a:rPr sz="2200" dirty="0">
                <a:solidFill>
                  <a:srgbClr val="292934"/>
                </a:solidFill>
                <a:latin typeface="Arial"/>
                <a:cs typeface="Arial"/>
              </a:rPr>
              <a:t>-</a:t>
            </a:r>
            <a:r>
              <a:rPr sz="2200" spc="35" dirty="0">
                <a:solidFill>
                  <a:srgbClr val="292934"/>
                </a:solidFill>
                <a:latin typeface="Arial"/>
                <a:cs typeface="Arial"/>
              </a:rPr>
              <a:t> </a:t>
            </a:r>
            <a:r>
              <a:rPr sz="2200" dirty="0">
                <a:solidFill>
                  <a:srgbClr val="292934"/>
                </a:solidFill>
                <a:latin typeface="Arial"/>
                <a:cs typeface="Arial"/>
              </a:rPr>
              <a:t>HOME</a:t>
            </a:r>
            <a:endParaRPr sz="22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8416" y="625602"/>
            <a:ext cx="5038725" cy="1151597"/>
          </a:xfrm>
          <a:prstGeom prst="rect">
            <a:avLst/>
          </a:prstGeom>
        </p:spPr>
        <p:txBody>
          <a:bodyPr vert="horz" wrap="square" lIns="0" tIns="12700" rIns="0" bIns="0" rtlCol="0">
            <a:spAutoFit/>
          </a:bodyPr>
          <a:lstStyle/>
          <a:p>
            <a:pPr marL="1905" algn="ctr">
              <a:lnSpc>
                <a:spcPct val="100000"/>
              </a:lnSpc>
              <a:spcBef>
                <a:spcPts val="100"/>
              </a:spcBef>
            </a:pPr>
            <a:r>
              <a:rPr spc="-80" dirty="0"/>
              <a:t>CDBG </a:t>
            </a:r>
            <a:r>
              <a:rPr spc="-95" dirty="0"/>
              <a:t>Application</a:t>
            </a:r>
            <a:r>
              <a:rPr spc="-430" dirty="0"/>
              <a:t> </a:t>
            </a:r>
            <a:r>
              <a:rPr spc="-95" dirty="0"/>
              <a:t>Process</a:t>
            </a:r>
            <a:r>
              <a:rPr sz="2400" spc="-95" dirty="0"/>
              <a:t>:</a:t>
            </a:r>
            <a:endParaRPr sz="2400" dirty="0"/>
          </a:p>
          <a:p>
            <a:pPr algn="ctr">
              <a:lnSpc>
                <a:spcPct val="100000"/>
              </a:lnSpc>
              <a:spcBef>
                <a:spcPts val="10"/>
              </a:spcBef>
              <a:tabLst>
                <a:tab pos="1299210" algn="l"/>
              </a:tabLst>
            </a:pPr>
            <a:r>
              <a:rPr sz="2400" b="0" i="0" spc="-95" dirty="0">
                <a:solidFill>
                  <a:srgbClr val="D2523B"/>
                </a:solidFill>
                <a:latin typeface="Arial"/>
                <a:cs typeface="Arial"/>
              </a:rPr>
              <a:t>Section</a:t>
            </a:r>
            <a:r>
              <a:rPr sz="2400" b="0" i="0" spc="-175" dirty="0">
                <a:solidFill>
                  <a:srgbClr val="D2523B"/>
                </a:solidFill>
                <a:latin typeface="Arial"/>
                <a:cs typeface="Arial"/>
              </a:rPr>
              <a:t> </a:t>
            </a:r>
            <a:r>
              <a:rPr sz="2400" b="0" i="0" spc="-5" dirty="0">
                <a:solidFill>
                  <a:srgbClr val="D2523B"/>
                </a:solidFill>
                <a:latin typeface="Arial"/>
                <a:cs typeface="Arial"/>
              </a:rPr>
              <a:t>7	</a:t>
            </a:r>
            <a:r>
              <a:rPr sz="2400" b="0" i="0" spc="-95" dirty="0">
                <a:solidFill>
                  <a:srgbClr val="D2523B"/>
                </a:solidFill>
                <a:latin typeface="Arial"/>
                <a:cs typeface="Arial"/>
              </a:rPr>
              <a:t>Program Request </a:t>
            </a:r>
            <a:r>
              <a:rPr sz="2400" b="0" i="0" spc="-75" dirty="0">
                <a:solidFill>
                  <a:srgbClr val="D2523B"/>
                </a:solidFill>
                <a:latin typeface="Arial"/>
                <a:cs typeface="Arial"/>
              </a:rPr>
              <a:t>and</a:t>
            </a:r>
            <a:r>
              <a:rPr sz="2400" b="0" i="0" spc="-370" dirty="0">
                <a:solidFill>
                  <a:srgbClr val="D2523B"/>
                </a:solidFill>
                <a:latin typeface="Arial"/>
                <a:cs typeface="Arial"/>
              </a:rPr>
              <a:t> </a:t>
            </a:r>
            <a:r>
              <a:rPr sz="2400" b="0" i="0" spc="-95" dirty="0">
                <a:solidFill>
                  <a:srgbClr val="D2523B"/>
                </a:solidFill>
                <a:latin typeface="Arial"/>
                <a:cs typeface="Arial"/>
              </a:rPr>
              <a:t>Budget</a:t>
            </a:r>
            <a:br>
              <a:rPr lang="en-US" sz="2400" b="0" i="0" spc="-95" dirty="0">
                <a:solidFill>
                  <a:srgbClr val="D2523B"/>
                </a:solidFill>
                <a:latin typeface="Arial"/>
                <a:cs typeface="Arial"/>
              </a:rPr>
            </a:br>
            <a:r>
              <a:rPr lang="en-US" sz="2400" b="0" i="0" spc="-95" dirty="0">
                <a:solidFill>
                  <a:srgbClr val="D2523B"/>
                </a:solidFill>
                <a:latin typeface="Arial"/>
                <a:cs typeface="Arial"/>
              </a:rPr>
              <a:t>Project Scope of Work</a:t>
            </a:r>
            <a:endParaRPr sz="24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30</a:t>
            </a:fld>
            <a:endParaRPr spc="-5" dirty="0"/>
          </a:p>
        </p:txBody>
      </p:sp>
      <p:sp>
        <p:nvSpPr>
          <p:cNvPr id="3" name="object 3"/>
          <p:cNvSpPr txBox="1"/>
          <p:nvPr/>
        </p:nvSpPr>
        <p:spPr>
          <a:xfrm>
            <a:off x="535940" y="2028189"/>
            <a:ext cx="8227060" cy="4670509"/>
          </a:xfrm>
          <a:prstGeom prst="rect">
            <a:avLst/>
          </a:prstGeom>
        </p:spPr>
        <p:txBody>
          <a:bodyPr vert="horz" wrap="square" lIns="0" tIns="12700" rIns="0" bIns="0" rtlCol="0">
            <a:spAutoFit/>
          </a:bodyPr>
          <a:lstStyle/>
          <a:p>
            <a:pPr marL="195580" indent="-182880">
              <a:lnSpc>
                <a:spcPct val="100000"/>
              </a:lnSpc>
              <a:spcBef>
                <a:spcPts val="100"/>
              </a:spcBef>
              <a:buClr>
                <a:srgbClr val="92A199"/>
              </a:buClr>
              <a:buSzPct val="84090"/>
              <a:buChar char="•"/>
              <a:tabLst>
                <a:tab pos="195580" algn="l"/>
              </a:tabLst>
            </a:pPr>
            <a:r>
              <a:rPr lang="en-US" sz="2200" dirty="0">
                <a:solidFill>
                  <a:srgbClr val="292934"/>
                </a:solidFill>
                <a:latin typeface="Arial"/>
                <a:cs typeface="Arial"/>
              </a:rPr>
              <a:t>This section is formatted to resemble the awarded sub-recipient contract Scope of Work (SOW)</a:t>
            </a:r>
          </a:p>
          <a:p>
            <a:pPr marL="195580" indent="-182880">
              <a:lnSpc>
                <a:spcPct val="100000"/>
              </a:lnSpc>
              <a:spcBef>
                <a:spcPts val="100"/>
              </a:spcBef>
              <a:buClr>
                <a:srgbClr val="92A199"/>
              </a:buClr>
              <a:buSzPct val="84090"/>
              <a:buChar char="•"/>
              <a:tabLst>
                <a:tab pos="195580" algn="l"/>
              </a:tabLst>
            </a:pPr>
            <a:endParaRPr lang="en-US" sz="2200" dirty="0">
              <a:solidFill>
                <a:srgbClr val="292934"/>
              </a:solidFill>
              <a:latin typeface="Arial"/>
              <a:cs typeface="Arial"/>
            </a:endParaRPr>
          </a:p>
          <a:p>
            <a:pPr marL="195580" indent="-182880">
              <a:lnSpc>
                <a:spcPct val="100000"/>
              </a:lnSpc>
              <a:spcBef>
                <a:spcPts val="100"/>
              </a:spcBef>
              <a:buClr>
                <a:srgbClr val="92A199"/>
              </a:buClr>
              <a:buSzPct val="84090"/>
              <a:buChar char="•"/>
              <a:tabLst>
                <a:tab pos="195580" algn="l"/>
              </a:tabLst>
            </a:pPr>
            <a:r>
              <a:rPr lang="en-US" sz="2200" dirty="0">
                <a:solidFill>
                  <a:srgbClr val="292934"/>
                </a:solidFill>
                <a:latin typeface="Arial"/>
                <a:cs typeface="Arial"/>
              </a:rPr>
              <a:t>This is a repeated group. For each program activity your program engages in you will provide the following information:</a:t>
            </a:r>
          </a:p>
          <a:p>
            <a:pPr marL="195580" indent="-182880">
              <a:lnSpc>
                <a:spcPct val="100000"/>
              </a:lnSpc>
              <a:spcBef>
                <a:spcPts val="100"/>
              </a:spcBef>
              <a:buClr>
                <a:srgbClr val="92A199"/>
              </a:buClr>
              <a:buSzPct val="84090"/>
              <a:buChar char="•"/>
              <a:tabLst>
                <a:tab pos="195580" algn="l"/>
              </a:tabLst>
            </a:pPr>
            <a:endParaRPr lang="en-US" sz="2200" dirty="0">
              <a:solidFill>
                <a:srgbClr val="292934"/>
              </a:solidFill>
              <a:latin typeface="Arial"/>
              <a:cs typeface="Arial"/>
            </a:endParaRPr>
          </a:p>
          <a:p>
            <a:pPr marL="652780" lvl="1" indent="-182880">
              <a:spcBef>
                <a:spcPts val="100"/>
              </a:spcBef>
              <a:buClr>
                <a:srgbClr val="92A199"/>
              </a:buClr>
              <a:buSzPct val="84090"/>
              <a:buChar char="•"/>
              <a:tabLst>
                <a:tab pos="195580" algn="l"/>
              </a:tabLst>
            </a:pPr>
            <a:r>
              <a:rPr lang="en-US" spc="-5" dirty="0">
                <a:solidFill>
                  <a:srgbClr val="292934"/>
                </a:solidFill>
                <a:uFill>
                  <a:solidFill>
                    <a:srgbClr val="292934"/>
                  </a:solidFill>
                </a:uFill>
                <a:latin typeface="Arial"/>
                <a:cs typeface="Arial"/>
              </a:rPr>
              <a:t>1. Describe the activity that recipients will participate in</a:t>
            </a:r>
          </a:p>
          <a:p>
            <a:pPr marL="652780" lvl="1" indent="-182880">
              <a:spcBef>
                <a:spcPts val="100"/>
              </a:spcBef>
              <a:buClr>
                <a:srgbClr val="92A199"/>
              </a:buClr>
              <a:buSzPct val="84090"/>
              <a:buChar char="•"/>
              <a:tabLst>
                <a:tab pos="195580" algn="l"/>
              </a:tabLst>
            </a:pPr>
            <a:r>
              <a:rPr lang="en-US" spc="-5" dirty="0">
                <a:solidFill>
                  <a:srgbClr val="292934"/>
                </a:solidFill>
                <a:uFill>
                  <a:solidFill>
                    <a:srgbClr val="292934"/>
                  </a:solidFill>
                </a:uFill>
                <a:latin typeface="Arial"/>
                <a:cs typeface="Arial"/>
              </a:rPr>
              <a:t>2. How are the activities implemented (e.g.. staff, resources, consultants)</a:t>
            </a:r>
          </a:p>
          <a:p>
            <a:pPr marL="652780" lvl="1" indent="-182880">
              <a:spcBef>
                <a:spcPts val="100"/>
              </a:spcBef>
              <a:buClr>
                <a:srgbClr val="92A199"/>
              </a:buClr>
              <a:buSzPct val="84090"/>
              <a:buChar char="•"/>
              <a:tabLst>
                <a:tab pos="195580" algn="l"/>
              </a:tabLst>
            </a:pPr>
            <a:r>
              <a:rPr lang="en-US" spc="-5" dirty="0">
                <a:solidFill>
                  <a:srgbClr val="292934"/>
                </a:solidFill>
                <a:uFill>
                  <a:solidFill>
                    <a:srgbClr val="292934"/>
                  </a:solidFill>
                </a:uFill>
                <a:latin typeface="Arial"/>
                <a:cs typeface="Arial"/>
              </a:rPr>
              <a:t>3. The product , result, expected outcome of the activity and how it will benefit the recipient and contribute to improving Hartford (National Objective)</a:t>
            </a:r>
            <a:endParaRPr lang="en-US" sz="2600" spc="-5" dirty="0">
              <a:solidFill>
                <a:srgbClr val="292934"/>
              </a:solidFill>
              <a:uFill>
                <a:solidFill>
                  <a:srgbClr val="292934"/>
                </a:solidFill>
              </a:uFill>
              <a:latin typeface="Arial"/>
              <a:cs typeface="Arial"/>
            </a:endParaRPr>
          </a:p>
          <a:p>
            <a:pPr marL="652780" lvl="1" indent="-182880">
              <a:spcBef>
                <a:spcPts val="100"/>
              </a:spcBef>
              <a:buClr>
                <a:srgbClr val="92A199"/>
              </a:buClr>
              <a:buSzPct val="84090"/>
              <a:buChar char="•"/>
              <a:tabLst>
                <a:tab pos="195580" algn="l"/>
              </a:tabLst>
            </a:pPr>
            <a:endParaRPr lang="en-US" sz="2600" spc="-5" dirty="0">
              <a:solidFill>
                <a:srgbClr val="292934"/>
              </a:solidFill>
              <a:uFill>
                <a:solidFill>
                  <a:srgbClr val="292934"/>
                </a:solidFill>
              </a:uFill>
              <a:latin typeface="Arial"/>
              <a:cs typeface="Arial"/>
            </a:endParaRPr>
          </a:p>
          <a:p>
            <a:pPr marL="195580" indent="-182880">
              <a:spcBef>
                <a:spcPts val="100"/>
              </a:spcBef>
              <a:buClr>
                <a:srgbClr val="92A199"/>
              </a:buClr>
              <a:buSzPct val="84090"/>
              <a:buChar char="•"/>
              <a:tabLst>
                <a:tab pos="195580" algn="l"/>
              </a:tabLst>
            </a:pPr>
            <a:r>
              <a:rPr lang="en-US" sz="2200" spc="-5" dirty="0">
                <a:solidFill>
                  <a:srgbClr val="292934"/>
                </a:solidFill>
                <a:uFill>
                  <a:solidFill>
                    <a:srgbClr val="292934"/>
                  </a:solidFill>
                </a:uFill>
                <a:latin typeface="Arial"/>
                <a:cs typeface="Arial"/>
              </a:rPr>
              <a:t>After entering an activity, you can ADD others or CONTINUE to the next question.</a:t>
            </a:r>
            <a:endParaRPr sz="22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5DF9-3ABB-C060-4231-B792ED1E962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510123C-813A-273B-4638-B1F78DD70BAE}"/>
              </a:ext>
            </a:extLst>
          </p:cNvPr>
          <p:cNvSpPr txBox="1">
            <a:spLocks noGrp="1"/>
          </p:cNvSpPr>
          <p:nvPr>
            <p:ph type="title"/>
          </p:nvPr>
        </p:nvSpPr>
        <p:spPr>
          <a:xfrm>
            <a:off x="2058416" y="625602"/>
            <a:ext cx="5038725" cy="788670"/>
          </a:xfrm>
          <a:prstGeom prst="rect">
            <a:avLst/>
          </a:prstGeom>
        </p:spPr>
        <p:txBody>
          <a:bodyPr vert="horz" wrap="square" lIns="0" tIns="12700" rIns="0" bIns="0" rtlCol="0">
            <a:spAutoFit/>
          </a:bodyPr>
          <a:lstStyle/>
          <a:p>
            <a:pPr marL="1905" algn="ctr">
              <a:lnSpc>
                <a:spcPct val="100000"/>
              </a:lnSpc>
              <a:spcBef>
                <a:spcPts val="100"/>
              </a:spcBef>
            </a:pPr>
            <a:r>
              <a:rPr spc="-80" dirty="0"/>
              <a:t>CDBG </a:t>
            </a:r>
            <a:r>
              <a:rPr spc="-95" dirty="0"/>
              <a:t>Application</a:t>
            </a:r>
            <a:r>
              <a:rPr spc="-430" dirty="0"/>
              <a:t> </a:t>
            </a:r>
            <a:r>
              <a:rPr spc="-95" dirty="0"/>
              <a:t>Process</a:t>
            </a:r>
            <a:r>
              <a:rPr sz="2400" spc="-95" dirty="0"/>
              <a:t>:</a:t>
            </a:r>
            <a:endParaRPr sz="2400"/>
          </a:p>
          <a:p>
            <a:pPr algn="ctr">
              <a:lnSpc>
                <a:spcPct val="100000"/>
              </a:lnSpc>
              <a:spcBef>
                <a:spcPts val="10"/>
              </a:spcBef>
              <a:tabLst>
                <a:tab pos="1299210" algn="l"/>
              </a:tabLst>
            </a:pPr>
            <a:r>
              <a:rPr sz="2400" b="0" i="0" spc="-95" dirty="0">
                <a:solidFill>
                  <a:srgbClr val="D2523B"/>
                </a:solidFill>
                <a:latin typeface="Arial"/>
                <a:cs typeface="Arial"/>
              </a:rPr>
              <a:t>Section</a:t>
            </a:r>
            <a:r>
              <a:rPr sz="2400" b="0" i="0" spc="-175" dirty="0">
                <a:solidFill>
                  <a:srgbClr val="D2523B"/>
                </a:solidFill>
                <a:latin typeface="Arial"/>
                <a:cs typeface="Arial"/>
              </a:rPr>
              <a:t> </a:t>
            </a:r>
            <a:r>
              <a:rPr sz="2400" b="0" i="0" spc="-5" dirty="0">
                <a:solidFill>
                  <a:srgbClr val="D2523B"/>
                </a:solidFill>
                <a:latin typeface="Arial"/>
                <a:cs typeface="Arial"/>
              </a:rPr>
              <a:t>7	</a:t>
            </a:r>
            <a:r>
              <a:rPr sz="2400" b="0" i="0" spc="-95" dirty="0">
                <a:solidFill>
                  <a:srgbClr val="D2523B"/>
                </a:solidFill>
                <a:latin typeface="Arial"/>
                <a:cs typeface="Arial"/>
              </a:rPr>
              <a:t>Program Request </a:t>
            </a:r>
            <a:r>
              <a:rPr sz="2400" b="0" i="0" spc="-75" dirty="0">
                <a:solidFill>
                  <a:srgbClr val="D2523B"/>
                </a:solidFill>
                <a:latin typeface="Arial"/>
                <a:cs typeface="Arial"/>
              </a:rPr>
              <a:t>and</a:t>
            </a:r>
            <a:r>
              <a:rPr sz="2400" b="0" i="0" spc="-370" dirty="0">
                <a:solidFill>
                  <a:srgbClr val="D2523B"/>
                </a:solidFill>
                <a:latin typeface="Arial"/>
                <a:cs typeface="Arial"/>
              </a:rPr>
              <a:t> </a:t>
            </a:r>
            <a:r>
              <a:rPr sz="2400" b="0" i="0" spc="-95" dirty="0">
                <a:solidFill>
                  <a:srgbClr val="D2523B"/>
                </a:solidFill>
                <a:latin typeface="Arial"/>
                <a:cs typeface="Arial"/>
              </a:rPr>
              <a:t>Budget</a:t>
            </a:r>
            <a:endParaRPr sz="2400">
              <a:latin typeface="Arial"/>
              <a:cs typeface="Arial"/>
            </a:endParaRPr>
          </a:p>
        </p:txBody>
      </p:sp>
      <p:sp>
        <p:nvSpPr>
          <p:cNvPr id="4" name="object 4">
            <a:extLst>
              <a:ext uri="{FF2B5EF4-FFF2-40B4-BE49-F238E27FC236}">
                <a16:creationId xmlns:a16="http://schemas.microsoft.com/office/drawing/2014/main" id="{ACEBF79A-192A-3C35-97ED-DF07F4CB90E2}"/>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31</a:t>
            </a:fld>
            <a:endParaRPr spc="-5" dirty="0"/>
          </a:p>
        </p:txBody>
      </p:sp>
      <p:sp>
        <p:nvSpPr>
          <p:cNvPr id="3" name="object 3">
            <a:extLst>
              <a:ext uri="{FF2B5EF4-FFF2-40B4-BE49-F238E27FC236}">
                <a16:creationId xmlns:a16="http://schemas.microsoft.com/office/drawing/2014/main" id="{62C72AD3-9ED6-1CF9-10C5-124294784F04}"/>
              </a:ext>
            </a:extLst>
          </p:cNvPr>
          <p:cNvSpPr txBox="1"/>
          <p:nvPr/>
        </p:nvSpPr>
        <p:spPr>
          <a:xfrm>
            <a:off x="535940" y="2028189"/>
            <a:ext cx="7861934" cy="2613536"/>
          </a:xfrm>
          <a:prstGeom prst="rect">
            <a:avLst/>
          </a:prstGeom>
        </p:spPr>
        <p:txBody>
          <a:bodyPr vert="horz" wrap="square" lIns="0" tIns="12700" rIns="0" bIns="0" rtlCol="0">
            <a:spAutoFit/>
          </a:bodyPr>
          <a:lstStyle/>
          <a:p>
            <a:pPr marL="195580" indent="-182880">
              <a:lnSpc>
                <a:spcPct val="100000"/>
              </a:lnSpc>
              <a:spcBef>
                <a:spcPts val="100"/>
              </a:spcBef>
              <a:buClr>
                <a:srgbClr val="92A199"/>
              </a:buClr>
              <a:buSzPct val="84090"/>
              <a:buChar char="•"/>
              <a:tabLst>
                <a:tab pos="195580" algn="l"/>
              </a:tabLst>
            </a:pPr>
            <a:r>
              <a:rPr sz="2200" dirty="0">
                <a:solidFill>
                  <a:srgbClr val="292934"/>
                </a:solidFill>
                <a:latin typeface="Arial"/>
                <a:cs typeface="Arial"/>
              </a:rPr>
              <a:t>There are two components of the</a:t>
            </a:r>
            <a:r>
              <a:rPr sz="2200" spc="-5" dirty="0">
                <a:solidFill>
                  <a:srgbClr val="292934"/>
                </a:solidFill>
                <a:latin typeface="Arial"/>
                <a:cs typeface="Arial"/>
              </a:rPr>
              <a:t> </a:t>
            </a:r>
            <a:r>
              <a:rPr sz="2200" dirty="0">
                <a:solidFill>
                  <a:srgbClr val="292934"/>
                </a:solidFill>
                <a:latin typeface="Arial"/>
                <a:cs typeface="Arial"/>
              </a:rPr>
              <a:t>budget:</a:t>
            </a:r>
            <a:endParaRPr sz="2200" dirty="0">
              <a:latin typeface="Arial"/>
              <a:cs typeface="Arial"/>
            </a:endParaRPr>
          </a:p>
          <a:p>
            <a:pPr>
              <a:lnSpc>
                <a:spcPct val="100000"/>
              </a:lnSpc>
              <a:spcBef>
                <a:spcPts val="45"/>
              </a:spcBef>
              <a:buClr>
                <a:srgbClr val="92A199"/>
              </a:buClr>
              <a:buFont typeface="Arial"/>
              <a:buChar char="•"/>
            </a:pPr>
            <a:endParaRPr sz="3100" dirty="0">
              <a:latin typeface="Arial"/>
              <a:cs typeface="Arial"/>
            </a:endParaRPr>
          </a:p>
          <a:p>
            <a:pPr marL="469900" marR="347345" lvl="1" indent="-182880">
              <a:lnSpc>
                <a:spcPct val="100000"/>
              </a:lnSpc>
              <a:buClr>
                <a:srgbClr val="92A199"/>
              </a:buClr>
              <a:buSzPct val="83333"/>
              <a:buChar char="•"/>
              <a:tabLst>
                <a:tab pos="469900" algn="l"/>
              </a:tabLst>
            </a:pPr>
            <a:r>
              <a:rPr sz="1800" u="heavy" spc="-5" dirty="0">
                <a:solidFill>
                  <a:srgbClr val="292934"/>
                </a:solidFill>
                <a:uFill>
                  <a:solidFill>
                    <a:srgbClr val="292934"/>
                  </a:solidFill>
                </a:uFill>
                <a:latin typeface="Arial"/>
                <a:cs typeface="Arial"/>
              </a:rPr>
              <a:t>Revenue: Program Funding Sources </a:t>
            </a:r>
            <a:r>
              <a:rPr sz="1800" b="1" u="heavy" dirty="0">
                <a:solidFill>
                  <a:srgbClr val="292934"/>
                </a:solidFill>
                <a:uFill>
                  <a:solidFill>
                    <a:srgbClr val="292934"/>
                  </a:solidFill>
                </a:uFill>
                <a:latin typeface="Arial"/>
                <a:cs typeface="Arial"/>
              </a:rPr>
              <a:t>Overall</a:t>
            </a:r>
            <a:r>
              <a:rPr sz="1800" b="1" dirty="0">
                <a:solidFill>
                  <a:srgbClr val="292934"/>
                </a:solidFill>
                <a:latin typeface="Arial"/>
                <a:cs typeface="Arial"/>
              </a:rPr>
              <a:t> </a:t>
            </a:r>
            <a:r>
              <a:rPr sz="1800" dirty="0">
                <a:solidFill>
                  <a:srgbClr val="292934"/>
                </a:solidFill>
                <a:latin typeface="Arial"/>
                <a:cs typeface="Arial"/>
              </a:rPr>
              <a:t>–The monies($) </a:t>
            </a:r>
            <a:r>
              <a:rPr sz="1800" spc="-5" dirty="0">
                <a:solidFill>
                  <a:srgbClr val="292934"/>
                </a:solidFill>
                <a:latin typeface="Arial"/>
                <a:cs typeface="Arial"/>
              </a:rPr>
              <a:t>needed  (Funding Request) and received </a:t>
            </a:r>
            <a:r>
              <a:rPr sz="1800" dirty="0">
                <a:solidFill>
                  <a:srgbClr val="292934"/>
                </a:solidFill>
                <a:latin typeface="Arial"/>
                <a:cs typeface="Arial"/>
              </a:rPr>
              <a:t>( </a:t>
            </a:r>
            <a:r>
              <a:rPr sz="1800" spc="-5" dirty="0">
                <a:solidFill>
                  <a:srgbClr val="292934"/>
                </a:solidFill>
                <a:latin typeface="Arial"/>
                <a:cs typeface="Arial"/>
              </a:rPr>
              <a:t>Awarded/Secured) </a:t>
            </a:r>
            <a:r>
              <a:rPr sz="1800" b="1" dirty="0">
                <a:solidFill>
                  <a:srgbClr val="292934"/>
                </a:solidFill>
                <a:latin typeface="Arial"/>
                <a:cs typeface="Arial"/>
              </a:rPr>
              <a:t>to </a:t>
            </a:r>
            <a:r>
              <a:rPr sz="1800" b="1" spc="-5" dirty="0">
                <a:solidFill>
                  <a:srgbClr val="292934"/>
                </a:solidFill>
                <a:latin typeface="Arial"/>
                <a:cs typeface="Arial"/>
              </a:rPr>
              <a:t>operate </a:t>
            </a:r>
            <a:r>
              <a:rPr sz="1800" b="1" dirty="0">
                <a:solidFill>
                  <a:srgbClr val="292934"/>
                </a:solidFill>
                <a:latin typeface="Arial"/>
                <a:cs typeface="Arial"/>
              </a:rPr>
              <a:t>the  </a:t>
            </a:r>
            <a:r>
              <a:rPr sz="1800" b="1" spc="-5" dirty="0">
                <a:solidFill>
                  <a:srgbClr val="292934"/>
                </a:solidFill>
                <a:latin typeface="Arial"/>
                <a:cs typeface="Arial"/>
              </a:rPr>
              <a:t>program </a:t>
            </a:r>
            <a:r>
              <a:rPr sz="1800" dirty="0">
                <a:solidFill>
                  <a:srgbClr val="292934"/>
                </a:solidFill>
                <a:latin typeface="Arial"/>
                <a:cs typeface="Arial"/>
              </a:rPr>
              <a:t>for </a:t>
            </a:r>
            <a:r>
              <a:rPr sz="1800" spc="-5" dirty="0">
                <a:solidFill>
                  <a:srgbClr val="292934"/>
                </a:solidFill>
                <a:latin typeface="Arial"/>
                <a:cs typeface="Arial"/>
              </a:rPr>
              <a:t>which you are seeking </a:t>
            </a:r>
            <a:r>
              <a:rPr sz="1800" dirty="0">
                <a:solidFill>
                  <a:srgbClr val="292934"/>
                </a:solidFill>
                <a:latin typeface="Arial"/>
                <a:cs typeface="Arial"/>
              </a:rPr>
              <a:t>CDBG</a:t>
            </a:r>
            <a:r>
              <a:rPr sz="1800" spc="-20" dirty="0">
                <a:solidFill>
                  <a:srgbClr val="292934"/>
                </a:solidFill>
                <a:latin typeface="Arial"/>
                <a:cs typeface="Arial"/>
              </a:rPr>
              <a:t> </a:t>
            </a:r>
            <a:r>
              <a:rPr sz="1800" dirty="0">
                <a:solidFill>
                  <a:srgbClr val="292934"/>
                </a:solidFill>
                <a:latin typeface="Arial"/>
                <a:cs typeface="Arial"/>
              </a:rPr>
              <a:t>funds.</a:t>
            </a:r>
            <a:endParaRPr sz="1800" dirty="0">
              <a:latin typeface="Arial"/>
              <a:cs typeface="Arial"/>
            </a:endParaRPr>
          </a:p>
          <a:p>
            <a:pPr lvl="1">
              <a:lnSpc>
                <a:spcPct val="100000"/>
              </a:lnSpc>
              <a:spcBef>
                <a:spcPts val="35"/>
              </a:spcBef>
              <a:buClr>
                <a:srgbClr val="92A199"/>
              </a:buClr>
              <a:buFont typeface="Arial"/>
              <a:buChar char="•"/>
            </a:pPr>
            <a:endParaRPr sz="2600" dirty="0">
              <a:latin typeface="Arial"/>
              <a:cs typeface="Arial"/>
            </a:endParaRPr>
          </a:p>
          <a:p>
            <a:pPr marL="469900" marR="5080" lvl="1" indent="-182880">
              <a:lnSpc>
                <a:spcPct val="100000"/>
              </a:lnSpc>
              <a:buClr>
                <a:srgbClr val="92A199"/>
              </a:buClr>
              <a:buSzPct val="83333"/>
              <a:buChar char="•"/>
              <a:tabLst>
                <a:tab pos="469900" algn="l"/>
              </a:tabLst>
            </a:pPr>
            <a:r>
              <a:rPr sz="1800" u="heavy" spc="-5" dirty="0">
                <a:solidFill>
                  <a:srgbClr val="292934"/>
                </a:solidFill>
                <a:uFill>
                  <a:solidFill>
                    <a:srgbClr val="292934"/>
                  </a:solidFill>
                </a:uFill>
                <a:latin typeface="Arial"/>
                <a:cs typeface="Arial"/>
              </a:rPr>
              <a:t>Expenses: </a:t>
            </a:r>
            <a:r>
              <a:rPr sz="1800" b="1" u="heavy" spc="-5" dirty="0">
                <a:solidFill>
                  <a:srgbClr val="292934"/>
                </a:solidFill>
                <a:uFill>
                  <a:solidFill>
                    <a:srgbClr val="292934"/>
                  </a:solidFill>
                </a:uFill>
                <a:latin typeface="Arial"/>
                <a:cs typeface="Arial"/>
              </a:rPr>
              <a:t>CDBG </a:t>
            </a:r>
            <a:r>
              <a:rPr sz="1800" u="heavy" spc="-5" dirty="0">
                <a:solidFill>
                  <a:srgbClr val="292934"/>
                </a:solidFill>
                <a:uFill>
                  <a:solidFill>
                    <a:srgbClr val="292934"/>
                  </a:solidFill>
                </a:uFill>
                <a:latin typeface="Arial"/>
                <a:cs typeface="Arial"/>
              </a:rPr>
              <a:t>Request (Line </a:t>
            </a:r>
            <a:r>
              <a:rPr sz="1800" u="heavy" dirty="0">
                <a:solidFill>
                  <a:srgbClr val="292934"/>
                </a:solidFill>
                <a:uFill>
                  <a:solidFill>
                    <a:srgbClr val="292934"/>
                  </a:solidFill>
                </a:uFill>
                <a:latin typeface="Arial"/>
                <a:cs typeface="Arial"/>
              </a:rPr>
              <a:t>Item </a:t>
            </a:r>
            <a:r>
              <a:rPr sz="1800" u="heavy" spc="-5" dirty="0">
                <a:solidFill>
                  <a:srgbClr val="292934"/>
                </a:solidFill>
                <a:uFill>
                  <a:solidFill>
                    <a:srgbClr val="292934"/>
                  </a:solidFill>
                </a:uFill>
                <a:latin typeface="Arial"/>
                <a:cs typeface="Arial"/>
              </a:rPr>
              <a:t>Budget)</a:t>
            </a:r>
            <a:r>
              <a:rPr sz="1800" spc="-5" dirty="0">
                <a:solidFill>
                  <a:srgbClr val="292934"/>
                </a:solidFill>
                <a:latin typeface="Arial"/>
                <a:cs typeface="Arial"/>
              </a:rPr>
              <a:t> </a:t>
            </a:r>
            <a:r>
              <a:rPr sz="1800" dirty="0">
                <a:solidFill>
                  <a:srgbClr val="292934"/>
                </a:solidFill>
                <a:latin typeface="Arial"/>
                <a:cs typeface="Arial"/>
              </a:rPr>
              <a:t>– </a:t>
            </a:r>
            <a:r>
              <a:rPr sz="1800" spc="-5" dirty="0">
                <a:solidFill>
                  <a:srgbClr val="292934"/>
                </a:solidFill>
                <a:latin typeface="Arial"/>
                <a:cs typeface="Arial"/>
              </a:rPr>
              <a:t>How you propose </a:t>
            </a:r>
            <a:r>
              <a:rPr sz="1800" dirty="0">
                <a:solidFill>
                  <a:srgbClr val="292934"/>
                </a:solidFill>
                <a:latin typeface="Arial"/>
                <a:cs typeface="Arial"/>
              </a:rPr>
              <a:t>to </a:t>
            </a:r>
            <a:r>
              <a:rPr sz="1800" spc="-5" dirty="0">
                <a:solidFill>
                  <a:srgbClr val="292934"/>
                </a:solidFill>
                <a:latin typeface="Arial"/>
                <a:cs typeface="Arial"/>
              </a:rPr>
              <a:t>use  CDBG </a:t>
            </a:r>
            <a:r>
              <a:rPr sz="1800" dirty="0">
                <a:solidFill>
                  <a:srgbClr val="292934"/>
                </a:solidFill>
                <a:latin typeface="Arial"/>
                <a:cs typeface="Arial"/>
              </a:rPr>
              <a:t>funds.</a:t>
            </a:r>
            <a:endParaRPr sz="1800" dirty="0">
              <a:latin typeface="Arial"/>
              <a:cs typeface="Arial"/>
            </a:endParaRPr>
          </a:p>
        </p:txBody>
      </p:sp>
    </p:spTree>
    <p:extLst>
      <p:ext uri="{BB962C8B-B14F-4D97-AF65-F5344CB8AC3E}">
        <p14:creationId xmlns:p14="http://schemas.microsoft.com/office/powerpoint/2010/main" val="285168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pplication&#10;&#10;AI-generated content may be incorrect.">
            <a:extLst>
              <a:ext uri="{FF2B5EF4-FFF2-40B4-BE49-F238E27FC236}">
                <a16:creationId xmlns:a16="http://schemas.microsoft.com/office/drawing/2014/main" id="{FB25E261-81C1-24C2-5DE9-1A2F833D8881}"/>
              </a:ext>
            </a:extLst>
          </p:cNvPr>
          <p:cNvPicPr>
            <a:picLocks noChangeAspect="1"/>
          </p:cNvPicPr>
          <p:nvPr/>
        </p:nvPicPr>
        <p:blipFill>
          <a:blip r:embed="rId2"/>
          <a:stretch>
            <a:fillRect/>
          </a:stretch>
        </p:blipFill>
        <p:spPr>
          <a:xfrm>
            <a:off x="160907" y="391609"/>
            <a:ext cx="6241271" cy="6344978"/>
          </a:xfrm>
          <a:prstGeom prst="rect">
            <a:avLst/>
          </a:prstGeom>
        </p:spPr>
      </p:pic>
      <p:sp>
        <p:nvSpPr>
          <p:cNvPr id="5" name="object 5"/>
          <p:cNvSpPr txBox="1">
            <a:spLocks noGrp="1"/>
          </p:cNvSpPr>
          <p:nvPr>
            <p:ph type="title"/>
          </p:nvPr>
        </p:nvSpPr>
        <p:spPr>
          <a:xfrm>
            <a:off x="6708202" y="1188779"/>
            <a:ext cx="2265680" cy="238760"/>
          </a:xfrm>
          <a:prstGeom prst="rect">
            <a:avLst/>
          </a:prstGeom>
        </p:spPr>
        <p:txBody>
          <a:bodyPr vert="horz" wrap="square" lIns="0" tIns="12700" rIns="0" bIns="0" rtlCol="0">
            <a:spAutoFit/>
          </a:bodyPr>
          <a:lstStyle/>
          <a:p>
            <a:pPr marL="12700">
              <a:lnSpc>
                <a:spcPct val="100000"/>
              </a:lnSpc>
              <a:spcBef>
                <a:spcPts val="100"/>
              </a:spcBef>
            </a:pPr>
            <a:r>
              <a:rPr sz="1400" b="0" i="0" dirty="0">
                <a:solidFill>
                  <a:srgbClr val="292934"/>
                </a:solidFill>
                <a:latin typeface="Arial"/>
                <a:cs typeface="Arial"/>
              </a:rPr>
              <a:t>Enter </a:t>
            </a:r>
            <a:r>
              <a:rPr sz="1400" b="0" i="0" spc="-5" dirty="0">
                <a:solidFill>
                  <a:srgbClr val="292934"/>
                </a:solidFill>
                <a:latin typeface="Arial"/>
                <a:cs typeface="Arial"/>
              </a:rPr>
              <a:t>your CDBG $</a:t>
            </a:r>
            <a:r>
              <a:rPr sz="1400" b="0" i="0" spc="-60" dirty="0">
                <a:solidFill>
                  <a:srgbClr val="292934"/>
                </a:solidFill>
                <a:latin typeface="Arial"/>
                <a:cs typeface="Arial"/>
              </a:rPr>
              <a:t> </a:t>
            </a:r>
            <a:r>
              <a:rPr sz="1400" b="0" i="0" spc="-5" dirty="0">
                <a:solidFill>
                  <a:srgbClr val="292934"/>
                </a:solidFill>
                <a:latin typeface="Arial"/>
                <a:cs typeface="Arial"/>
              </a:rPr>
              <a:t>Request</a:t>
            </a:r>
            <a:endParaRPr sz="1400" dirty="0">
              <a:latin typeface="Arial"/>
              <a:cs typeface="Arial"/>
            </a:endParaRPr>
          </a:p>
        </p:txBody>
      </p:sp>
      <p:sp>
        <p:nvSpPr>
          <p:cNvPr id="7" name="object 7"/>
          <p:cNvSpPr/>
          <p:nvPr/>
        </p:nvSpPr>
        <p:spPr>
          <a:xfrm>
            <a:off x="2891630" y="1200614"/>
            <a:ext cx="3657600" cy="457200"/>
          </a:xfrm>
          <a:custGeom>
            <a:avLst/>
            <a:gdLst/>
            <a:ahLst/>
            <a:cxnLst/>
            <a:rect l="l" t="t" r="r" b="b"/>
            <a:pathLst>
              <a:path w="3657600" h="457200">
                <a:moveTo>
                  <a:pt x="3657600" y="0"/>
                </a:moveTo>
                <a:lnTo>
                  <a:pt x="162433" y="0"/>
                </a:lnTo>
                <a:lnTo>
                  <a:pt x="128400" y="6887"/>
                </a:lnTo>
                <a:lnTo>
                  <a:pt x="100584" y="25669"/>
                </a:lnTo>
                <a:lnTo>
                  <a:pt x="81815" y="53524"/>
                </a:lnTo>
                <a:lnTo>
                  <a:pt x="74929" y="87630"/>
                </a:lnTo>
                <a:lnTo>
                  <a:pt x="74929" y="319278"/>
                </a:lnTo>
                <a:lnTo>
                  <a:pt x="0" y="319278"/>
                </a:lnTo>
                <a:lnTo>
                  <a:pt x="114300" y="457200"/>
                </a:lnTo>
                <a:lnTo>
                  <a:pt x="228600" y="319278"/>
                </a:lnTo>
                <a:lnTo>
                  <a:pt x="153670" y="319278"/>
                </a:lnTo>
                <a:lnTo>
                  <a:pt x="153670" y="87630"/>
                </a:lnTo>
                <a:lnTo>
                  <a:pt x="153670" y="82677"/>
                </a:lnTo>
                <a:lnTo>
                  <a:pt x="157607" y="78740"/>
                </a:lnTo>
                <a:lnTo>
                  <a:pt x="162433" y="78740"/>
                </a:lnTo>
                <a:lnTo>
                  <a:pt x="3657600" y="78740"/>
                </a:lnTo>
                <a:lnTo>
                  <a:pt x="3657600" y="0"/>
                </a:lnTo>
                <a:close/>
              </a:path>
            </a:pathLst>
          </a:custGeom>
          <a:ln w="57150">
            <a:solidFill>
              <a:srgbClr val="D2523B"/>
            </a:solidFill>
          </a:ln>
        </p:spPr>
        <p:txBody>
          <a:bodyPr wrap="square" lIns="0" tIns="0" rIns="0" bIns="0" rtlCol="0"/>
          <a:lstStyle/>
          <a:p>
            <a:endParaRPr/>
          </a:p>
        </p:txBody>
      </p:sp>
      <p:sp>
        <p:nvSpPr>
          <p:cNvPr id="9" name="object 9"/>
          <p:cNvSpPr/>
          <p:nvPr/>
        </p:nvSpPr>
        <p:spPr>
          <a:xfrm>
            <a:off x="6238334" y="3381218"/>
            <a:ext cx="621792" cy="365759"/>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860126" y="3053275"/>
            <a:ext cx="2182996" cy="873957"/>
          </a:xfrm>
          <a:prstGeom prst="rect">
            <a:avLst/>
          </a:prstGeom>
          <a:ln>
            <a:solidFill>
              <a:srgbClr val="D2523B"/>
            </a:solidFill>
          </a:ln>
        </p:spPr>
        <p:txBody>
          <a:bodyPr vert="horz" wrap="square" lIns="0" tIns="12065" rIns="0" bIns="0" rtlCol="0">
            <a:spAutoFit/>
          </a:bodyPr>
          <a:lstStyle/>
          <a:p>
            <a:pPr>
              <a:lnSpc>
                <a:spcPct val="100000"/>
              </a:lnSpc>
              <a:spcBef>
                <a:spcPts val="25"/>
              </a:spcBef>
            </a:pPr>
            <a:r>
              <a:rPr lang="en-US" sz="1400" dirty="0">
                <a:solidFill>
                  <a:srgbClr val="292934"/>
                </a:solidFill>
                <a:latin typeface="Arial"/>
                <a:cs typeface="Arial"/>
              </a:rPr>
              <a:t>e.g., fees,  </a:t>
            </a:r>
            <a:r>
              <a:rPr lang="en-US" sz="1400" spc="-5" dirty="0">
                <a:solidFill>
                  <a:srgbClr val="292934"/>
                </a:solidFill>
                <a:latin typeface="Arial"/>
                <a:cs typeface="Arial"/>
              </a:rPr>
              <a:t>endowment </a:t>
            </a:r>
            <a:r>
              <a:rPr lang="en-US" sz="1400" dirty="0">
                <a:solidFill>
                  <a:srgbClr val="292934"/>
                </a:solidFill>
                <a:latin typeface="Arial"/>
                <a:cs typeface="Arial"/>
              </a:rPr>
              <a:t>funds, etc.</a:t>
            </a:r>
            <a:endParaRPr sz="1400" dirty="0">
              <a:latin typeface="Arial"/>
              <a:cs typeface="Arial"/>
            </a:endParaRPr>
          </a:p>
          <a:p>
            <a:pPr marL="36195">
              <a:lnSpc>
                <a:spcPct val="100000"/>
              </a:lnSpc>
            </a:pPr>
            <a:r>
              <a:rPr sz="1400" spc="-5" dirty="0">
                <a:solidFill>
                  <a:srgbClr val="292934"/>
                </a:solidFill>
                <a:latin typeface="Arial"/>
                <a:cs typeface="Arial"/>
              </a:rPr>
              <a:t>Consider </a:t>
            </a:r>
            <a:r>
              <a:rPr sz="1400" dirty="0">
                <a:solidFill>
                  <a:srgbClr val="292934"/>
                </a:solidFill>
                <a:latin typeface="Arial"/>
                <a:cs typeface="Arial"/>
              </a:rPr>
              <a:t>these </a:t>
            </a:r>
            <a:r>
              <a:rPr sz="1400" spc="-5" dirty="0">
                <a:solidFill>
                  <a:srgbClr val="292934"/>
                </a:solidFill>
                <a:latin typeface="Arial"/>
                <a:cs typeface="Arial"/>
              </a:rPr>
              <a:t>as</a:t>
            </a:r>
            <a:r>
              <a:rPr sz="1400" spc="-65" dirty="0">
                <a:solidFill>
                  <a:srgbClr val="292934"/>
                </a:solidFill>
                <a:latin typeface="Arial"/>
                <a:cs typeface="Arial"/>
              </a:rPr>
              <a:t> </a:t>
            </a:r>
            <a:r>
              <a:rPr sz="1400" spc="-5" dirty="0">
                <a:solidFill>
                  <a:srgbClr val="292934"/>
                </a:solidFill>
                <a:latin typeface="Arial"/>
                <a:cs typeface="Arial"/>
              </a:rPr>
              <a:t>secured</a:t>
            </a:r>
            <a:endParaRPr sz="1400" dirty="0">
              <a:latin typeface="Arial"/>
              <a:cs typeface="Arial"/>
            </a:endParaRPr>
          </a:p>
          <a:p>
            <a:pPr marL="36195">
              <a:lnSpc>
                <a:spcPct val="100000"/>
              </a:lnSpc>
            </a:pPr>
            <a:r>
              <a:rPr sz="1400" spc="-5" dirty="0">
                <a:solidFill>
                  <a:srgbClr val="292934"/>
                </a:solidFill>
                <a:latin typeface="Arial"/>
                <a:cs typeface="Arial"/>
              </a:rPr>
              <a:t>and estimate the</a:t>
            </a:r>
            <a:r>
              <a:rPr sz="1400" spc="-50" dirty="0">
                <a:solidFill>
                  <a:srgbClr val="292934"/>
                </a:solidFill>
                <a:latin typeface="Arial"/>
                <a:cs typeface="Arial"/>
              </a:rPr>
              <a:t> </a:t>
            </a:r>
            <a:r>
              <a:rPr sz="1400" spc="-5" dirty="0">
                <a:solidFill>
                  <a:srgbClr val="292934"/>
                </a:solidFill>
                <a:latin typeface="Arial"/>
                <a:cs typeface="Arial"/>
              </a:rPr>
              <a:t>$</a:t>
            </a:r>
            <a:endParaRPr sz="140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32</a:t>
            </a:fld>
            <a:endParaRPr spc="-5" dirty="0"/>
          </a:p>
        </p:txBody>
      </p:sp>
      <p:cxnSp>
        <p:nvCxnSpPr>
          <p:cNvPr id="16" name="Straight Connector 15">
            <a:extLst>
              <a:ext uri="{FF2B5EF4-FFF2-40B4-BE49-F238E27FC236}">
                <a16:creationId xmlns:a16="http://schemas.microsoft.com/office/drawing/2014/main" id="{494B7C6D-8B3C-B421-B9F8-8F3160430D95}"/>
              </a:ext>
            </a:extLst>
          </p:cNvPr>
          <p:cNvCxnSpPr/>
          <p:nvPr/>
        </p:nvCxnSpPr>
        <p:spPr>
          <a:xfrm>
            <a:off x="6332938" y="4038600"/>
            <a:ext cx="26409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D367DF-2127-C8C9-BF97-356E757F75B8}"/>
              </a:ext>
            </a:extLst>
          </p:cNvPr>
          <p:cNvSpPr txBox="1"/>
          <p:nvPr/>
        </p:nvSpPr>
        <p:spPr>
          <a:xfrm>
            <a:off x="7086600" y="1677747"/>
            <a:ext cx="2182996" cy="1200329"/>
          </a:xfrm>
          <a:prstGeom prst="rect">
            <a:avLst/>
          </a:prstGeom>
          <a:noFill/>
        </p:spPr>
        <p:txBody>
          <a:bodyPr wrap="square" rtlCol="0">
            <a:spAutoFit/>
          </a:bodyPr>
          <a:lstStyle/>
          <a:p>
            <a:pPr marL="12700" marR="5080">
              <a:lnSpc>
                <a:spcPct val="100000"/>
              </a:lnSpc>
              <a:spcBef>
                <a:spcPts val="105"/>
              </a:spcBef>
            </a:pPr>
            <a:r>
              <a:rPr lang="en-US" sz="2400" dirty="0">
                <a:solidFill>
                  <a:srgbClr val="C00000"/>
                </a:solidFill>
                <a:latin typeface="Arial"/>
                <a:cs typeface="Arial"/>
              </a:rPr>
              <a:t>CDBG  BUDGET REVENUE</a:t>
            </a:r>
            <a:endParaRPr lang="en-US" sz="24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61793" y="4149302"/>
            <a:ext cx="2596201" cy="595676"/>
          </a:xfrm>
          <a:prstGeom prst="rect">
            <a:avLst/>
          </a:prstGeom>
          <a:ln w="3175">
            <a:solidFill>
              <a:srgbClr val="292934"/>
            </a:solidFill>
          </a:ln>
        </p:spPr>
        <p:txBody>
          <a:bodyPr vert="horz" wrap="square" lIns="0" tIns="41275" rIns="0" bIns="0" rtlCol="0">
            <a:spAutoFit/>
          </a:bodyPr>
          <a:lstStyle/>
          <a:p>
            <a:pPr marL="91440" marR="200025">
              <a:lnSpc>
                <a:spcPct val="100000"/>
              </a:lnSpc>
              <a:spcBef>
                <a:spcPts val="325"/>
              </a:spcBef>
            </a:pPr>
            <a:r>
              <a:rPr sz="1200" dirty="0">
                <a:solidFill>
                  <a:srgbClr val="292934"/>
                </a:solidFill>
                <a:latin typeface="Arial"/>
                <a:cs typeface="Arial"/>
              </a:rPr>
              <a:t>In </a:t>
            </a:r>
            <a:r>
              <a:rPr sz="1200" spc="-5" dirty="0">
                <a:solidFill>
                  <a:srgbClr val="292934"/>
                </a:solidFill>
                <a:latin typeface="Arial"/>
                <a:cs typeface="Arial"/>
              </a:rPr>
              <a:t>each line, list a separate budget category  and accompanying expense</a:t>
            </a:r>
            <a:r>
              <a:rPr sz="1200" spc="-40" dirty="0">
                <a:solidFill>
                  <a:srgbClr val="292934"/>
                </a:solidFill>
                <a:latin typeface="Arial"/>
                <a:cs typeface="Arial"/>
              </a:rPr>
              <a:t> </a:t>
            </a:r>
            <a:r>
              <a:rPr sz="1200" dirty="0">
                <a:solidFill>
                  <a:srgbClr val="292934"/>
                </a:solidFill>
                <a:latin typeface="Arial"/>
                <a:cs typeface="Arial"/>
              </a:rPr>
              <a:t>estimate.</a:t>
            </a:r>
            <a:endParaRPr sz="1200" dirty="0">
              <a:latin typeface="Arial"/>
              <a:cs typeface="Arial"/>
            </a:endParaRPr>
          </a:p>
        </p:txBody>
      </p:sp>
      <p:sp>
        <p:nvSpPr>
          <p:cNvPr id="4" name="object 4"/>
          <p:cNvSpPr/>
          <p:nvPr/>
        </p:nvSpPr>
        <p:spPr>
          <a:xfrm>
            <a:off x="5572822" y="4589751"/>
            <a:ext cx="598996" cy="304800"/>
          </a:xfrm>
          <a:custGeom>
            <a:avLst/>
            <a:gdLst/>
            <a:ahLst/>
            <a:cxnLst/>
            <a:rect l="l" t="t" r="r" b="b"/>
            <a:pathLst>
              <a:path w="834389" h="304800">
                <a:moveTo>
                  <a:pt x="152399" y="0"/>
                </a:moveTo>
                <a:lnTo>
                  <a:pt x="0" y="152400"/>
                </a:lnTo>
                <a:lnTo>
                  <a:pt x="152399" y="304800"/>
                </a:lnTo>
                <a:lnTo>
                  <a:pt x="152399" y="228600"/>
                </a:lnTo>
                <a:lnTo>
                  <a:pt x="834389" y="228600"/>
                </a:lnTo>
                <a:lnTo>
                  <a:pt x="834389" y="76200"/>
                </a:lnTo>
                <a:lnTo>
                  <a:pt x="152399" y="76200"/>
                </a:lnTo>
                <a:lnTo>
                  <a:pt x="152399" y="0"/>
                </a:lnTo>
                <a:close/>
              </a:path>
            </a:pathLst>
          </a:custGeom>
          <a:solidFill>
            <a:srgbClr val="D2523B"/>
          </a:solidFill>
        </p:spPr>
        <p:txBody>
          <a:bodyPr wrap="square" lIns="0" tIns="0" rIns="0" bIns="0" rtlCol="0"/>
          <a:lstStyle/>
          <a:p>
            <a:endParaRPr/>
          </a:p>
        </p:txBody>
      </p:sp>
      <p:sp>
        <p:nvSpPr>
          <p:cNvPr id="6" name="object 6"/>
          <p:cNvSpPr/>
          <p:nvPr/>
        </p:nvSpPr>
        <p:spPr>
          <a:xfrm>
            <a:off x="5623178" y="5971413"/>
            <a:ext cx="548640" cy="182880"/>
          </a:xfrm>
          <a:custGeom>
            <a:avLst/>
            <a:gdLst/>
            <a:ahLst/>
            <a:cxnLst/>
            <a:rect l="l" t="t" r="r" b="b"/>
            <a:pathLst>
              <a:path w="524510" h="304800">
                <a:moveTo>
                  <a:pt x="152400" y="0"/>
                </a:moveTo>
                <a:lnTo>
                  <a:pt x="0" y="152400"/>
                </a:lnTo>
                <a:lnTo>
                  <a:pt x="152400" y="304800"/>
                </a:lnTo>
                <a:lnTo>
                  <a:pt x="152400" y="228600"/>
                </a:lnTo>
                <a:lnTo>
                  <a:pt x="524256" y="228600"/>
                </a:lnTo>
                <a:lnTo>
                  <a:pt x="524256" y="76200"/>
                </a:lnTo>
                <a:lnTo>
                  <a:pt x="152400" y="76200"/>
                </a:lnTo>
                <a:lnTo>
                  <a:pt x="152400" y="0"/>
                </a:lnTo>
                <a:close/>
              </a:path>
            </a:pathLst>
          </a:custGeom>
          <a:solidFill>
            <a:srgbClr val="D2523B"/>
          </a:solidFill>
        </p:spPr>
        <p:txBody>
          <a:bodyPr wrap="square" lIns="0" tIns="0" rIns="0" bIns="0" rtlCol="0"/>
          <a:lstStyle/>
          <a:p>
            <a:endParaRPr/>
          </a:p>
        </p:txBody>
      </p:sp>
      <p:sp>
        <p:nvSpPr>
          <p:cNvPr id="7" name="object 7"/>
          <p:cNvSpPr/>
          <p:nvPr/>
        </p:nvSpPr>
        <p:spPr>
          <a:xfrm>
            <a:off x="5623178" y="5971413"/>
            <a:ext cx="524510" cy="182880"/>
          </a:xfrm>
          <a:custGeom>
            <a:avLst/>
            <a:gdLst/>
            <a:ahLst/>
            <a:cxnLst/>
            <a:rect l="l" t="t" r="r" b="b"/>
            <a:pathLst>
              <a:path w="524510" h="304800">
                <a:moveTo>
                  <a:pt x="524256" y="228600"/>
                </a:moveTo>
                <a:lnTo>
                  <a:pt x="152400" y="228600"/>
                </a:lnTo>
                <a:lnTo>
                  <a:pt x="152400" y="304800"/>
                </a:lnTo>
                <a:lnTo>
                  <a:pt x="0" y="152400"/>
                </a:lnTo>
                <a:lnTo>
                  <a:pt x="152400" y="0"/>
                </a:lnTo>
                <a:lnTo>
                  <a:pt x="152400" y="76200"/>
                </a:lnTo>
                <a:lnTo>
                  <a:pt x="524256" y="76200"/>
                </a:lnTo>
                <a:lnTo>
                  <a:pt x="524256" y="228600"/>
                </a:lnTo>
                <a:close/>
              </a:path>
            </a:pathLst>
          </a:custGeom>
          <a:ln w="26669">
            <a:solidFill>
              <a:srgbClr val="D2523B"/>
            </a:solidFill>
          </a:ln>
        </p:spPr>
        <p:txBody>
          <a:bodyPr wrap="square" lIns="0" tIns="0" rIns="0" bIns="0" rtlCol="0"/>
          <a:lstStyle/>
          <a:p>
            <a:endParaRPr/>
          </a:p>
        </p:txBody>
      </p:sp>
      <p:sp>
        <p:nvSpPr>
          <p:cNvPr id="8" name="object 8"/>
          <p:cNvSpPr txBox="1"/>
          <p:nvPr/>
        </p:nvSpPr>
        <p:spPr>
          <a:xfrm>
            <a:off x="6261794" y="5983906"/>
            <a:ext cx="2784475" cy="411010"/>
          </a:xfrm>
          <a:prstGeom prst="rect">
            <a:avLst/>
          </a:prstGeom>
          <a:ln w="3175">
            <a:solidFill>
              <a:srgbClr val="292934"/>
            </a:solidFill>
          </a:ln>
        </p:spPr>
        <p:txBody>
          <a:bodyPr vert="horz" wrap="square" lIns="0" tIns="41275" rIns="0" bIns="0" rtlCol="0">
            <a:spAutoFit/>
          </a:bodyPr>
          <a:lstStyle/>
          <a:p>
            <a:pPr marL="91440" marR="119380">
              <a:lnSpc>
                <a:spcPct val="100000"/>
              </a:lnSpc>
              <a:spcBef>
                <a:spcPts val="325"/>
              </a:spcBef>
            </a:pPr>
            <a:r>
              <a:rPr lang="en-US" sz="1200" dirty="0">
                <a:solidFill>
                  <a:srgbClr val="292934"/>
                </a:solidFill>
                <a:latin typeface="Arial"/>
                <a:cs typeface="Arial"/>
              </a:rPr>
              <a:t>T</a:t>
            </a:r>
            <a:r>
              <a:rPr sz="1200" dirty="0">
                <a:solidFill>
                  <a:srgbClr val="292934"/>
                </a:solidFill>
                <a:latin typeface="Arial"/>
                <a:cs typeface="Arial"/>
              </a:rPr>
              <a:t>otal </a:t>
            </a:r>
            <a:r>
              <a:rPr sz="1200" spc="-5" dirty="0">
                <a:solidFill>
                  <a:srgbClr val="292934"/>
                </a:solidFill>
                <a:latin typeface="Arial"/>
                <a:cs typeface="Arial"/>
              </a:rPr>
              <a:t>CDBG </a:t>
            </a:r>
            <a:r>
              <a:rPr sz="1200" dirty="0">
                <a:solidFill>
                  <a:srgbClr val="292934"/>
                </a:solidFill>
                <a:latin typeface="Arial"/>
                <a:cs typeface="Arial"/>
              </a:rPr>
              <a:t>request. </a:t>
            </a:r>
            <a:r>
              <a:rPr lang="en-US" sz="1200" dirty="0">
                <a:solidFill>
                  <a:srgbClr val="292934"/>
                </a:solidFill>
                <a:latin typeface="Arial"/>
                <a:cs typeface="Arial"/>
              </a:rPr>
              <a:t>S</a:t>
            </a:r>
            <a:r>
              <a:rPr sz="1200" spc="-5" dirty="0">
                <a:solidFill>
                  <a:srgbClr val="292934"/>
                </a:solidFill>
                <a:latin typeface="Arial"/>
                <a:cs typeface="Arial"/>
              </a:rPr>
              <a:t>um</a:t>
            </a:r>
            <a:r>
              <a:rPr lang="en-US" sz="1200" spc="-5" dirty="0">
                <a:solidFill>
                  <a:srgbClr val="292934"/>
                </a:solidFill>
                <a:latin typeface="Arial"/>
                <a:cs typeface="Arial"/>
              </a:rPr>
              <a:t>s </a:t>
            </a:r>
            <a:r>
              <a:rPr sz="1200" spc="-5" dirty="0">
                <a:solidFill>
                  <a:srgbClr val="292934"/>
                </a:solidFill>
                <a:latin typeface="Arial"/>
                <a:cs typeface="Arial"/>
              </a:rPr>
              <a:t>the budget lines included  above.</a:t>
            </a:r>
            <a:endParaRPr sz="1200" dirty="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33</a:t>
            </a:fld>
            <a:endParaRPr spc="-5" dirty="0"/>
          </a:p>
        </p:txBody>
      </p:sp>
      <p:sp>
        <p:nvSpPr>
          <p:cNvPr id="14" name="object 14"/>
          <p:cNvSpPr txBox="1"/>
          <p:nvPr/>
        </p:nvSpPr>
        <p:spPr>
          <a:xfrm>
            <a:off x="6561963" y="2063604"/>
            <a:ext cx="2527807" cy="1318951"/>
          </a:xfrm>
          <a:prstGeom prst="rect">
            <a:avLst/>
          </a:prstGeom>
        </p:spPr>
        <p:txBody>
          <a:bodyPr vert="horz" wrap="square" lIns="0" tIns="13335" rIns="0" bIns="0" rtlCol="0">
            <a:spAutoFit/>
          </a:bodyPr>
          <a:lstStyle/>
          <a:p>
            <a:pPr marL="12700" marR="5080">
              <a:lnSpc>
                <a:spcPct val="100000"/>
              </a:lnSpc>
              <a:spcBef>
                <a:spcPts val="105"/>
              </a:spcBef>
            </a:pPr>
            <a:r>
              <a:rPr sz="2800" dirty="0">
                <a:solidFill>
                  <a:srgbClr val="C00000"/>
                </a:solidFill>
                <a:latin typeface="Arial"/>
                <a:cs typeface="Arial"/>
              </a:rPr>
              <a:t>CDBG  BUDGET</a:t>
            </a:r>
            <a:endParaRPr lang="en-US" sz="2800" dirty="0">
              <a:solidFill>
                <a:srgbClr val="C00000"/>
              </a:solidFill>
              <a:latin typeface="Arial"/>
              <a:cs typeface="Arial"/>
            </a:endParaRPr>
          </a:p>
          <a:p>
            <a:pPr marL="12700" marR="5080">
              <a:lnSpc>
                <a:spcPct val="100000"/>
              </a:lnSpc>
              <a:spcBef>
                <a:spcPts val="105"/>
              </a:spcBef>
            </a:pPr>
            <a:r>
              <a:rPr lang="en-US" sz="2800" dirty="0">
                <a:solidFill>
                  <a:srgbClr val="C00000"/>
                </a:solidFill>
                <a:latin typeface="Arial"/>
                <a:cs typeface="Arial"/>
              </a:rPr>
              <a:t>EXPENSES</a:t>
            </a:r>
            <a:endParaRPr sz="2800" dirty="0">
              <a:latin typeface="Arial"/>
              <a:cs typeface="Arial"/>
            </a:endParaRPr>
          </a:p>
        </p:txBody>
      </p:sp>
      <p:pic>
        <p:nvPicPr>
          <p:cNvPr id="17" name="Picture 16" descr="Application&#10;&#10;AI-generated content may be incorrect.">
            <a:extLst>
              <a:ext uri="{FF2B5EF4-FFF2-40B4-BE49-F238E27FC236}">
                <a16:creationId xmlns:a16="http://schemas.microsoft.com/office/drawing/2014/main" id="{A894F30A-0F6D-3C67-767F-B9533821246C}"/>
              </a:ext>
            </a:extLst>
          </p:cNvPr>
          <p:cNvPicPr>
            <a:picLocks noChangeAspect="1"/>
          </p:cNvPicPr>
          <p:nvPr/>
        </p:nvPicPr>
        <p:blipFill>
          <a:blip r:embed="rId2"/>
          <a:stretch>
            <a:fillRect/>
          </a:stretch>
        </p:blipFill>
        <p:spPr>
          <a:xfrm>
            <a:off x="97731" y="551561"/>
            <a:ext cx="5475091" cy="5895213"/>
          </a:xfrm>
          <a:prstGeom prst="rect">
            <a:avLst/>
          </a:prstGeom>
        </p:spPr>
      </p:pic>
      <p:pic>
        <p:nvPicPr>
          <p:cNvPr id="18" name="Picture 17">
            <a:extLst>
              <a:ext uri="{FF2B5EF4-FFF2-40B4-BE49-F238E27FC236}">
                <a16:creationId xmlns:a16="http://schemas.microsoft.com/office/drawing/2014/main" id="{48C44F51-5516-4F6F-7C66-0EF2B2DD718D}"/>
              </a:ext>
            </a:extLst>
          </p:cNvPr>
          <p:cNvPicPr>
            <a:picLocks noChangeAspect="1"/>
          </p:cNvPicPr>
          <p:nvPr/>
        </p:nvPicPr>
        <p:blipFill>
          <a:blip r:embed="rId3"/>
          <a:stretch>
            <a:fillRect/>
          </a:stretch>
        </p:blipFill>
        <p:spPr>
          <a:xfrm flipV="1">
            <a:off x="5572822" y="4038600"/>
            <a:ext cx="3460053" cy="47506"/>
          </a:xfrm>
          <a:prstGeom prst="rect">
            <a:avLst/>
          </a:prstGeom>
        </p:spPr>
      </p:pic>
      <p:sp>
        <p:nvSpPr>
          <p:cNvPr id="20" name="object 7">
            <a:extLst>
              <a:ext uri="{FF2B5EF4-FFF2-40B4-BE49-F238E27FC236}">
                <a16:creationId xmlns:a16="http://schemas.microsoft.com/office/drawing/2014/main" id="{97AA4E5D-DE62-BB44-52C3-790286C70E61}"/>
              </a:ext>
            </a:extLst>
          </p:cNvPr>
          <p:cNvSpPr/>
          <p:nvPr/>
        </p:nvSpPr>
        <p:spPr>
          <a:xfrm>
            <a:off x="5623178" y="5715000"/>
            <a:ext cx="524510" cy="182880"/>
          </a:xfrm>
          <a:custGeom>
            <a:avLst/>
            <a:gdLst/>
            <a:ahLst/>
            <a:cxnLst/>
            <a:rect l="l" t="t" r="r" b="b"/>
            <a:pathLst>
              <a:path w="524510" h="304800">
                <a:moveTo>
                  <a:pt x="524256" y="228600"/>
                </a:moveTo>
                <a:lnTo>
                  <a:pt x="152400" y="228600"/>
                </a:lnTo>
                <a:lnTo>
                  <a:pt x="152400" y="304800"/>
                </a:lnTo>
                <a:lnTo>
                  <a:pt x="0" y="152400"/>
                </a:lnTo>
                <a:lnTo>
                  <a:pt x="152400" y="0"/>
                </a:lnTo>
                <a:lnTo>
                  <a:pt x="152400" y="76200"/>
                </a:lnTo>
                <a:lnTo>
                  <a:pt x="524256" y="76200"/>
                </a:lnTo>
                <a:lnTo>
                  <a:pt x="524256" y="228600"/>
                </a:lnTo>
                <a:close/>
              </a:path>
            </a:pathLst>
          </a:custGeom>
          <a:ln w="26669">
            <a:solidFill>
              <a:srgbClr val="D2523B"/>
            </a:solidFill>
          </a:ln>
        </p:spPr>
        <p:txBody>
          <a:bodyPr wrap="square" lIns="0" tIns="0" rIns="0" bIns="0" rtlCol="0"/>
          <a:lstStyle/>
          <a:p>
            <a:endParaRPr/>
          </a:p>
        </p:txBody>
      </p:sp>
      <p:sp>
        <p:nvSpPr>
          <p:cNvPr id="24" name="TextBox 23">
            <a:extLst>
              <a:ext uri="{FF2B5EF4-FFF2-40B4-BE49-F238E27FC236}">
                <a16:creationId xmlns:a16="http://schemas.microsoft.com/office/drawing/2014/main" id="{C86B7880-773E-C867-63B1-C917DF0146F1}"/>
              </a:ext>
            </a:extLst>
          </p:cNvPr>
          <p:cNvSpPr txBox="1"/>
          <p:nvPr/>
        </p:nvSpPr>
        <p:spPr>
          <a:xfrm>
            <a:off x="6261793" y="5579683"/>
            <a:ext cx="2596201" cy="276999"/>
          </a:xfrm>
          <a:prstGeom prst="rect">
            <a:avLst/>
          </a:prstGeom>
          <a:noFill/>
          <a:ln>
            <a:solidFill>
              <a:srgbClr val="292934"/>
            </a:solidFill>
          </a:ln>
        </p:spPr>
        <p:txBody>
          <a:bodyPr wrap="square" rtlCol="0">
            <a:spAutoFit/>
          </a:bodyPr>
          <a:lstStyle/>
          <a:p>
            <a:r>
              <a:rPr lang="en-US" sz="1200" dirty="0">
                <a:latin typeface="Arial" panose="020B0604020202020204" pitchFamily="34" charset="0"/>
                <a:cs typeface="Arial" panose="020B0604020202020204" pitchFamily="34" charset="0"/>
              </a:rPr>
              <a:t>Cost to administer the program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5326" rIns="0" bIns="0" rtlCol="0">
            <a:spAutoFit/>
          </a:bodyPr>
          <a:lstStyle/>
          <a:p>
            <a:pPr marL="24765">
              <a:lnSpc>
                <a:spcPct val="100000"/>
              </a:lnSpc>
              <a:spcBef>
                <a:spcPts val="100"/>
              </a:spcBef>
            </a:pPr>
            <a:r>
              <a:rPr spc="-80" dirty="0"/>
              <a:t>CDBG </a:t>
            </a:r>
            <a:r>
              <a:rPr spc="-95" dirty="0"/>
              <a:t>Application</a:t>
            </a:r>
            <a:r>
              <a:rPr spc="-470" dirty="0"/>
              <a:t> </a:t>
            </a:r>
            <a:r>
              <a:rPr spc="-95" dirty="0"/>
              <a:t>Process: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34</a:t>
            </a:fld>
            <a:endParaRPr spc="-5" dirty="0"/>
          </a:p>
        </p:txBody>
      </p:sp>
      <p:sp>
        <p:nvSpPr>
          <p:cNvPr id="3" name="object 3"/>
          <p:cNvSpPr txBox="1"/>
          <p:nvPr/>
        </p:nvSpPr>
        <p:spPr>
          <a:xfrm>
            <a:off x="307340" y="1023111"/>
            <a:ext cx="8273415" cy="5214248"/>
          </a:xfrm>
          <a:prstGeom prst="rect">
            <a:avLst/>
          </a:prstGeom>
        </p:spPr>
        <p:txBody>
          <a:bodyPr vert="horz" wrap="square" lIns="0" tIns="12700" rIns="0" bIns="0" rtlCol="0">
            <a:spAutoFit/>
          </a:bodyPr>
          <a:lstStyle/>
          <a:p>
            <a:pPr marL="267335" algn="ctr">
              <a:lnSpc>
                <a:spcPct val="100000"/>
              </a:lnSpc>
              <a:spcBef>
                <a:spcPts val="100"/>
              </a:spcBef>
              <a:tabLst>
                <a:tab pos="1566545" algn="l"/>
              </a:tabLst>
            </a:pPr>
            <a:r>
              <a:rPr sz="2400" spc="-95" dirty="0">
                <a:solidFill>
                  <a:srgbClr val="D2523B"/>
                </a:solidFill>
                <a:latin typeface="Arial"/>
                <a:cs typeface="Arial"/>
              </a:rPr>
              <a:t>Section</a:t>
            </a:r>
            <a:r>
              <a:rPr sz="2400" spc="-175" dirty="0">
                <a:solidFill>
                  <a:srgbClr val="D2523B"/>
                </a:solidFill>
                <a:latin typeface="Arial"/>
                <a:cs typeface="Arial"/>
              </a:rPr>
              <a:t> </a:t>
            </a:r>
            <a:r>
              <a:rPr sz="2400" spc="-5" dirty="0">
                <a:solidFill>
                  <a:srgbClr val="D2523B"/>
                </a:solidFill>
                <a:latin typeface="Arial"/>
                <a:cs typeface="Arial"/>
              </a:rPr>
              <a:t>7	</a:t>
            </a:r>
            <a:r>
              <a:rPr sz="2400" spc="-95" dirty="0">
                <a:solidFill>
                  <a:srgbClr val="D2523B"/>
                </a:solidFill>
                <a:latin typeface="Arial"/>
                <a:cs typeface="Arial"/>
              </a:rPr>
              <a:t>Program Request </a:t>
            </a:r>
            <a:r>
              <a:rPr sz="2400" spc="-75" dirty="0">
                <a:solidFill>
                  <a:srgbClr val="D2523B"/>
                </a:solidFill>
                <a:latin typeface="Arial"/>
                <a:cs typeface="Arial"/>
              </a:rPr>
              <a:t>and</a:t>
            </a:r>
            <a:r>
              <a:rPr sz="2400" spc="-355" dirty="0">
                <a:solidFill>
                  <a:srgbClr val="D2523B"/>
                </a:solidFill>
                <a:latin typeface="Arial"/>
                <a:cs typeface="Arial"/>
              </a:rPr>
              <a:t> </a:t>
            </a:r>
            <a:r>
              <a:rPr sz="2400" spc="-95" dirty="0">
                <a:solidFill>
                  <a:srgbClr val="D2523B"/>
                </a:solidFill>
                <a:latin typeface="Arial"/>
                <a:cs typeface="Arial"/>
              </a:rPr>
              <a:t>Budget</a:t>
            </a:r>
            <a:endParaRPr sz="2400" dirty="0">
              <a:latin typeface="Arial"/>
              <a:cs typeface="Arial"/>
            </a:endParaRPr>
          </a:p>
          <a:p>
            <a:pPr marL="195580" indent="-182880">
              <a:lnSpc>
                <a:spcPct val="100000"/>
              </a:lnSpc>
              <a:spcBef>
                <a:spcPts val="1630"/>
              </a:spcBef>
              <a:buClr>
                <a:srgbClr val="92A199"/>
              </a:buClr>
              <a:buSzPct val="85000"/>
              <a:buChar char="•"/>
              <a:tabLst>
                <a:tab pos="195580" algn="l"/>
              </a:tabLst>
            </a:pPr>
            <a:r>
              <a:rPr sz="2000" spc="-5" dirty="0">
                <a:solidFill>
                  <a:srgbClr val="292934"/>
                </a:solidFill>
                <a:latin typeface="Arial"/>
                <a:cs typeface="Arial"/>
              </a:rPr>
              <a:t>Program Expenses- CDBG </a:t>
            </a:r>
            <a:r>
              <a:rPr lang="en-US" sz="2000" spc="-5" dirty="0">
                <a:solidFill>
                  <a:srgbClr val="292934"/>
                </a:solidFill>
                <a:latin typeface="Arial"/>
                <a:cs typeface="Arial"/>
              </a:rPr>
              <a:t>–</a:t>
            </a:r>
            <a:r>
              <a:rPr sz="2000" spc="-5" dirty="0">
                <a:solidFill>
                  <a:srgbClr val="292934"/>
                </a:solidFill>
                <a:latin typeface="Arial"/>
                <a:cs typeface="Arial"/>
              </a:rPr>
              <a:t>Line</a:t>
            </a:r>
            <a:r>
              <a:rPr lang="en-US" sz="2000" spc="-5" dirty="0">
                <a:solidFill>
                  <a:srgbClr val="292934"/>
                </a:solidFill>
                <a:latin typeface="Arial"/>
                <a:cs typeface="Arial"/>
              </a:rPr>
              <a:t>-</a:t>
            </a:r>
            <a:r>
              <a:rPr sz="2000" spc="-5" dirty="0">
                <a:solidFill>
                  <a:srgbClr val="292934"/>
                </a:solidFill>
                <a:latin typeface="Arial"/>
                <a:cs typeface="Arial"/>
              </a:rPr>
              <a:t>Item Budget-- Bottom section of</a:t>
            </a:r>
            <a:r>
              <a:rPr sz="2000" spc="70" dirty="0">
                <a:solidFill>
                  <a:srgbClr val="292934"/>
                </a:solidFill>
                <a:latin typeface="Arial"/>
                <a:cs typeface="Arial"/>
              </a:rPr>
              <a:t> </a:t>
            </a:r>
            <a:r>
              <a:rPr sz="2000" spc="-5" dirty="0">
                <a:solidFill>
                  <a:srgbClr val="292934"/>
                </a:solidFill>
                <a:latin typeface="Arial"/>
                <a:cs typeface="Arial"/>
              </a:rPr>
              <a:t>form</a:t>
            </a:r>
            <a:endParaRPr sz="2000" dirty="0">
              <a:latin typeface="Arial"/>
              <a:cs typeface="Arial"/>
            </a:endParaRPr>
          </a:p>
          <a:p>
            <a:pPr>
              <a:lnSpc>
                <a:spcPct val="100000"/>
              </a:lnSpc>
              <a:spcBef>
                <a:spcPts val="10"/>
              </a:spcBef>
              <a:buClr>
                <a:srgbClr val="92A199"/>
              </a:buClr>
              <a:buFont typeface="Arial"/>
              <a:buChar char="•"/>
            </a:pPr>
            <a:endParaRPr sz="2250" dirty="0">
              <a:latin typeface="Arial"/>
              <a:cs typeface="Arial"/>
            </a:endParaRPr>
          </a:p>
          <a:p>
            <a:pPr marL="469900" lvl="1" indent="-183515">
              <a:lnSpc>
                <a:spcPct val="100000"/>
              </a:lnSpc>
              <a:buClr>
                <a:srgbClr val="92A199"/>
              </a:buClr>
              <a:buSzPct val="83333"/>
              <a:buChar char="•"/>
              <a:tabLst>
                <a:tab pos="469900" algn="l"/>
              </a:tabLst>
            </a:pPr>
            <a:r>
              <a:rPr sz="1800" dirty="0">
                <a:solidFill>
                  <a:srgbClr val="292934"/>
                </a:solidFill>
                <a:latin typeface="Arial"/>
                <a:cs typeface="Arial"/>
              </a:rPr>
              <a:t>Breakdown of </a:t>
            </a:r>
            <a:r>
              <a:rPr sz="1800" spc="-5" dirty="0">
                <a:solidFill>
                  <a:srgbClr val="292934"/>
                </a:solidFill>
                <a:latin typeface="Arial"/>
                <a:cs typeface="Arial"/>
              </a:rPr>
              <a:t>how you </a:t>
            </a:r>
            <a:r>
              <a:rPr sz="1800" dirty="0">
                <a:solidFill>
                  <a:srgbClr val="292934"/>
                </a:solidFill>
                <a:latin typeface="Arial"/>
                <a:cs typeface="Arial"/>
              </a:rPr>
              <a:t>would </a:t>
            </a:r>
            <a:r>
              <a:rPr sz="1800" spc="-5" dirty="0">
                <a:solidFill>
                  <a:srgbClr val="292934"/>
                </a:solidFill>
                <a:latin typeface="Arial"/>
                <a:cs typeface="Arial"/>
              </a:rPr>
              <a:t>spend </a:t>
            </a:r>
            <a:r>
              <a:rPr sz="1800" dirty="0">
                <a:solidFill>
                  <a:srgbClr val="292934"/>
                </a:solidFill>
                <a:latin typeface="Arial"/>
                <a:cs typeface="Arial"/>
              </a:rPr>
              <a:t>CDBG</a:t>
            </a:r>
            <a:r>
              <a:rPr sz="1800" spc="-25" dirty="0">
                <a:solidFill>
                  <a:srgbClr val="292934"/>
                </a:solidFill>
                <a:latin typeface="Arial"/>
                <a:cs typeface="Arial"/>
              </a:rPr>
              <a:t> </a:t>
            </a:r>
            <a:r>
              <a:rPr sz="1800" spc="-5" dirty="0">
                <a:solidFill>
                  <a:srgbClr val="292934"/>
                </a:solidFill>
                <a:latin typeface="Arial"/>
                <a:cs typeface="Arial"/>
              </a:rPr>
              <a:t>funds.</a:t>
            </a:r>
            <a:endParaRPr sz="1800" dirty="0">
              <a:latin typeface="Arial"/>
              <a:cs typeface="Arial"/>
            </a:endParaRPr>
          </a:p>
          <a:p>
            <a:pPr lvl="1">
              <a:lnSpc>
                <a:spcPct val="100000"/>
              </a:lnSpc>
              <a:spcBef>
                <a:spcPts val="25"/>
              </a:spcBef>
              <a:buClr>
                <a:srgbClr val="92A199"/>
              </a:buClr>
              <a:buFont typeface="Arial"/>
              <a:buChar char="•"/>
            </a:pPr>
            <a:endParaRPr sz="2450" dirty="0">
              <a:latin typeface="Arial"/>
              <a:cs typeface="Arial"/>
            </a:endParaRPr>
          </a:p>
          <a:p>
            <a:pPr marL="469900" marR="176530" lvl="1" indent="-182880">
              <a:lnSpc>
                <a:spcPts val="1939"/>
              </a:lnSpc>
              <a:buClr>
                <a:srgbClr val="92A199"/>
              </a:buClr>
              <a:buSzPct val="83333"/>
              <a:buChar char="•"/>
              <a:tabLst>
                <a:tab pos="469900" algn="l"/>
              </a:tabLst>
            </a:pPr>
            <a:r>
              <a:rPr sz="1800" dirty="0">
                <a:solidFill>
                  <a:srgbClr val="292934"/>
                </a:solidFill>
                <a:latin typeface="Arial"/>
                <a:cs typeface="Arial"/>
              </a:rPr>
              <a:t>For </a:t>
            </a:r>
            <a:r>
              <a:rPr sz="1800" spc="-5" dirty="0">
                <a:solidFill>
                  <a:srgbClr val="292934"/>
                </a:solidFill>
                <a:latin typeface="Arial"/>
                <a:cs typeface="Arial"/>
              </a:rPr>
              <a:t>example, </a:t>
            </a:r>
            <a:r>
              <a:rPr sz="1800" dirty="0">
                <a:solidFill>
                  <a:srgbClr val="292934"/>
                </a:solidFill>
                <a:latin typeface="Arial"/>
                <a:cs typeface="Arial"/>
              </a:rPr>
              <a:t>if </a:t>
            </a:r>
            <a:r>
              <a:rPr sz="1800" spc="-5" dirty="0">
                <a:solidFill>
                  <a:srgbClr val="292934"/>
                </a:solidFill>
                <a:latin typeface="Arial"/>
                <a:cs typeface="Arial"/>
              </a:rPr>
              <a:t>you are requesting $10,000 in </a:t>
            </a:r>
            <a:r>
              <a:rPr sz="1800" dirty="0">
                <a:solidFill>
                  <a:srgbClr val="292934"/>
                </a:solidFill>
                <a:latin typeface="Arial"/>
                <a:cs typeface="Arial"/>
              </a:rPr>
              <a:t>CDBG funds, </a:t>
            </a:r>
            <a:r>
              <a:rPr sz="1800" spc="-5" dirty="0">
                <a:solidFill>
                  <a:srgbClr val="292934"/>
                </a:solidFill>
                <a:latin typeface="Arial"/>
                <a:cs typeface="Arial"/>
              </a:rPr>
              <a:t>you </a:t>
            </a:r>
            <a:r>
              <a:rPr sz="1800" dirty="0">
                <a:solidFill>
                  <a:srgbClr val="292934"/>
                </a:solidFill>
                <a:latin typeface="Arial"/>
                <a:cs typeface="Arial"/>
              </a:rPr>
              <a:t>must  </a:t>
            </a:r>
            <a:r>
              <a:rPr sz="1800" spc="-5" dirty="0">
                <a:solidFill>
                  <a:srgbClr val="292934"/>
                </a:solidFill>
                <a:latin typeface="Arial"/>
                <a:cs typeface="Arial"/>
              </a:rPr>
              <a:t>account </a:t>
            </a:r>
            <a:r>
              <a:rPr sz="1800" dirty="0">
                <a:solidFill>
                  <a:srgbClr val="292934"/>
                </a:solidFill>
                <a:latin typeface="Arial"/>
                <a:cs typeface="Arial"/>
              </a:rPr>
              <a:t>for all </a:t>
            </a:r>
            <a:r>
              <a:rPr sz="1800" spc="-5" dirty="0">
                <a:solidFill>
                  <a:srgbClr val="292934"/>
                </a:solidFill>
                <a:latin typeface="Arial"/>
                <a:cs typeface="Arial"/>
              </a:rPr>
              <a:t>$10,000 across up </a:t>
            </a:r>
            <a:r>
              <a:rPr sz="1800" dirty="0">
                <a:solidFill>
                  <a:srgbClr val="292934"/>
                </a:solidFill>
                <a:latin typeface="Arial"/>
                <a:cs typeface="Arial"/>
              </a:rPr>
              <a:t>to </a:t>
            </a:r>
            <a:r>
              <a:rPr sz="1800" spc="-5" dirty="0">
                <a:solidFill>
                  <a:srgbClr val="292934"/>
                </a:solidFill>
                <a:latin typeface="Arial"/>
                <a:cs typeface="Arial"/>
              </a:rPr>
              <a:t>five budget </a:t>
            </a:r>
            <a:r>
              <a:rPr sz="1800" dirty="0">
                <a:solidFill>
                  <a:srgbClr val="292934"/>
                </a:solidFill>
                <a:latin typeface="Arial"/>
                <a:cs typeface="Arial"/>
              </a:rPr>
              <a:t>categories </a:t>
            </a:r>
            <a:r>
              <a:rPr sz="1800" spc="-5" dirty="0">
                <a:solidFill>
                  <a:srgbClr val="292934"/>
                </a:solidFill>
                <a:latin typeface="Arial"/>
                <a:cs typeface="Arial"/>
              </a:rPr>
              <a:t>including: salary  </a:t>
            </a:r>
            <a:r>
              <a:rPr sz="1800" dirty="0">
                <a:solidFill>
                  <a:srgbClr val="292934"/>
                </a:solidFill>
                <a:latin typeface="Arial"/>
                <a:cs typeface="Arial"/>
              </a:rPr>
              <a:t>costs, </a:t>
            </a:r>
            <a:r>
              <a:rPr sz="1800" spc="-5" dirty="0">
                <a:solidFill>
                  <a:srgbClr val="292934"/>
                </a:solidFill>
                <a:latin typeface="Arial"/>
                <a:cs typeface="Arial"/>
              </a:rPr>
              <a:t>fringe </a:t>
            </a:r>
            <a:r>
              <a:rPr sz="1800" dirty="0">
                <a:solidFill>
                  <a:srgbClr val="292934"/>
                </a:solidFill>
                <a:latin typeface="Arial"/>
                <a:cs typeface="Arial"/>
              </a:rPr>
              <a:t>costs, </a:t>
            </a:r>
            <a:r>
              <a:rPr sz="1800" spc="-5" dirty="0">
                <a:solidFill>
                  <a:srgbClr val="292934"/>
                </a:solidFill>
                <a:latin typeface="Arial"/>
                <a:cs typeface="Arial"/>
              </a:rPr>
              <a:t>supplies,</a:t>
            </a:r>
            <a:r>
              <a:rPr sz="1800" spc="-30" dirty="0">
                <a:solidFill>
                  <a:srgbClr val="292934"/>
                </a:solidFill>
                <a:latin typeface="Arial"/>
                <a:cs typeface="Arial"/>
              </a:rPr>
              <a:t> </a:t>
            </a:r>
            <a:r>
              <a:rPr sz="1800" dirty="0">
                <a:solidFill>
                  <a:srgbClr val="292934"/>
                </a:solidFill>
                <a:latin typeface="Arial"/>
                <a:cs typeface="Arial"/>
              </a:rPr>
              <a:t>etc.</a:t>
            </a:r>
            <a:endParaRPr sz="1800" dirty="0">
              <a:latin typeface="Arial"/>
              <a:cs typeface="Arial"/>
            </a:endParaRPr>
          </a:p>
          <a:p>
            <a:pPr lvl="1">
              <a:lnSpc>
                <a:spcPct val="100000"/>
              </a:lnSpc>
              <a:spcBef>
                <a:spcPts val="40"/>
              </a:spcBef>
              <a:buClr>
                <a:srgbClr val="92A199"/>
              </a:buClr>
              <a:buFont typeface="Arial"/>
              <a:buChar char="•"/>
            </a:pPr>
            <a:endParaRPr sz="2200" dirty="0">
              <a:latin typeface="Arial"/>
              <a:cs typeface="Arial"/>
            </a:endParaRPr>
          </a:p>
          <a:p>
            <a:pPr marL="469900" lvl="1" indent="-183515">
              <a:lnSpc>
                <a:spcPct val="100000"/>
              </a:lnSpc>
              <a:spcBef>
                <a:spcPts val="5"/>
              </a:spcBef>
              <a:buClr>
                <a:srgbClr val="92A199"/>
              </a:buClr>
              <a:buSzPct val="83333"/>
              <a:buChar char="•"/>
              <a:tabLst>
                <a:tab pos="469900" algn="l"/>
              </a:tabLst>
            </a:pPr>
            <a:r>
              <a:rPr sz="1800" spc="-5" dirty="0">
                <a:solidFill>
                  <a:srgbClr val="292934"/>
                </a:solidFill>
                <a:latin typeface="Arial"/>
                <a:cs typeface="Arial"/>
              </a:rPr>
              <a:t>Be prepared </a:t>
            </a:r>
            <a:r>
              <a:rPr sz="1800" dirty="0">
                <a:solidFill>
                  <a:srgbClr val="292934"/>
                </a:solidFill>
                <a:latin typeface="Arial"/>
                <a:cs typeface="Arial"/>
              </a:rPr>
              <a:t>to </a:t>
            </a:r>
            <a:r>
              <a:rPr sz="1800" spc="-5" dirty="0">
                <a:solidFill>
                  <a:srgbClr val="292934"/>
                </a:solidFill>
                <a:latin typeface="Arial"/>
                <a:cs typeface="Arial"/>
              </a:rPr>
              <a:t>provide </a:t>
            </a:r>
            <a:r>
              <a:rPr sz="1800" b="1" dirty="0">
                <a:solidFill>
                  <a:srgbClr val="292934"/>
                </a:solidFill>
                <a:latin typeface="Arial"/>
                <a:cs typeface="Arial"/>
              </a:rPr>
              <a:t>specifics </a:t>
            </a:r>
            <a:r>
              <a:rPr sz="1800" spc="-5" dirty="0">
                <a:solidFill>
                  <a:srgbClr val="292934"/>
                </a:solidFill>
                <a:latin typeface="Arial"/>
                <a:cs typeface="Arial"/>
              </a:rPr>
              <a:t>on each </a:t>
            </a:r>
            <a:r>
              <a:rPr sz="1800" dirty="0">
                <a:solidFill>
                  <a:srgbClr val="292934"/>
                </a:solidFill>
                <a:latin typeface="Arial"/>
                <a:cs typeface="Arial"/>
              </a:rPr>
              <a:t>of </a:t>
            </a:r>
            <a:r>
              <a:rPr sz="1800" spc="-5" dirty="0">
                <a:solidFill>
                  <a:srgbClr val="292934"/>
                </a:solidFill>
                <a:latin typeface="Arial"/>
                <a:cs typeface="Arial"/>
              </a:rPr>
              <a:t>your expense</a:t>
            </a:r>
            <a:r>
              <a:rPr sz="1800" spc="55" dirty="0">
                <a:solidFill>
                  <a:srgbClr val="292934"/>
                </a:solidFill>
                <a:latin typeface="Arial"/>
                <a:cs typeface="Arial"/>
              </a:rPr>
              <a:t> </a:t>
            </a:r>
            <a:r>
              <a:rPr sz="1800" spc="-5" dirty="0">
                <a:solidFill>
                  <a:srgbClr val="292934"/>
                </a:solidFill>
                <a:latin typeface="Arial"/>
                <a:cs typeface="Arial"/>
              </a:rPr>
              <a:t>categories.</a:t>
            </a:r>
            <a:endParaRPr sz="1800" dirty="0">
              <a:latin typeface="Arial"/>
              <a:cs typeface="Arial"/>
            </a:endParaRPr>
          </a:p>
          <a:p>
            <a:pPr lvl="1">
              <a:lnSpc>
                <a:spcPct val="100000"/>
              </a:lnSpc>
              <a:spcBef>
                <a:spcPts val="20"/>
              </a:spcBef>
              <a:buClr>
                <a:srgbClr val="92A199"/>
              </a:buClr>
              <a:buFont typeface="Arial"/>
              <a:buChar char="•"/>
            </a:pPr>
            <a:endParaRPr sz="2450" dirty="0">
              <a:latin typeface="Arial"/>
              <a:cs typeface="Arial"/>
            </a:endParaRPr>
          </a:p>
          <a:p>
            <a:pPr marL="469900" marR="5080" lvl="1" indent="-182880" algn="just">
              <a:lnSpc>
                <a:spcPts val="1939"/>
              </a:lnSpc>
              <a:buClr>
                <a:srgbClr val="92A199"/>
              </a:buClr>
              <a:buSzPct val="83333"/>
              <a:buChar char="•"/>
              <a:tabLst>
                <a:tab pos="469900" algn="l"/>
              </a:tabLst>
            </a:pPr>
            <a:r>
              <a:rPr sz="1800" spc="-5" dirty="0">
                <a:solidFill>
                  <a:srgbClr val="292934"/>
                </a:solidFill>
                <a:latin typeface="Arial"/>
                <a:cs typeface="Arial"/>
              </a:rPr>
              <a:t>Use </a:t>
            </a:r>
            <a:r>
              <a:rPr sz="1800" dirty="0">
                <a:solidFill>
                  <a:srgbClr val="292934"/>
                </a:solidFill>
                <a:latin typeface="Arial"/>
                <a:cs typeface="Arial"/>
              </a:rPr>
              <a:t>the </a:t>
            </a:r>
            <a:r>
              <a:rPr sz="1800" spc="-5" dirty="0">
                <a:solidFill>
                  <a:srgbClr val="292934"/>
                </a:solidFill>
                <a:latin typeface="Arial"/>
                <a:cs typeface="Arial"/>
              </a:rPr>
              <a:t>Budget Narrative section </a:t>
            </a:r>
            <a:r>
              <a:rPr sz="1800" b="1" dirty="0">
                <a:solidFill>
                  <a:srgbClr val="292934"/>
                </a:solidFill>
                <a:latin typeface="Arial"/>
                <a:cs typeface="Arial"/>
              </a:rPr>
              <a:t>in the </a:t>
            </a:r>
            <a:r>
              <a:rPr sz="1800" b="1" spc="-5" dirty="0">
                <a:solidFill>
                  <a:srgbClr val="292934"/>
                </a:solidFill>
                <a:latin typeface="Arial"/>
                <a:cs typeface="Arial"/>
              </a:rPr>
              <a:t>on-line </a:t>
            </a:r>
            <a:r>
              <a:rPr sz="1800" b="1" dirty="0">
                <a:solidFill>
                  <a:srgbClr val="292934"/>
                </a:solidFill>
                <a:latin typeface="Arial"/>
                <a:cs typeface="Arial"/>
              </a:rPr>
              <a:t>Application </a:t>
            </a:r>
            <a:r>
              <a:rPr sz="1800" dirty="0">
                <a:solidFill>
                  <a:srgbClr val="292934"/>
                </a:solidFill>
                <a:latin typeface="Arial"/>
                <a:cs typeface="Arial"/>
              </a:rPr>
              <a:t>to </a:t>
            </a:r>
            <a:r>
              <a:rPr sz="1800" spc="-5" dirty="0">
                <a:solidFill>
                  <a:srgbClr val="292934"/>
                </a:solidFill>
                <a:latin typeface="Arial"/>
                <a:cs typeface="Arial"/>
              </a:rPr>
              <a:t>describe why  you are asking </a:t>
            </a:r>
            <a:r>
              <a:rPr sz="1800" dirty="0">
                <a:solidFill>
                  <a:srgbClr val="292934"/>
                </a:solidFill>
                <a:latin typeface="Arial"/>
                <a:cs typeface="Arial"/>
              </a:rPr>
              <a:t>for </a:t>
            </a:r>
            <a:r>
              <a:rPr sz="1800" spc="-5" dirty="0">
                <a:solidFill>
                  <a:srgbClr val="292934"/>
                </a:solidFill>
                <a:latin typeface="Arial"/>
                <a:cs typeface="Arial"/>
              </a:rPr>
              <a:t>each </a:t>
            </a:r>
            <a:r>
              <a:rPr sz="1800" dirty="0">
                <a:solidFill>
                  <a:srgbClr val="292934"/>
                </a:solidFill>
                <a:latin typeface="Arial"/>
                <a:cs typeface="Arial"/>
              </a:rPr>
              <a:t>of </a:t>
            </a:r>
            <a:r>
              <a:rPr sz="1800" spc="-5" dirty="0">
                <a:solidFill>
                  <a:srgbClr val="292934"/>
                </a:solidFill>
                <a:latin typeface="Arial"/>
                <a:cs typeface="Arial"/>
              </a:rPr>
              <a:t>these expenses including how you estimated each  </a:t>
            </a:r>
            <a:r>
              <a:rPr sz="1800" dirty="0">
                <a:solidFill>
                  <a:srgbClr val="292934"/>
                </a:solidFill>
                <a:latin typeface="Arial"/>
                <a:cs typeface="Arial"/>
              </a:rPr>
              <a:t>cost </a:t>
            </a:r>
            <a:r>
              <a:rPr sz="1800" spc="-5" dirty="0">
                <a:solidFill>
                  <a:srgbClr val="292934"/>
                </a:solidFill>
                <a:latin typeface="Arial"/>
                <a:cs typeface="Arial"/>
              </a:rPr>
              <a:t>and how </a:t>
            </a:r>
            <a:r>
              <a:rPr sz="1800" dirty="0">
                <a:solidFill>
                  <a:srgbClr val="292934"/>
                </a:solidFill>
                <a:latin typeface="Arial"/>
                <a:cs typeface="Arial"/>
              </a:rPr>
              <a:t>the cost will </a:t>
            </a:r>
            <a:r>
              <a:rPr sz="1800" spc="-5" dirty="0">
                <a:solidFill>
                  <a:srgbClr val="292934"/>
                </a:solidFill>
                <a:latin typeface="Arial"/>
                <a:cs typeface="Arial"/>
              </a:rPr>
              <a:t>support your</a:t>
            </a:r>
            <a:r>
              <a:rPr sz="1800" spc="-15" dirty="0">
                <a:solidFill>
                  <a:srgbClr val="292934"/>
                </a:solidFill>
                <a:latin typeface="Arial"/>
                <a:cs typeface="Arial"/>
              </a:rPr>
              <a:t> </a:t>
            </a:r>
            <a:r>
              <a:rPr sz="1800" spc="-5" dirty="0">
                <a:solidFill>
                  <a:srgbClr val="292934"/>
                </a:solidFill>
                <a:latin typeface="Arial"/>
                <a:cs typeface="Arial"/>
              </a:rPr>
              <a:t>program.</a:t>
            </a:r>
            <a:endParaRPr sz="1800" dirty="0">
              <a:latin typeface="Arial"/>
              <a:cs typeface="Arial"/>
            </a:endParaRPr>
          </a:p>
          <a:p>
            <a:pPr lvl="1">
              <a:lnSpc>
                <a:spcPct val="100000"/>
              </a:lnSpc>
              <a:spcBef>
                <a:spcPts val="5"/>
              </a:spcBef>
              <a:buClr>
                <a:srgbClr val="92A199"/>
              </a:buClr>
              <a:buFont typeface="Arial"/>
              <a:buChar char="•"/>
            </a:pPr>
            <a:endParaRPr sz="2450" dirty="0">
              <a:latin typeface="Arial"/>
              <a:cs typeface="Arial"/>
            </a:endParaRPr>
          </a:p>
          <a:p>
            <a:pPr marL="469900" marR="200025" lvl="1" indent="-182880">
              <a:lnSpc>
                <a:spcPts val="1939"/>
              </a:lnSpc>
              <a:buClr>
                <a:srgbClr val="92A199"/>
              </a:buClr>
              <a:buSzPct val="83333"/>
              <a:buChar char="•"/>
              <a:tabLst>
                <a:tab pos="469900" algn="l"/>
              </a:tabLst>
            </a:pPr>
            <a:r>
              <a:rPr lang="en-US" sz="1800" dirty="0">
                <a:solidFill>
                  <a:srgbClr val="292934"/>
                </a:solidFill>
                <a:latin typeface="Arial"/>
                <a:cs typeface="Arial"/>
              </a:rPr>
              <a:t>L</a:t>
            </a:r>
            <a:r>
              <a:rPr sz="1800" dirty="0">
                <a:solidFill>
                  <a:srgbClr val="292934"/>
                </a:solidFill>
                <a:latin typeface="Arial"/>
                <a:cs typeface="Arial"/>
              </a:rPr>
              <a:t>ooking for well-justified, </a:t>
            </a:r>
            <a:r>
              <a:rPr sz="1800" spc="-5" dirty="0">
                <a:solidFill>
                  <a:srgbClr val="292934"/>
                </a:solidFill>
                <a:latin typeface="Arial"/>
                <a:cs typeface="Arial"/>
              </a:rPr>
              <a:t>reasonable expenses </a:t>
            </a:r>
            <a:r>
              <a:rPr sz="1800" dirty="0">
                <a:solidFill>
                  <a:srgbClr val="292934"/>
                </a:solidFill>
                <a:latin typeface="Arial"/>
                <a:cs typeface="Arial"/>
              </a:rPr>
              <a:t>that  </a:t>
            </a:r>
            <a:r>
              <a:rPr sz="1800" spc="-5" dirty="0">
                <a:solidFill>
                  <a:srgbClr val="292934"/>
                </a:solidFill>
                <a:latin typeface="Arial"/>
                <a:cs typeface="Arial"/>
              </a:rPr>
              <a:t>contribute meaningfully </a:t>
            </a:r>
            <a:r>
              <a:rPr sz="1800" dirty="0">
                <a:solidFill>
                  <a:srgbClr val="292934"/>
                </a:solidFill>
                <a:latin typeface="Arial"/>
                <a:cs typeface="Arial"/>
              </a:rPr>
              <a:t>to </a:t>
            </a:r>
            <a:r>
              <a:rPr sz="1800" spc="-5" dirty="0">
                <a:solidFill>
                  <a:srgbClr val="292934"/>
                </a:solidFill>
                <a:latin typeface="Arial"/>
                <a:cs typeface="Arial"/>
              </a:rPr>
              <a:t>the </a:t>
            </a:r>
            <a:r>
              <a:rPr sz="1800" dirty="0">
                <a:solidFill>
                  <a:srgbClr val="292934"/>
                </a:solidFill>
                <a:latin typeface="Arial"/>
                <a:cs typeface="Arial"/>
              </a:rPr>
              <a:t>successful </a:t>
            </a:r>
            <a:r>
              <a:rPr sz="1800" spc="-5" dirty="0">
                <a:solidFill>
                  <a:srgbClr val="292934"/>
                </a:solidFill>
                <a:latin typeface="Arial"/>
                <a:cs typeface="Arial"/>
              </a:rPr>
              <a:t>operation </a:t>
            </a:r>
            <a:r>
              <a:rPr sz="1800" dirty="0">
                <a:solidFill>
                  <a:srgbClr val="292934"/>
                </a:solidFill>
                <a:latin typeface="Arial"/>
                <a:cs typeface="Arial"/>
              </a:rPr>
              <a:t>of </a:t>
            </a:r>
            <a:r>
              <a:rPr sz="1800" spc="-5" dirty="0">
                <a:solidFill>
                  <a:srgbClr val="292934"/>
                </a:solidFill>
                <a:latin typeface="Arial"/>
                <a:cs typeface="Arial"/>
              </a:rPr>
              <a:t>your </a:t>
            </a:r>
            <a:r>
              <a:rPr sz="1800" dirty="0">
                <a:solidFill>
                  <a:srgbClr val="292934"/>
                </a:solidFill>
                <a:latin typeface="Arial"/>
                <a:cs typeface="Arial"/>
              </a:rPr>
              <a:t>CDBG</a:t>
            </a:r>
            <a:r>
              <a:rPr sz="1800" spc="110" dirty="0">
                <a:solidFill>
                  <a:srgbClr val="292934"/>
                </a:solidFill>
                <a:latin typeface="Arial"/>
                <a:cs typeface="Arial"/>
              </a:rPr>
              <a:t> </a:t>
            </a:r>
            <a:r>
              <a:rPr sz="1800" spc="-5" dirty="0">
                <a:solidFill>
                  <a:srgbClr val="292934"/>
                </a:solidFill>
                <a:latin typeface="Arial"/>
                <a:cs typeface="Arial"/>
              </a:rPr>
              <a:t>program.</a:t>
            </a:r>
            <a:endParaRPr sz="18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92A199"/>
          </a:solidFill>
        </p:spPr>
        <p:txBody>
          <a:bodyPr wrap="square" lIns="0" tIns="0" rIns="0" bIns="0" rtlCol="0"/>
          <a:lstStyle/>
          <a:p>
            <a:endParaRPr/>
          </a:p>
        </p:txBody>
      </p:sp>
      <p:sp>
        <p:nvSpPr>
          <p:cNvPr id="3" name="object 3"/>
          <p:cNvSpPr/>
          <p:nvPr/>
        </p:nvSpPr>
        <p:spPr>
          <a:xfrm>
            <a:off x="686180" y="3398901"/>
            <a:ext cx="7848600" cy="1905"/>
          </a:xfrm>
          <a:custGeom>
            <a:avLst/>
            <a:gdLst/>
            <a:ahLst/>
            <a:cxnLst/>
            <a:rect l="l" t="t" r="r" b="b"/>
            <a:pathLst>
              <a:path w="7848600" h="1904">
                <a:moveTo>
                  <a:pt x="0" y="0"/>
                </a:moveTo>
                <a:lnTo>
                  <a:pt x="7848600" y="1524"/>
                </a:lnTo>
              </a:path>
            </a:pathLst>
          </a:custGeom>
          <a:ln w="19050">
            <a:solidFill>
              <a:srgbClr val="D2523B"/>
            </a:solidFill>
          </a:ln>
        </p:spPr>
        <p:txBody>
          <a:bodyPr wrap="square" lIns="0" tIns="0" rIns="0" bIns="0" rtlCol="0"/>
          <a:lstStyle/>
          <a:p>
            <a:endParaRPr/>
          </a:p>
        </p:txBody>
      </p:sp>
      <p:sp>
        <p:nvSpPr>
          <p:cNvPr id="4" name="object 4"/>
          <p:cNvSpPr/>
          <p:nvPr/>
        </p:nvSpPr>
        <p:spPr>
          <a:xfrm>
            <a:off x="380" y="380"/>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116077" rIns="0" bIns="0" rtlCol="0">
            <a:spAutoFit/>
          </a:bodyPr>
          <a:lstStyle/>
          <a:p>
            <a:pPr marL="531495" marR="5080">
              <a:lnSpc>
                <a:spcPct val="100000"/>
              </a:lnSpc>
              <a:spcBef>
                <a:spcPts val="100"/>
              </a:spcBef>
            </a:pPr>
            <a:r>
              <a:rPr spc="-80" dirty="0"/>
              <a:t>CDBG</a:t>
            </a:r>
            <a:r>
              <a:rPr spc="-275" dirty="0"/>
              <a:t> </a:t>
            </a:r>
            <a:r>
              <a:rPr spc="-90" dirty="0"/>
              <a:t>PROGRAM  </a:t>
            </a:r>
            <a:r>
              <a:rPr spc="-95" dirty="0"/>
              <a:t>COMPLIANCE</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35</a:t>
            </a:fld>
            <a:endParaRPr spc="-5" dirty="0"/>
          </a:p>
        </p:txBody>
      </p:sp>
      <p:sp>
        <p:nvSpPr>
          <p:cNvPr id="6" name="object 6"/>
          <p:cNvSpPr txBox="1"/>
          <p:nvPr/>
        </p:nvSpPr>
        <p:spPr>
          <a:xfrm>
            <a:off x="764540" y="3529838"/>
            <a:ext cx="6229350" cy="1562100"/>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56566D"/>
                </a:solidFill>
                <a:latin typeface="Arial"/>
                <a:cs typeface="Arial"/>
              </a:rPr>
              <a:t>If </a:t>
            </a:r>
            <a:r>
              <a:rPr sz="2400" spc="-5" dirty="0">
                <a:solidFill>
                  <a:srgbClr val="56566D"/>
                </a:solidFill>
                <a:latin typeface="Arial"/>
                <a:cs typeface="Arial"/>
              </a:rPr>
              <a:t>your organization </a:t>
            </a:r>
            <a:r>
              <a:rPr sz="2400" dirty="0">
                <a:solidFill>
                  <a:srgbClr val="56566D"/>
                </a:solidFill>
                <a:latin typeface="Arial"/>
                <a:cs typeface="Arial"/>
              </a:rPr>
              <a:t>is </a:t>
            </a:r>
            <a:r>
              <a:rPr sz="2400" spc="-5" dirty="0">
                <a:solidFill>
                  <a:srgbClr val="56566D"/>
                </a:solidFill>
                <a:latin typeface="Arial"/>
                <a:cs typeface="Arial"/>
              </a:rPr>
              <a:t>awarded </a:t>
            </a:r>
            <a:r>
              <a:rPr sz="2400" dirty="0">
                <a:solidFill>
                  <a:srgbClr val="56566D"/>
                </a:solidFill>
                <a:latin typeface="Arial"/>
                <a:cs typeface="Arial"/>
              </a:rPr>
              <a:t>a CDBG </a:t>
            </a:r>
            <a:r>
              <a:rPr sz="2400" spc="-5" dirty="0">
                <a:solidFill>
                  <a:srgbClr val="56566D"/>
                </a:solidFill>
                <a:latin typeface="Arial"/>
                <a:cs typeface="Arial"/>
              </a:rPr>
              <a:t>grant  please be advised </a:t>
            </a:r>
            <a:r>
              <a:rPr sz="2400" dirty="0">
                <a:solidFill>
                  <a:srgbClr val="56566D"/>
                </a:solidFill>
                <a:latin typeface="Arial"/>
                <a:cs typeface="Arial"/>
              </a:rPr>
              <a:t>of the </a:t>
            </a:r>
            <a:r>
              <a:rPr sz="2400" spc="-5" dirty="0">
                <a:solidFill>
                  <a:srgbClr val="56566D"/>
                </a:solidFill>
                <a:latin typeface="Arial"/>
                <a:cs typeface="Arial"/>
              </a:rPr>
              <a:t>following compliance  requirements </a:t>
            </a:r>
            <a:r>
              <a:rPr sz="2400" dirty="0">
                <a:solidFill>
                  <a:srgbClr val="56566D"/>
                </a:solidFill>
                <a:latin typeface="Arial"/>
                <a:cs typeface="Arial"/>
              </a:rPr>
              <a:t>for</a:t>
            </a:r>
            <a:r>
              <a:rPr sz="2400" spc="20" dirty="0">
                <a:solidFill>
                  <a:srgbClr val="56566D"/>
                </a:solidFill>
                <a:latin typeface="Arial"/>
                <a:cs typeface="Arial"/>
              </a:rPr>
              <a:t> </a:t>
            </a:r>
            <a:r>
              <a:rPr sz="2400" spc="-5" dirty="0">
                <a:solidFill>
                  <a:srgbClr val="56566D"/>
                </a:solidFill>
                <a:latin typeface="Arial"/>
                <a:cs typeface="Arial"/>
              </a:rPr>
              <a:t>contracts.</a:t>
            </a:r>
            <a:endParaRPr sz="2400">
              <a:latin typeface="Arial"/>
              <a:cs typeface="Arial"/>
            </a:endParaRPr>
          </a:p>
          <a:p>
            <a:pPr marL="12700" algn="just">
              <a:lnSpc>
                <a:spcPct val="100000"/>
              </a:lnSpc>
              <a:spcBef>
                <a:spcPts val="580"/>
              </a:spcBef>
            </a:pPr>
            <a:r>
              <a:rPr sz="2400" spc="-5" dirty="0">
                <a:solidFill>
                  <a:srgbClr val="56566D"/>
                </a:solidFill>
                <a:latin typeface="Arial"/>
                <a:cs typeface="Arial"/>
              </a:rPr>
              <a:t>All </a:t>
            </a:r>
            <a:r>
              <a:rPr sz="2400" dirty="0">
                <a:solidFill>
                  <a:srgbClr val="56566D"/>
                </a:solidFill>
                <a:latin typeface="Arial"/>
                <a:cs typeface="Arial"/>
              </a:rPr>
              <a:t>forms must </a:t>
            </a:r>
            <a:r>
              <a:rPr sz="2400" spc="-5" dirty="0">
                <a:solidFill>
                  <a:srgbClr val="56566D"/>
                </a:solidFill>
                <a:latin typeface="Arial"/>
                <a:cs typeface="Arial"/>
              </a:rPr>
              <a:t>be fully</a:t>
            </a:r>
            <a:r>
              <a:rPr sz="2400" dirty="0">
                <a:solidFill>
                  <a:srgbClr val="56566D"/>
                </a:solidFill>
                <a:latin typeface="Arial"/>
                <a:cs typeface="Arial"/>
              </a:rPr>
              <a:t> </a:t>
            </a:r>
            <a:r>
              <a:rPr sz="2400" spc="-5" dirty="0">
                <a:solidFill>
                  <a:srgbClr val="56566D"/>
                </a:solidFill>
                <a:latin typeface="Arial"/>
                <a:cs typeface="Arial"/>
              </a:rPr>
              <a:t>completed.</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459" y="1703577"/>
            <a:ext cx="8380730" cy="4326890"/>
          </a:xfrm>
          <a:prstGeom prst="rect">
            <a:avLst/>
          </a:prstGeom>
        </p:spPr>
        <p:txBody>
          <a:bodyPr vert="horz" wrap="square" lIns="0" tIns="69215" rIns="0" bIns="0" rtlCol="0">
            <a:spAutoFit/>
          </a:bodyPr>
          <a:lstStyle/>
          <a:p>
            <a:pPr marL="195580" marR="335915" indent="-182880">
              <a:lnSpc>
                <a:spcPts val="1820"/>
              </a:lnSpc>
              <a:spcBef>
                <a:spcPts val="545"/>
              </a:spcBef>
              <a:buClr>
                <a:srgbClr val="92A199"/>
              </a:buClr>
              <a:buSzPct val="84210"/>
              <a:buChar char="•"/>
              <a:tabLst>
                <a:tab pos="195580" algn="l"/>
              </a:tabLst>
            </a:pPr>
            <a:r>
              <a:rPr sz="1900" dirty="0">
                <a:solidFill>
                  <a:srgbClr val="292934"/>
                </a:solidFill>
                <a:latin typeface="Arial"/>
                <a:cs typeface="Arial"/>
              </a:rPr>
              <a:t>Organizations awarded CDBG funds must be able to provide proof of  insurance by submission of a </a:t>
            </a:r>
            <a:r>
              <a:rPr sz="1900" spc="-5" dirty="0">
                <a:solidFill>
                  <a:srgbClr val="292934"/>
                </a:solidFill>
                <a:latin typeface="Arial"/>
                <a:cs typeface="Arial"/>
              </a:rPr>
              <a:t>certificate </a:t>
            </a:r>
            <a:r>
              <a:rPr sz="1900" dirty="0">
                <a:solidFill>
                  <a:srgbClr val="292934"/>
                </a:solidFill>
                <a:latin typeface="Arial"/>
                <a:cs typeface="Arial"/>
              </a:rPr>
              <a:t>of </a:t>
            </a:r>
            <a:r>
              <a:rPr sz="1900" spc="-5" dirty="0">
                <a:solidFill>
                  <a:srgbClr val="292934"/>
                </a:solidFill>
                <a:latin typeface="Arial"/>
                <a:cs typeface="Arial"/>
              </a:rPr>
              <a:t>insurance </a:t>
            </a:r>
            <a:r>
              <a:rPr sz="1900" dirty="0">
                <a:solidFill>
                  <a:srgbClr val="292934"/>
                </a:solidFill>
                <a:latin typeface="Arial"/>
                <a:cs typeface="Arial"/>
              </a:rPr>
              <a:t>naming the City of  Hartford as beneficiary and </a:t>
            </a:r>
            <a:r>
              <a:rPr sz="1900" spc="-5" dirty="0">
                <a:solidFill>
                  <a:srgbClr val="292934"/>
                </a:solidFill>
                <a:latin typeface="Arial"/>
                <a:cs typeface="Arial"/>
              </a:rPr>
              <a:t>meeting </a:t>
            </a:r>
            <a:r>
              <a:rPr sz="1900" dirty="0">
                <a:solidFill>
                  <a:srgbClr val="292934"/>
                </a:solidFill>
                <a:latin typeface="Arial"/>
                <a:cs typeface="Arial"/>
              </a:rPr>
              <a:t>all other requirements set forth in the  application and City of Hartford</a:t>
            </a:r>
            <a:r>
              <a:rPr sz="1900" spc="30" dirty="0">
                <a:solidFill>
                  <a:srgbClr val="292934"/>
                </a:solidFill>
                <a:latin typeface="Arial"/>
                <a:cs typeface="Arial"/>
              </a:rPr>
              <a:t> </a:t>
            </a:r>
            <a:r>
              <a:rPr sz="1900" dirty="0">
                <a:solidFill>
                  <a:srgbClr val="292934"/>
                </a:solidFill>
                <a:latin typeface="Arial"/>
                <a:cs typeface="Arial"/>
              </a:rPr>
              <a:t>contract.</a:t>
            </a:r>
            <a:endParaRPr sz="1900">
              <a:latin typeface="Arial"/>
              <a:cs typeface="Arial"/>
            </a:endParaRPr>
          </a:p>
          <a:p>
            <a:pPr>
              <a:lnSpc>
                <a:spcPct val="100000"/>
              </a:lnSpc>
              <a:buClr>
                <a:srgbClr val="92A199"/>
              </a:buClr>
              <a:buFont typeface="Arial"/>
              <a:buChar char="•"/>
            </a:pPr>
            <a:endParaRPr sz="2300">
              <a:latin typeface="Arial"/>
              <a:cs typeface="Arial"/>
            </a:endParaRPr>
          </a:p>
          <a:p>
            <a:pPr marL="195580" marR="255904" indent="-182880">
              <a:lnSpc>
                <a:spcPts val="1820"/>
              </a:lnSpc>
              <a:buClr>
                <a:srgbClr val="92A199"/>
              </a:buClr>
              <a:buSzPct val="84210"/>
              <a:buChar char="•"/>
              <a:tabLst>
                <a:tab pos="195580" algn="l"/>
              </a:tabLst>
            </a:pPr>
            <a:r>
              <a:rPr sz="1900" dirty="0">
                <a:solidFill>
                  <a:srgbClr val="292934"/>
                </a:solidFill>
                <a:latin typeface="Arial"/>
                <a:cs typeface="Arial"/>
              </a:rPr>
              <a:t>The </a:t>
            </a:r>
            <a:r>
              <a:rPr sz="1900" spc="-5" dirty="0">
                <a:solidFill>
                  <a:srgbClr val="292934"/>
                </a:solidFill>
                <a:latin typeface="Arial"/>
                <a:cs typeface="Arial"/>
              </a:rPr>
              <a:t>cost of </a:t>
            </a:r>
            <a:r>
              <a:rPr sz="1900" dirty="0">
                <a:solidFill>
                  <a:srgbClr val="292934"/>
                </a:solidFill>
                <a:latin typeface="Arial"/>
                <a:cs typeface="Arial"/>
              </a:rPr>
              <a:t>the </a:t>
            </a:r>
            <a:r>
              <a:rPr sz="1900" spc="-10" dirty="0">
                <a:solidFill>
                  <a:srgbClr val="292934"/>
                </a:solidFill>
                <a:latin typeface="Arial"/>
                <a:cs typeface="Arial"/>
              </a:rPr>
              <a:t>applicant’s </a:t>
            </a:r>
            <a:r>
              <a:rPr sz="1900" spc="-5" dirty="0">
                <a:solidFill>
                  <a:srgbClr val="292934"/>
                </a:solidFill>
                <a:latin typeface="Arial"/>
                <a:cs typeface="Arial"/>
              </a:rPr>
              <a:t>insurance is </a:t>
            </a:r>
            <a:r>
              <a:rPr sz="1900" i="1" spc="-5" dirty="0">
                <a:solidFill>
                  <a:srgbClr val="292934"/>
                </a:solidFill>
                <a:latin typeface="Arial"/>
                <a:cs typeface="Arial"/>
              </a:rPr>
              <a:t>not </a:t>
            </a:r>
            <a:r>
              <a:rPr sz="1900" dirty="0">
                <a:solidFill>
                  <a:srgbClr val="292934"/>
                </a:solidFill>
                <a:latin typeface="Arial"/>
                <a:cs typeface="Arial"/>
              </a:rPr>
              <a:t>eligible for reimbursement with  HUD entitlement funds (CDBG, </a:t>
            </a:r>
            <a:r>
              <a:rPr sz="1900" spc="-15" dirty="0">
                <a:solidFill>
                  <a:srgbClr val="292934"/>
                </a:solidFill>
                <a:latin typeface="Arial"/>
                <a:cs typeface="Arial"/>
              </a:rPr>
              <a:t>HOPWA, </a:t>
            </a:r>
            <a:r>
              <a:rPr sz="1900" dirty="0">
                <a:solidFill>
                  <a:srgbClr val="292934"/>
                </a:solidFill>
                <a:latin typeface="Arial"/>
                <a:cs typeface="Arial"/>
              </a:rPr>
              <a:t>ESG, or</a:t>
            </a:r>
            <a:r>
              <a:rPr sz="1900" spc="-50" dirty="0">
                <a:solidFill>
                  <a:srgbClr val="292934"/>
                </a:solidFill>
                <a:latin typeface="Arial"/>
                <a:cs typeface="Arial"/>
              </a:rPr>
              <a:t> </a:t>
            </a:r>
            <a:r>
              <a:rPr sz="1900" dirty="0">
                <a:solidFill>
                  <a:srgbClr val="292934"/>
                </a:solidFill>
                <a:latin typeface="Arial"/>
                <a:cs typeface="Arial"/>
              </a:rPr>
              <a:t>HOME).</a:t>
            </a:r>
            <a:endParaRPr sz="1900">
              <a:latin typeface="Arial"/>
              <a:cs typeface="Arial"/>
            </a:endParaRPr>
          </a:p>
          <a:p>
            <a:pPr>
              <a:lnSpc>
                <a:spcPct val="100000"/>
              </a:lnSpc>
              <a:spcBef>
                <a:spcPts val="50"/>
              </a:spcBef>
              <a:buClr>
                <a:srgbClr val="92A199"/>
              </a:buClr>
              <a:buFont typeface="Arial"/>
              <a:buChar char="•"/>
            </a:pPr>
            <a:endParaRPr sz="2250">
              <a:latin typeface="Arial"/>
              <a:cs typeface="Arial"/>
            </a:endParaRPr>
          </a:p>
          <a:p>
            <a:pPr marL="195580" marR="5080" indent="-182880">
              <a:lnSpc>
                <a:spcPct val="80000"/>
              </a:lnSpc>
              <a:spcBef>
                <a:spcPts val="5"/>
              </a:spcBef>
              <a:buClr>
                <a:srgbClr val="92A199"/>
              </a:buClr>
              <a:buSzPct val="84210"/>
              <a:buChar char="•"/>
              <a:tabLst>
                <a:tab pos="195580" algn="l"/>
              </a:tabLst>
            </a:pPr>
            <a:r>
              <a:rPr sz="1900" dirty="0">
                <a:solidFill>
                  <a:srgbClr val="292934"/>
                </a:solidFill>
                <a:latin typeface="Arial"/>
                <a:cs typeface="Arial"/>
              </a:rPr>
              <a:t>Organizations must </a:t>
            </a:r>
            <a:r>
              <a:rPr sz="1900" spc="-5" dirty="0">
                <a:solidFill>
                  <a:srgbClr val="292934"/>
                </a:solidFill>
                <a:latin typeface="Arial"/>
                <a:cs typeface="Arial"/>
              </a:rPr>
              <a:t>submit </a:t>
            </a:r>
            <a:r>
              <a:rPr sz="1900" dirty="0">
                <a:solidFill>
                  <a:srgbClr val="292934"/>
                </a:solidFill>
                <a:latin typeface="Arial"/>
                <a:cs typeface="Arial"/>
              </a:rPr>
              <a:t>a </a:t>
            </a:r>
            <a:r>
              <a:rPr sz="1900" spc="-5" dirty="0">
                <a:solidFill>
                  <a:srgbClr val="292934"/>
                </a:solidFill>
                <a:latin typeface="Arial"/>
                <a:cs typeface="Arial"/>
              </a:rPr>
              <a:t>compliant </a:t>
            </a:r>
            <a:r>
              <a:rPr sz="1900" dirty="0">
                <a:solidFill>
                  <a:srgbClr val="292934"/>
                </a:solidFill>
                <a:latin typeface="Arial"/>
                <a:cs typeface="Arial"/>
              </a:rPr>
              <a:t>certificate of </a:t>
            </a:r>
            <a:r>
              <a:rPr sz="1900" spc="-5" dirty="0">
                <a:solidFill>
                  <a:srgbClr val="292934"/>
                </a:solidFill>
                <a:latin typeface="Arial"/>
                <a:cs typeface="Arial"/>
              </a:rPr>
              <a:t>insurance </a:t>
            </a:r>
            <a:r>
              <a:rPr sz="1900" dirty="0">
                <a:solidFill>
                  <a:srgbClr val="292934"/>
                </a:solidFill>
                <a:latin typeface="Arial"/>
                <a:cs typeface="Arial"/>
              </a:rPr>
              <a:t>as a  </a:t>
            </a:r>
            <a:r>
              <a:rPr sz="1900" spc="-5" dirty="0">
                <a:solidFill>
                  <a:srgbClr val="292934"/>
                </a:solidFill>
                <a:latin typeface="Arial"/>
                <a:cs typeface="Arial"/>
              </a:rPr>
              <a:t>condition </a:t>
            </a:r>
            <a:r>
              <a:rPr sz="1900" dirty="0">
                <a:solidFill>
                  <a:srgbClr val="292934"/>
                </a:solidFill>
                <a:latin typeface="Arial"/>
                <a:cs typeface="Arial"/>
              </a:rPr>
              <a:t>of entry into a contract for funding with the City of Hartford.  Maintenance of the certificate in full force throughout the term of the contract  is a </a:t>
            </a:r>
            <a:r>
              <a:rPr sz="1900" spc="-5" dirty="0">
                <a:solidFill>
                  <a:srgbClr val="292934"/>
                </a:solidFill>
                <a:latin typeface="Arial"/>
                <a:cs typeface="Arial"/>
              </a:rPr>
              <a:t>condition </a:t>
            </a:r>
            <a:r>
              <a:rPr sz="1900" dirty="0">
                <a:solidFill>
                  <a:srgbClr val="292934"/>
                </a:solidFill>
                <a:latin typeface="Arial"/>
                <a:cs typeface="Arial"/>
              </a:rPr>
              <a:t>of </a:t>
            </a:r>
            <a:r>
              <a:rPr sz="1900" spc="-5" dirty="0">
                <a:solidFill>
                  <a:srgbClr val="292934"/>
                </a:solidFill>
                <a:latin typeface="Arial"/>
                <a:cs typeface="Arial"/>
              </a:rPr>
              <a:t>continued funding</a:t>
            </a:r>
            <a:r>
              <a:rPr sz="1900" spc="90" dirty="0">
                <a:solidFill>
                  <a:srgbClr val="292934"/>
                </a:solidFill>
                <a:latin typeface="Arial"/>
                <a:cs typeface="Arial"/>
              </a:rPr>
              <a:t> </a:t>
            </a:r>
            <a:r>
              <a:rPr sz="1900" spc="-15" dirty="0">
                <a:solidFill>
                  <a:srgbClr val="292934"/>
                </a:solidFill>
                <a:latin typeface="Arial"/>
                <a:cs typeface="Arial"/>
              </a:rPr>
              <a:t>availability.</a:t>
            </a:r>
            <a:endParaRPr sz="1900">
              <a:latin typeface="Arial"/>
              <a:cs typeface="Arial"/>
            </a:endParaRPr>
          </a:p>
          <a:p>
            <a:pPr>
              <a:lnSpc>
                <a:spcPct val="100000"/>
              </a:lnSpc>
              <a:spcBef>
                <a:spcPts val="30"/>
              </a:spcBef>
              <a:buClr>
                <a:srgbClr val="92A199"/>
              </a:buClr>
              <a:buFont typeface="Arial"/>
              <a:buChar char="•"/>
            </a:pPr>
            <a:endParaRPr sz="2250">
              <a:latin typeface="Arial"/>
              <a:cs typeface="Arial"/>
            </a:endParaRPr>
          </a:p>
          <a:p>
            <a:pPr marL="195580" marR="95885" indent="-182880">
              <a:lnSpc>
                <a:spcPct val="80000"/>
              </a:lnSpc>
              <a:spcBef>
                <a:spcPts val="5"/>
              </a:spcBef>
              <a:buClr>
                <a:srgbClr val="92A199"/>
              </a:buClr>
              <a:buSzPct val="84210"/>
              <a:buChar char="•"/>
              <a:tabLst>
                <a:tab pos="195580" algn="l"/>
              </a:tabLst>
            </a:pPr>
            <a:r>
              <a:rPr sz="1900" dirty="0">
                <a:solidFill>
                  <a:srgbClr val="292934"/>
                </a:solidFill>
                <a:latin typeface="Arial"/>
                <a:cs typeface="Arial"/>
              </a:rPr>
              <a:t>A summary of the requirements for a </a:t>
            </a:r>
            <a:r>
              <a:rPr sz="1900" spc="-5" dirty="0">
                <a:solidFill>
                  <a:srgbClr val="292934"/>
                </a:solidFill>
                <a:latin typeface="Arial"/>
                <a:cs typeface="Arial"/>
              </a:rPr>
              <a:t>compliant </a:t>
            </a:r>
            <a:r>
              <a:rPr sz="1900" dirty="0">
                <a:solidFill>
                  <a:srgbClr val="292934"/>
                </a:solidFill>
                <a:latin typeface="Arial"/>
                <a:cs typeface="Arial"/>
              </a:rPr>
              <a:t>insurance certificate are in  the application, and the applicant will be certifying in advance its agreement  to </a:t>
            </a:r>
            <a:r>
              <a:rPr sz="1900" spc="-5" dirty="0">
                <a:solidFill>
                  <a:srgbClr val="292934"/>
                </a:solidFill>
                <a:latin typeface="Arial"/>
                <a:cs typeface="Arial"/>
              </a:rPr>
              <a:t>maintain </a:t>
            </a:r>
            <a:r>
              <a:rPr sz="1900" dirty="0">
                <a:solidFill>
                  <a:srgbClr val="292934"/>
                </a:solidFill>
                <a:latin typeface="Arial"/>
                <a:cs typeface="Arial"/>
              </a:rPr>
              <a:t>that insurance. </a:t>
            </a:r>
            <a:r>
              <a:rPr sz="1900" spc="-5" dirty="0">
                <a:solidFill>
                  <a:srgbClr val="C00000"/>
                </a:solidFill>
                <a:latin typeface="Arial"/>
                <a:cs typeface="Arial"/>
              </a:rPr>
              <a:t>Please </a:t>
            </a:r>
            <a:r>
              <a:rPr sz="1900" dirty="0">
                <a:solidFill>
                  <a:srgbClr val="C00000"/>
                </a:solidFill>
                <a:latin typeface="Arial"/>
                <a:cs typeface="Arial"/>
              </a:rPr>
              <a:t>review the requirements carefully before  </a:t>
            </a:r>
            <a:r>
              <a:rPr sz="1900" spc="-5" dirty="0">
                <a:solidFill>
                  <a:srgbClr val="C00000"/>
                </a:solidFill>
                <a:latin typeface="Arial"/>
                <a:cs typeface="Arial"/>
              </a:rPr>
              <a:t>applying </a:t>
            </a:r>
            <a:r>
              <a:rPr sz="1900" dirty="0">
                <a:solidFill>
                  <a:srgbClr val="C00000"/>
                </a:solidFill>
                <a:latin typeface="Arial"/>
                <a:cs typeface="Arial"/>
              </a:rPr>
              <a:t>for CDBG</a:t>
            </a:r>
            <a:r>
              <a:rPr sz="1900" spc="15" dirty="0">
                <a:solidFill>
                  <a:srgbClr val="C00000"/>
                </a:solidFill>
                <a:latin typeface="Arial"/>
                <a:cs typeface="Arial"/>
              </a:rPr>
              <a:t> </a:t>
            </a:r>
            <a:r>
              <a:rPr sz="1900" spc="-5" dirty="0">
                <a:solidFill>
                  <a:srgbClr val="C00000"/>
                </a:solidFill>
                <a:latin typeface="Arial"/>
                <a:cs typeface="Arial"/>
              </a:rPr>
              <a:t>funding.</a:t>
            </a:r>
            <a:endParaRPr sz="19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36</a:t>
            </a:fld>
            <a:endParaRPr spc="-5" dirty="0"/>
          </a:p>
        </p:txBody>
      </p:sp>
      <p:sp>
        <p:nvSpPr>
          <p:cNvPr id="3" name="object 3"/>
          <p:cNvSpPr txBox="1">
            <a:spLocks noGrp="1"/>
          </p:cNvSpPr>
          <p:nvPr>
            <p:ph type="title"/>
          </p:nvPr>
        </p:nvSpPr>
        <p:spPr>
          <a:xfrm>
            <a:off x="819403" y="685038"/>
            <a:ext cx="7364095" cy="513080"/>
          </a:xfrm>
          <a:prstGeom prst="rect">
            <a:avLst/>
          </a:prstGeom>
        </p:spPr>
        <p:txBody>
          <a:bodyPr vert="horz" wrap="square" lIns="0" tIns="12700" rIns="0" bIns="0" rtlCol="0">
            <a:spAutoFit/>
          </a:bodyPr>
          <a:lstStyle/>
          <a:p>
            <a:pPr marL="12700">
              <a:lnSpc>
                <a:spcPct val="100000"/>
              </a:lnSpc>
              <a:spcBef>
                <a:spcPts val="100"/>
              </a:spcBef>
            </a:pPr>
            <a:r>
              <a:rPr sz="3200" spc="-85" dirty="0"/>
              <a:t>Proof </a:t>
            </a:r>
            <a:r>
              <a:rPr sz="3200" spc="-55" dirty="0"/>
              <a:t>of</a:t>
            </a:r>
            <a:r>
              <a:rPr sz="3200" spc="-665" dirty="0"/>
              <a:t> </a:t>
            </a:r>
            <a:r>
              <a:rPr sz="3200" spc="-105" dirty="0"/>
              <a:t>Applicant’s </a:t>
            </a:r>
            <a:r>
              <a:rPr sz="3200" spc="-100" dirty="0"/>
              <a:t>Insurance </a:t>
            </a:r>
            <a:r>
              <a:rPr sz="3200" spc="-95" dirty="0"/>
              <a:t>Coverage</a:t>
            </a:r>
            <a:endParaRPr sz="3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46990" rIns="0" bIns="0" rtlCol="0">
            <a:spAutoFit/>
          </a:bodyPr>
          <a:lstStyle/>
          <a:p>
            <a:pPr marL="454659" marR="16510" indent="-182880">
              <a:lnSpc>
                <a:spcPts val="2160"/>
              </a:lnSpc>
              <a:spcBef>
                <a:spcPts val="370"/>
              </a:spcBef>
              <a:buClr>
                <a:srgbClr val="92A199"/>
              </a:buClr>
              <a:buSzPct val="85000"/>
              <a:buChar char="•"/>
              <a:tabLst>
                <a:tab pos="455295" algn="l"/>
              </a:tabLst>
            </a:pPr>
            <a:r>
              <a:rPr sz="2000" spc="-5" dirty="0">
                <a:solidFill>
                  <a:srgbClr val="292934"/>
                </a:solidFill>
              </a:rPr>
              <a:t>As a condition of receipt of HUD funds, organizations awarded funds by  the City of Hartford must be able to show they are current in the payment  of City taxes and other revenue. The delinquency certificate attached to  the CDBG, </a:t>
            </a:r>
            <a:r>
              <a:rPr sz="2000" spc="-15" dirty="0">
                <a:solidFill>
                  <a:srgbClr val="292934"/>
                </a:solidFill>
              </a:rPr>
              <a:t>HOPWA, </a:t>
            </a:r>
            <a:r>
              <a:rPr sz="2000" spc="-5" dirty="0">
                <a:solidFill>
                  <a:srgbClr val="292934"/>
                </a:solidFill>
              </a:rPr>
              <a:t>and ESG applications has been updated this year  to include all forms of</a:t>
            </a:r>
            <a:r>
              <a:rPr sz="2000" dirty="0">
                <a:solidFill>
                  <a:srgbClr val="292934"/>
                </a:solidFill>
              </a:rPr>
              <a:t> </a:t>
            </a:r>
            <a:r>
              <a:rPr sz="2000" spc="-5" dirty="0">
                <a:solidFill>
                  <a:srgbClr val="292934"/>
                </a:solidFill>
              </a:rPr>
              <a:t>revenue.</a:t>
            </a:r>
            <a:endParaRPr sz="2000"/>
          </a:p>
          <a:p>
            <a:pPr marL="259079">
              <a:lnSpc>
                <a:spcPct val="100000"/>
              </a:lnSpc>
              <a:spcBef>
                <a:spcPts val="50"/>
              </a:spcBef>
              <a:buClr>
                <a:srgbClr val="92A199"/>
              </a:buClr>
              <a:buFont typeface="Arial"/>
              <a:buChar char="•"/>
            </a:pPr>
            <a:endParaRPr sz="2500"/>
          </a:p>
          <a:p>
            <a:pPr marL="454659" marR="5080" indent="-182880">
              <a:lnSpc>
                <a:spcPct val="90000"/>
              </a:lnSpc>
              <a:buClr>
                <a:srgbClr val="92A199"/>
              </a:buClr>
              <a:buSzPct val="85000"/>
              <a:buChar char="•"/>
              <a:tabLst>
                <a:tab pos="455295" algn="l"/>
              </a:tabLst>
            </a:pPr>
            <a:r>
              <a:rPr sz="2000" spc="-5" dirty="0">
                <a:solidFill>
                  <a:srgbClr val="292934"/>
                </a:solidFill>
              </a:rPr>
              <a:t>Applicants do not need to visit the </a:t>
            </a:r>
            <a:r>
              <a:rPr sz="2000" spc="-80" dirty="0">
                <a:solidFill>
                  <a:srgbClr val="292934"/>
                </a:solidFill>
              </a:rPr>
              <a:t>Tax </a:t>
            </a:r>
            <a:r>
              <a:rPr sz="2000" spc="-5" dirty="0">
                <a:solidFill>
                  <a:srgbClr val="292934"/>
                </a:solidFill>
              </a:rPr>
              <a:t>Office. Only complete the contact  information (first block). After you submit the application, we send the  </a:t>
            </a:r>
            <a:r>
              <a:rPr sz="2000" dirty="0">
                <a:solidFill>
                  <a:srgbClr val="292934"/>
                </a:solidFill>
              </a:rPr>
              <a:t>form to </a:t>
            </a:r>
            <a:r>
              <a:rPr sz="2000" spc="-5" dirty="0">
                <a:solidFill>
                  <a:srgbClr val="292934"/>
                </a:solidFill>
              </a:rPr>
              <a:t>our internal department </a:t>
            </a:r>
            <a:r>
              <a:rPr sz="2000" dirty="0">
                <a:solidFill>
                  <a:srgbClr val="292934"/>
                </a:solidFill>
              </a:rPr>
              <a:t>for </a:t>
            </a:r>
            <a:r>
              <a:rPr sz="2000" spc="-5" dirty="0">
                <a:solidFill>
                  <a:srgbClr val="292934"/>
                </a:solidFill>
              </a:rPr>
              <a:t>verification. This process is performed  when the application is received </a:t>
            </a:r>
            <a:r>
              <a:rPr sz="2000" b="1" spc="-5" dirty="0">
                <a:solidFill>
                  <a:srgbClr val="292934"/>
                </a:solidFill>
                <a:latin typeface="Arial"/>
                <a:cs typeface="Arial"/>
              </a:rPr>
              <a:t>and </a:t>
            </a:r>
            <a:r>
              <a:rPr sz="2000" spc="-5" dirty="0">
                <a:solidFill>
                  <a:srgbClr val="292934"/>
                </a:solidFill>
              </a:rPr>
              <a:t>if you are awarded funds,</a:t>
            </a:r>
            <a:r>
              <a:rPr sz="2000" spc="110" dirty="0">
                <a:solidFill>
                  <a:srgbClr val="292934"/>
                </a:solidFill>
              </a:rPr>
              <a:t> </a:t>
            </a:r>
            <a:r>
              <a:rPr sz="2000" spc="-5" dirty="0">
                <a:solidFill>
                  <a:srgbClr val="292934"/>
                </a:solidFill>
              </a:rPr>
              <a:t>before</a:t>
            </a:r>
            <a:endParaRPr sz="2000">
              <a:latin typeface="Arial"/>
              <a:cs typeface="Arial"/>
            </a:endParaRPr>
          </a:p>
          <a:p>
            <a:pPr marL="454659">
              <a:lnSpc>
                <a:spcPts val="2160"/>
              </a:lnSpc>
            </a:pPr>
            <a:r>
              <a:rPr sz="2000" spc="-5" dirty="0">
                <a:solidFill>
                  <a:srgbClr val="292934"/>
                </a:solidFill>
              </a:rPr>
              <a:t>the </a:t>
            </a:r>
            <a:r>
              <a:rPr sz="2000" spc="-10" dirty="0">
                <a:solidFill>
                  <a:srgbClr val="292934"/>
                </a:solidFill>
              </a:rPr>
              <a:t>applicant’s </a:t>
            </a:r>
            <a:r>
              <a:rPr sz="2000" spc="-5" dirty="0">
                <a:solidFill>
                  <a:srgbClr val="292934"/>
                </a:solidFill>
              </a:rPr>
              <a:t>contract is</a:t>
            </a:r>
            <a:r>
              <a:rPr sz="2000" dirty="0">
                <a:solidFill>
                  <a:srgbClr val="292934"/>
                </a:solidFill>
              </a:rPr>
              <a:t> </a:t>
            </a:r>
            <a:r>
              <a:rPr sz="2000" spc="-10" dirty="0">
                <a:solidFill>
                  <a:srgbClr val="292934"/>
                </a:solidFill>
              </a:rPr>
              <a:t>approved.</a:t>
            </a:r>
            <a:endParaRPr sz="2000"/>
          </a:p>
          <a:p>
            <a:pPr marL="259079">
              <a:lnSpc>
                <a:spcPct val="100000"/>
              </a:lnSpc>
            </a:pPr>
            <a:endParaRPr sz="2600"/>
          </a:p>
          <a:p>
            <a:pPr marL="454659" marR="159385" indent="-182880">
              <a:lnSpc>
                <a:spcPts val="2160"/>
              </a:lnSpc>
              <a:buClr>
                <a:srgbClr val="92A199"/>
              </a:buClr>
              <a:buSzPct val="85000"/>
              <a:buChar char="•"/>
              <a:tabLst>
                <a:tab pos="455295" algn="l"/>
              </a:tabLst>
            </a:pPr>
            <a:r>
              <a:rPr sz="2000" spc="-5" dirty="0">
                <a:solidFill>
                  <a:srgbClr val="292934"/>
                </a:solidFill>
              </a:rPr>
              <a:t>Be aware </a:t>
            </a:r>
            <a:r>
              <a:rPr sz="2000" dirty="0">
                <a:solidFill>
                  <a:srgbClr val="292934"/>
                </a:solidFill>
              </a:rPr>
              <a:t>that </a:t>
            </a:r>
            <a:r>
              <a:rPr sz="2000" spc="-5" dirty="0">
                <a:solidFill>
                  <a:srgbClr val="292934"/>
                </a:solidFill>
              </a:rPr>
              <a:t>if your program is funded, no CDBG economic  development program clients can be delinquent in the payment of any  tax or other revenue to the </a:t>
            </a:r>
            <a:r>
              <a:rPr sz="2000" spc="-35" dirty="0">
                <a:solidFill>
                  <a:srgbClr val="292934"/>
                </a:solidFill>
              </a:rPr>
              <a:t>City. </a:t>
            </a:r>
            <a:r>
              <a:rPr sz="2000" spc="-50" dirty="0">
                <a:solidFill>
                  <a:srgbClr val="292934"/>
                </a:solidFill>
              </a:rPr>
              <a:t>Your </a:t>
            </a:r>
            <a:r>
              <a:rPr sz="2000" spc="-5" dirty="0">
                <a:solidFill>
                  <a:srgbClr val="292934"/>
                </a:solidFill>
              </a:rPr>
              <a:t>program will not be reimbursed for  expenses by these clients.</a:t>
            </a:r>
            <a:endParaRPr sz="20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37</a:t>
            </a:fld>
            <a:endParaRPr spc="-5" dirty="0"/>
          </a:p>
        </p:txBody>
      </p:sp>
      <p:sp>
        <p:nvSpPr>
          <p:cNvPr id="3" name="object 3"/>
          <p:cNvSpPr txBox="1">
            <a:spLocks noGrp="1"/>
          </p:cNvSpPr>
          <p:nvPr>
            <p:ph type="title"/>
          </p:nvPr>
        </p:nvSpPr>
        <p:spPr>
          <a:xfrm>
            <a:off x="915416" y="534415"/>
            <a:ext cx="7171055" cy="817880"/>
          </a:xfrm>
          <a:prstGeom prst="rect">
            <a:avLst/>
          </a:prstGeom>
        </p:spPr>
        <p:txBody>
          <a:bodyPr vert="horz" wrap="square" lIns="0" tIns="12065" rIns="0" bIns="0" rtlCol="0">
            <a:spAutoFit/>
          </a:bodyPr>
          <a:lstStyle/>
          <a:p>
            <a:pPr marL="753110" marR="5080" indent="-741045">
              <a:lnSpc>
                <a:spcPct val="100000"/>
              </a:lnSpc>
              <a:spcBef>
                <a:spcPts val="95"/>
              </a:spcBef>
            </a:pPr>
            <a:r>
              <a:rPr spc="-90" dirty="0"/>
              <a:t>Proof</a:t>
            </a:r>
            <a:r>
              <a:rPr spc="-185" dirty="0"/>
              <a:t> </a:t>
            </a:r>
            <a:r>
              <a:rPr spc="-85" dirty="0"/>
              <a:t>that</a:t>
            </a:r>
            <a:r>
              <a:rPr spc="-285" dirty="0"/>
              <a:t> </a:t>
            </a:r>
            <a:r>
              <a:rPr spc="-95" dirty="0"/>
              <a:t>Applicant</a:t>
            </a:r>
            <a:r>
              <a:rPr spc="-170" dirty="0"/>
              <a:t> </a:t>
            </a:r>
            <a:r>
              <a:rPr spc="-55" dirty="0"/>
              <a:t>is</a:t>
            </a:r>
            <a:r>
              <a:rPr spc="-180" dirty="0"/>
              <a:t> </a:t>
            </a:r>
            <a:r>
              <a:rPr spc="-95" dirty="0"/>
              <a:t>Current</a:t>
            </a:r>
            <a:r>
              <a:rPr spc="-180" dirty="0"/>
              <a:t> </a:t>
            </a:r>
            <a:r>
              <a:rPr spc="-55" dirty="0"/>
              <a:t>in</a:t>
            </a:r>
            <a:r>
              <a:rPr spc="-190" dirty="0"/>
              <a:t> </a:t>
            </a:r>
            <a:r>
              <a:rPr spc="-95" dirty="0"/>
              <a:t>Payment</a:t>
            </a:r>
            <a:r>
              <a:rPr spc="-170" dirty="0"/>
              <a:t> </a:t>
            </a:r>
            <a:r>
              <a:rPr spc="-60" dirty="0"/>
              <a:t>of</a:t>
            </a:r>
            <a:r>
              <a:rPr spc="-195" dirty="0"/>
              <a:t> </a:t>
            </a:r>
            <a:r>
              <a:rPr spc="-80" dirty="0"/>
              <a:t>City  </a:t>
            </a:r>
            <a:r>
              <a:rPr i="1" spc="-105" dirty="0"/>
              <a:t>Taxes, </a:t>
            </a:r>
            <a:r>
              <a:rPr i="1" spc="-90" dirty="0"/>
              <a:t>Fees, Fines, </a:t>
            </a:r>
            <a:r>
              <a:rPr i="1" spc="-75" dirty="0"/>
              <a:t>and </a:t>
            </a:r>
            <a:r>
              <a:rPr i="1" spc="-85" dirty="0"/>
              <a:t>Other</a:t>
            </a:r>
            <a:r>
              <a:rPr i="1" spc="-535" dirty="0"/>
              <a:t> </a:t>
            </a:r>
            <a:r>
              <a:rPr i="1" spc="-95" dirty="0"/>
              <a:t>Revenue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743200"/>
            <a:ext cx="3200400" cy="2757165"/>
          </a:xfrm>
          <a:prstGeom prst="rect">
            <a:avLst/>
          </a:prstGeom>
        </p:spPr>
        <p:txBody>
          <a:bodyPr vert="horz" wrap="square" lIns="0" tIns="12700" rIns="0" bIns="0" rtlCol="0">
            <a:spAutoFit/>
          </a:bodyPr>
          <a:lstStyle/>
          <a:p>
            <a:pPr marL="287020" lvl="1">
              <a:lnSpc>
                <a:spcPct val="100000"/>
              </a:lnSpc>
              <a:spcBef>
                <a:spcPts val="420"/>
              </a:spcBef>
              <a:buClr>
                <a:srgbClr val="92A199"/>
              </a:buClr>
              <a:buSzPct val="90000"/>
              <a:tabLst>
                <a:tab pos="469900" algn="l"/>
              </a:tabLst>
            </a:pPr>
            <a:r>
              <a:rPr sz="1500" spc="-85" dirty="0">
                <a:solidFill>
                  <a:srgbClr val="292934"/>
                </a:solidFill>
                <a:latin typeface="Arial"/>
                <a:cs typeface="Arial"/>
              </a:rPr>
              <a:t>To </a:t>
            </a:r>
            <a:r>
              <a:rPr sz="1500" spc="-5" dirty="0">
                <a:solidFill>
                  <a:srgbClr val="292934"/>
                </a:solidFill>
                <a:latin typeface="Arial"/>
                <a:cs typeface="Arial"/>
              </a:rPr>
              <a:t>be eligible </a:t>
            </a:r>
            <a:r>
              <a:rPr sz="1500" dirty="0">
                <a:solidFill>
                  <a:srgbClr val="292934"/>
                </a:solidFill>
                <a:latin typeface="Arial"/>
                <a:cs typeface="Arial"/>
              </a:rPr>
              <a:t>for </a:t>
            </a:r>
            <a:r>
              <a:rPr sz="1500" spc="-5" dirty="0">
                <a:solidFill>
                  <a:srgbClr val="292934"/>
                </a:solidFill>
                <a:latin typeface="Arial"/>
                <a:cs typeface="Arial"/>
              </a:rPr>
              <a:t>reimbursement </a:t>
            </a:r>
            <a:r>
              <a:rPr sz="1500" dirty="0">
                <a:solidFill>
                  <a:srgbClr val="292934"/>
                </a:solidFill>
                <a:latin typeface="Arial"/>
                <a:cs typeface="Arial"/>
              </a:rPr>
              <a:t>of</a:t>
            </a:r>
            <a:r>
              <a:rPr sz="1500" spc="114" dirty="0">
                <a:solidFill>
                  <a:srgbClr val="292934"/>
                </a:solidFill>
                <a:latin typeface="Arial"/>
                <a:cs typeface="Arial"/>
              </a:rPr>
              <a:t> </a:t>
            </a:r>
            <a:r>
              <a:rPr sz="1500" spc="-5" dirty="0">
                <a:solidFill>
                  <a:srgbClr val="292934"/>
                </a:solidFill>
                <a:latin typeface="Arial"/>
                <a:cs typeface="Arial"/>
              </a:rPr>
              <a:t>funds</a:t>
            </a:r>
            <a:r>
              <a:rPr lang="en-US" sz="1500" spc="-5" dirty="0">
                <a:solidFill>
                  <a:srgbClr val="292934"/>
                </a:solidFill>
                <a:latin typeface="Arial"/>
                <a:cs typeface="Arial"/>
              </a:rPr>
              <a:t>:</a:t>
            </a:r>
            <a:endParaRPr sz="1500" dirty="0">
              <a:latin typeface="Arial"/>
              <a:cs typeface="Arial"/>
            </a:endParaRPr>
          </a:p>
          <a:p>
            <a:pPr marL="287020" marR="159385" lvl="1" indent="-182880">
              <a:spcBef>
                <a:spcPts val="400"/>
              </a:spcBef>
              <a:buClr>
                <a:srgbClr val="92A199"/>
              </a:buClr>
              <a:buFont typeface="Courier New"/>
              <a:buChar char="o"/>
              <a:tabLst>
                <a:tab pos="744220" algn="l"/>
              </a:tabLst>
            </a:pPr>
            <a:endParaRPr lang="en-US" sz="1500" spc="-5" dirty="0">
              <a:solidFill>
                <a:srgbClr val="292934"/>
              </a:solidFill>
              <a:latin typeface="Arial"/>
              <a:cs typeface="Arial"/>
            </a:endParaRPr>
          </a:p>
          <a:p>
            <a:pPr marL="287020" marR="159385" lvl="1" indent="-182880">
              <a:spcBef>
                <a:spcPts val="400"/>
              </a:spcBef>
              <a:buClr>
                <a:srgbClr val="92A199"/>
              </a:buClr>
              <a:buFont typeface="Courier New"/>
              <a:buChar char="o"/>
              <a:tabLst>
                <a:tab pos="744220" algn="l"/>
              </a:tabLst>
            </a:pPr>
            <a:r>
              <a:rPr lang="en-US" sz="1500" spc="-5" dirty="0">
                <a:solidFill>
                  <a:srgbClr val="292934"/>
                </a:solidFill>
                <a:latin typeface="Arial"/>
                <a:cs typeface="Arial"/>
              </a:rPr>
              <a:t>Show </a:t>
            </a:r>
            <a:r>
              <a:rPr sz="1500" spc="-5" dirty="0">
                <a:solidFill>
                  <a:srgbClr val="292934"/>
                </a:solidFill>
                <a:latin typeface="Arial"/>
                <a:cs typeface="Arial"/>
              </a:rPr>
              <a:t>evidence </a:t>
            </a:r>
            <a:r>
              <a:rPr sz="1500" dirty="0">
                <a:solidFill>
                  <a:srgbClr val="292934"/>
                </a:solidFill>
                <a:latin typeface="Arial"/>
                <a:cs typeface="Arial"/>
              </a:rPr>
              <a:t>of </a:t>
            </a:r>
            <a:r>
              <a:rPr sz="1500" spc="-5" dirty="0">
                <a:solidFill>
                  <a:srgbClr val="292934"/>
                </a:solidFill>
                <a:latin typeface="Arial"/>
                <a:cs typeface="Arial"/>
              </a:rPr>
              <a:t>Hartford residency </a:t>
            </a:r>
            <a:r>
              <a:rPr sz="1500" dirty="0">
                <a:solidFill>
                  <a:srgbClr val="292934"/>
                </a:solidFill>
                <a:latin typeface="Arial"/>
                <a:cs typeface="Arial"/>
              </a:rPr>
              <a:t>for </a:t>
            </a:r>
            <a:r>
              <a:rPr lang="en-US" sz="1500" spc="-5" dirty="0">
                <a:solidFill>
                  <a:srgbClr val="292934"/>
                </a:solidFill>
                <a:latin typeface="Arial"/>
                <a:cs typeface="Arial"/>
              </a:rPr>
              <a:t>beneficiaries </a:t>
            </a:r>
            <a:r>
              <a:rPr sz="1500" spc="-25" dirty="0">
                <a:solidFill>
                  <a:srgbClr val="292934"/>
                </a:solidFill>
                <a:latin typeface="Arial"/>
                <a:cs typeface="Arial"/>
              </a:rPr>
              <a:t>(</a:t>
            </a:r>
            <a:r>
              <a:rPr lang="en-US" sz="1500" spc="-25" dirty="0">
                <a:solidFill>
                  <a:srgbClr val="292934"/>
                </a:solidFill>
                <a:latin typeface="Arial"/>
                <a:cs typeface="Arial"/>
              </a:rPr>
              <a:t>or </a:t>
            </a:r>
            <a:r>
              <a:rPr sz="1500" spc="-5" dirty="0">
                <a:solidFill>
                  <a:srgbClr val="292934"/>
                </a:solidFill>
                <a:latin typeface="Arial"/>
                <a:cs typeface="Arial"/>
              </a:rPr>
              <a:t>residency of </a:t>
            </a:r>
            <a:r>
              <a:rPr lang="en-US" sz="1500" dirty="0">
                <a:solidFill>
                  <a:srgbClr val="292934"/>
                </a:solidFill>
                <a:latin typeface="Arial"/>
                <a:cs typeface="Arial"/>
              </a:rPr>
              <a:t>a</a:t>
            </a:r>
            <a:r>
              <a:rPr sz="1500" dirty="0">
                <a:solidFill>
                  <a:srgbClr val="292934"/>
                </a:solidFill>
                <a:latin typeface="Arial"/>
                <a:cs typeface="Arial"/>
              </a:rPr>
              <a:t> </a:t>
            </a:r>
            <a:r>
              <a:rPr sz="1500" spc="-5" dirty="0">
                <a:solidFill>
                  <a:srgbClr val="292934"/>
                </a:solidFill>
                <a:latin typeface="Arial"/>
                <a:cs typeface="Arial"/>
              </a:rPr>
              <a:t>child’s</a:t>
            </a:r>
            <a:r>
              <a:rPr sz="1500" spc="25" dirty="0">
                <a:solidFill>
                  <a:srgbClr val="292934"/>
                </a:solidFill>
                <a:latin typeface="Arial"/>
                <a:cs typeface="Arial"/>
              </a:rPr>
              <a:t> </a:t>
            </a:r>
            <a:r>
              <a:rPr sz="1500" spc="-5" dirty="0">
                <a:solidFill>
                  <a:srgbClr val="292934"/>
                </a:solidFill>
                <a:latin typeface="Arial"/>
                <a:cs typeface="Arial"/>
              </a:rPr>
              <a:t>parent).</a:t>
            </a:r>
            <a:endParaRPr lang="en-US" sz="1500" spc="-5" dirty="0">
              <a:solidFill>
                <a:srgbClr val="292934"/>
              </a:solidFill>
              <a:latin typeface="Arial"/>
              <a:cs typeface="Arial"/>
            </a:endParaRPr>
          </a:p>
          <a:p>
            <a:pPr marL="287020" marR="159385" lvl="1" indent="-182880">
              <a:spcBef>
                <a:spcPts val="400"/>
              </a:spcBef>
              <a:buClr>
                <a:srgbClr val="92A199"/>
              </a:buClr>
              <a:buFont typeface="Courier New"/>
              <a:buChar char="o"/>
              <a:tabLst>
                <a:tab pos="744220" algn="l"/>
              </a:tabLst>
            </a:pPr>
            <a:endParaRPr sz="1500" dirty="0">
              <a:latin typeface="Arial"/>
              <a:cs typeface="Arial"/>
            </a:endParaRPr>
          </a:p>
          <a:p>
            <a:pPr marL="287020" marR="139065" lvl="1" indent="-182880">
              <a:spcBef>
                <a:spcPts val="400"/>
              </a:spcBef>
              <a:buClr>
                <a:srgbClr val="92A199"/>
              </a:buClr>
              <a:buFont typeface="Courier New"/>
              <a:buChar char="o"/>
              <a:tabLst>
                <a:tab pos="744220" algn="l"/>
              </a:tabLst>
            </a:pPr>
            <a:r>
              <a:rPr lang="en-US" sz="1500" spc="-5" dirty="0">
                <a:solidFill>
                  <a:srgbClr val="292934"/>
                </a:solidFill>
                <a:latin typeface="Arial"/>
                <a:cs typeface="Arial"/>
              </a:rPr>
              <a:t>S</a:t>
            </a:r>
            <a:r>
              <a:rPr sz="1500" spc="-5" dirty="0">
                <a:solidFill>
                  <a:srgbClr val="292934"/>
                </a:solidFill>
                <a:latin typeface="Arial"/>
                <a:cs typeface="Arial"/>
              </a:rPr>
              <a:t>elf-certify </a:t>
            </a:r>
            <a:r>
              <a:rPr lang="en-US" sz="1500" spc="-5" dirty="0">
                <a:solidFill>
                  <a:srgbClr val="292934"/>
                </a:solidFill>
                <a:latin typeface="Arial"/>
                <a:cs typeface="Arial"/>
              </a:rPr>
              <a:t>h</a:t>
            </a:r>
            <a:r>
              <a:rPr sz="1500" spc="-5" dirty="0">
                <a:solidFill>
                  <a:srgbClr val="292934"/>
                </a:solidFill>
                <a:latin typeface="Arial"/>
                <a:cs typeface="Arial"/>
              </a:rPr>
              <a:t>ousehold </a:t>
            </a:r>
            <a:r>
              <a:rPr lang="en-US" sz="1500" spc="-5" dirty="0">
                <a:solidFill>
                  <a:srgbClr val="292934"/>
                </a:solidFill>
                <a:latin typeface="Arial"/>
                <a:cs typeface="Arial"/>
              </a:rPr>
              <a:t>i</a:t>
            </a:r>
            <a:r>
              <a:rPr sz="1500" spc="-5" dirty="0">
                <a:solidFill>
                  <a:srgbClr val="292934"/>
                </a:solidFill>
                <a:latin typeface="Arial"/>
                <a:cs typeface="Arial"/>
              </a:rPr>
              <a:t>ncome </a:t>
            </a:r>
            <a:r>
              <a:rPr sz="1500" dirty="0">
                <a:solidFill>
                  <a:srgbClr val="292934"/>
                </a:solidFill>
                <a:latin typeface="Arial"/>
                <a:cs typeface="Arial"/>
              </a:rPr>
              <a:t>to assess the </a:t>
            </a:r>
            <a:r>
              <a:rPr sz="1500" spc="-5" dirty="0">
                <a:solidFill>
                  <a:srgbClr val="292934"/>
                </a:solidFill>
                <a:latin typeface="Arial"/>
                <a:cs typeface="Arial"/>
              </a:rPr>
              <a:t>proportion </a:t>
            </a:r>
            <a:r>
              <a:rPr sz="1500" dirty="0">
                <a:solidFill>
                  <a:srgbClr val="292934"/>
                </a:solidFill>
                <a:latin typeface="Arial"/>
                <a:cs typeface="Arial"/>
              </a:rPr>
              <a:t>of </a:t>
            </a:r>
            <a:r>
              <a:rPr lang="en-US" sz="1500" spc="-5" dirty="0">
                <a:solidFill>
                  <a:srgbClr val="292934"/>
                </a:solidFill>
                <a:latin typeface="Arial"/>
                <a:cs typeface="Arial"/>
              </a:rPr>
              <a:t>LMI beneficiaries </a:t>
            </a:r>
            <a:r>
              <a:rPr sz="1500" spc="-5" dirty="0">
                <a:solidFill>
                  <a:srgbClr val="292934"/>
                </a:solidFill>
                <a:latin typeface="Arial"/>
                <a:cs typeface="Arial"/>
              </a:rPr>
              <a:t>receiving benefit </a:t>
            </a:r>
            <a:r>
              <a:rPr sz="1500" dirty="0">
                <a:solidFill>
                  <a:srgbClr val="292934"/>
                </a:solidFill>
                <a:latin typeface="Arial"/>
                <a:cs typeface="Arial"/>
              </a:rPr>
              <a:t>from </a:t>
            </a:r>
            <a:r>
              <a:rPr lang="en-US" sz="1500" dirty="0">
                <a:solidFill>
                  <a:srgbClr val="292934"/>
                </a:solidFill>
                <a:latin typeface="Arial"/>
                <a:cs typeface="Arial"/>
              </a:rPr>
              <a:t>CDBG</a:t>
            </a:r>
            <a:endParaRPr sz="225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38</a:t>
            </a:fld>
            <a:endParaRPr spc="-5" dirty="0"/>
          </a:p>
        </p:txBody>
      </p:sp>
      <p:sp>
        <p:nvSpPr>
          <p:cNvPr id="3" name="object 3"/>
          <p:cNvSpPr txBox="1">
            <a:spLocks noGrp="1"/>
          </p:cNvSpPr>
          <p:nvPr>
            <p:ph type="title"/>
          </p:nvPr>
        </p:nvSpPr>
        <p:spPr>
          <a:xfrm>
            <a:off x="1219200" y="304800"/>
            <a:ext cx="6342380" cy="513080"/>
          </a:xfrm>
          <a:prstGeom prst="rect">
            <a:avLst/>
          </a:prstGeom>
        </p:spPr>
        <p:txBody>
          <a:bodyPr vert="horz" wrap="square" lIns="0" tIns="12700" rIns="0" bIns="0" rtlCol="0">
            <a:spAutoFit/>
          </a:bodyPr>
          <a:lstStyle/>
          <a:p>
            <a:pPr marL="12700">
              <a:lnSpc>
                <a:spcPct val="100000"/>
              </a:lnSpc>
              <a:spcBef>
                <a:spcPts val="100"/>
              </a:spcBef>
            </a:pPr>
            <a:r>
              <a:rPr sz="3200" spc="-95" dirty="0"/>
              <a:t>Program </a:t>
            </a:r>
            <a:r>
              <a:rPr sz="3200" spc="-105" dirty="0"/>
              <a:t>Operation/Required</a:t>
            </a:r>
            <a:r>
              <a:rPr sz="3200" spc="-290" dirty="0"/>
              <a:t> </a:t>
            </a:r>
            <a:r>
              <a:rPr sz="3200" spc="-80" dirty="0"/>
              <a:t>Form</a:t>
            </a:r>
            <a:endParaRPr sz="3200" dirty="0"/>
          </a:p>
        </p:txBody>
      </p:sp>
      <p:sp>
        <p:nvSpPr>
          <p:cNvPr id="5" name="object 2">
            <a:extLst>
              <a:ext uri="{FF2B5EF4-FFF2-40B4-BE49-F238E27FC236}">
                <a16:creationId xmlns:a16="http://schemas.microsoft.com/office/drawing/2014/main" id="{2FBC5545-A2A4-6449-E86B-44957C2A001F}"/>
              </a:ext>
            </a:extLst>
          </p:cNvPr>
          <p:cNvSpPr txBox="1"/>
          <p:nvPr/>
        </p:nvSpPr>
        <p:spPr>
          <a:xfrm>
            <a:off x="609600" y="985450"/>
            <a:ext cx="3200400" cy="1590179"/>
          </a:xfrm>
          <a:prstGeom prst="rect">
            <a:avLst/>
          </a:prstGeom>
        </p:spPr>
        <p:txBody>
          <a:bodyPr vert="horz" wrap="square" lIns="0" tIns="12700" rIns="0" bIns="0" rtlCol="0">
            <a:spAutoFit/>
          </a:bodyPr>
          <a:lstStyle/>
          <a:p>
            <a:pPr marL="12700" marR="780415">
              <a:lnSpc>
                <a:spcPct val="100000"/>
              </a:lnSpc>
              <a:spcBef>
                <a:spcPts val="100"/>
              </a:spcBef>
              <a:buClr>
                <a:srgbClr val="92A199"/>
              </a:buClr>
              <a:buSzPct val="85416"/>
              <a:tabLst>
                <a:tab pos="195580" algn="l"/>
              </a:tabLst>
            </a:pPr>
            <a:r>
              <a:rPr lang="en-US" sz="2000" b="1" i="1" spc="-5" dirty="0">
                <a:solidFill>
                  <a:srgbClr val="FFC000"/>
                </a:solidFill>
                <a:latin typeface="Arial"/>
                <a:cs typeface="Arial"/>
              </a:rPr>
              <a:t>CDBG Beneficiary Residency and Income </a:t>
            </a:r>
            <a:r>
              <a:rPr lang="en-US" sz="2000" b="1" i="1" spc="-10" dirty="0">
                <a:solidFill>
                  <a:srgbClr val="FFC000"/>
                </a:solidFill>
                <a:latin typeface="Arial"/>
                <a:cs typeface="Arial"/>
              </a:rPr>
              <a:t>Verification </a:t>
            </a:r>
            <a:r>
              <a:rPr lang="en-US" sz="2000" b="1" i="1" dirty="0">
                <a:solidFill>
                  <a:srgbClr val="FFC000"/>
                </a:solidFill>
                <a:latin typeface="Arial"/>
                <a:cs typeface="Arial"/>
              </a:rPr>
              <a:t>Form</a:t>
            </a:r>
            <a:endParaRPr lang="en-US" sz="2000" dirty="0">
              <a:solidFill>
                <a:srgbClr val="FFC000"/>
              </a:solidFill>
              <a:latin typeface="Arial"/>
              <a:cs typeface="Arial"/>
            </a:endParaRPr>
          </a:p>
          <a:p>
            <a:pPr lvl="2">
              <a:lnSpc>
                <a:spcPct val="100000"/>
              </a:lnSpc>
              <a:buClr>
                <a:srgbClr val="92A199"/>
              </a:buClr>
              <a:buFont typeface="Courier New"/>
              <a:buChar char="o"/>
            </a:pPr>
            <a:endParaRPr sz="2250" dirty="0">
              <a:latin typeface="Arial"/>
              <a:cs typeface="Arial"/>
            </a:endParaRPr>
          </a:p>
        </p:txBody>
      </p:sp>
      <p:pic>
        <p:nvPicPr>
          <p:cNvPr id="9" name="Picture 8">
            <a:extLst>
              <a:ext uri="{FF2B5EF4-FFF2-40B4-BE49-F238E27FC236}">
                <a16:creationId xmlns:a16="http://schemas.microsoft.com/office/drawing/2014/main" id="{4542B94E-9851-6B5E-6FE9-164212ECEE2D}"/>
              </a:ext>
            </a:extLst>
          </p:cNvPr>
          <p:cNvPicPr>
            <a:picLocks noChangeAspect="1"/>
          </p:cNvPicPr>
          <p:nvPr/>
        </p:nvPicPr>
        <p:blipFill>
          <a:blip r:embed="rId2"/>
          <a:stretch>
            <a:fillRect/>
          </a:stretch>
        </p:blipFill>
        <p:spPr>
          <a:xfrm>
            <a:off x="3810000" y="772151"/>
            <a:ext cx="4846740" cy="579882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459" y="1508505"/>
            <a:ext cx="8354695" cy="4680769"/>
          </a:xfrm>
          <a:prstGeom prst="rect">
            <a:avLst/>
          </a:prstGeom>
        </p:spPr>
        <p:txBody>
          <a:bodyPr vert="horz" wrap="square" lIns="0" tIns="12700" rIns="0" bIns="0" rtlCol="0">
            <a:spAutoFit/>
          </a:bodyPr>
          <a:lstStyle/>
          <a:p>
            <a:pPr marL="12700">
              <a:lnSpc>
                <a:spcPct val="100000"/>
              </a:lnSpc>
            </a:pPr>
            <a:r>
              <a:rPr sz="2800" b="1" i="1" spc="-5" dirty="0">
                <a:solidFill>
                  <a:srgbClr val="C00000"/>
                </a:solidFill>
                <a:latin typeface="Arial"/>
                <a:cs typeface="Arial"/>
              </a:rPr>
              <a:t>CDBG Qualifying Criteria for Businesses</a:t>
            </a:r>
            <a:r>
              <a:rPr sz="2800" b="1" i="1" dirty="0">
                <a:solidFill>
                  <a:srgbClr val="C00000"/>
                </a:solidFill>
                <a:latin typeface="Arial"/>
                <a:cs typeface="Arial"/>
              </a:rPr>
              <a:t> </a:t>
            </a:r>
            <a:r>
              <a:rPr sz="2800" b="1" i="1" spc="-5" dirty="0">
                <a:solidFill>
                  <a:srgbClr val="C00000"/>
                </a:solidFill>
                <a:latin typeface="Arial"/>
                <a:cs typeface="Arial"/>
              </a:rPr>
              <a:t>Form</a:t>
            </a:r>
            <a:endParaRPr sz="2800" dirty="0">
              <a:latin typeface="Arial"/>
              <a:cs typeface="Arial"/>
            </a:endParaRPr>
          </a:p>
          <a:p>
            <a:pPr marL="469900" marR="39370" lvl="1" indent="-182880">
              <a:lnSpc>
                <a:spcPct val="100000"/>
              </a:lnSpc>
              <a:spcBef>
                <a:spcPts val="415"/>
              </a:spcBef>
              <a:buClr>
                <a:srgbClr val="92A199"/>
              </a:buClr>
              <a:buSzPct val="90000"/>
              <a:buChar char="•"/>
              <a:tabLst>
                <a:tab pos="469900" algn="l"/>
              </a:tabLst>
            </a:pPr>
            <a:r>
              <a:rPr spc="-5" dirty="0">
                <a:solidFill>
                  <a:srgbClr val="292934"/>
                </a:solidFill>
                <a:latin typeface="Arial"/>
                <a:cs typeface="Arial"/>
              </a:rPr>
              <a:t>Organizations </a:t>
            </a:r>
            <a:r>
              <a:rPr lang="en-US" spc="-5" dirty="0">
                <a:solidFill>
                  <a:srgbClr val="292934"/>
                </a:solidFill>
                <a:latin typeface="Arial"/>
                <a:cs typeface="Arial"/>
              </a:rPr>
              <a:t>requesting</a:t>
            </a:r>
            <a:r>
              <a:rPr spc="-5" dirty="0">
                <a:solidFill>
                  <a:srgbClr val="292934"/>
                </a:solidFill>
                <a:latin typeface="Arial"/>
                <a:cs typeface="Arial"/>
              </a:rPr>
              <a:t> CDBG funds </a:t>
            </a:r>
            <a:r>
              <a:rPr dirty="0">
                <a:solidFill>
                  <a:srgbClr val="292934"/>
                </a:solidFill>
                <a:latin typeface="Arial"/>
                <a:cs typeface="Arial"/>
              </a:rPr>
              <a:t>for </a:t>
            </a:r>
            <a:r>
              <a:rPr spc="-5" dirty="0">
                <a:solidFill>
                  <a:srgbClr val="292934"/>
                </a:solidFill>
                <a:latin typeface="Arial"/>
                <a:cs typeface="Arial"/>
              </a:rPr>
              <a:t>economic development activities </a:t>
            </a:r>
            <a:r>
              <a:rPr dirty="0">
                <a:solidFill>
                  <a:srgbClr val="292934"/>
                </a:solidFill>
                <a:latin typeface="Arial"/>
                <a:cs typeface="Arial"/>
              </a:rPr>
              <a:t>must </a:t>
            </a:r>
            <a:r>
              <a:rPr spc="-5" dirty="0">
                <a:solidFill>
                  <a:srgbClr val="292934"/>
                </a:solidFill>
                <a:latin typeface="Arial"/>
                <a:cs typeface="Arial"/>
              </a:rPr>
              <a:t>provide </a:t>
            </a:r>
            <a:r>
              <a:rPr lang="en-US" spc="-5" dirty="0">
                <a:solidFill>
                  <a:srgbClr val="292934"/>
                </a:solidFill>
                <a:latin typeface="Arial"/>
                <a:cs typeface="Arial"/>
              </a:rPr>
              <a:t>the following </a:t>
            </a:r>
            <a:r>
              <a:rPr dirty="0">
                <a:solidFill>
                  <a:srgbClr val="292934"/>
                </a:solidFill>
                <a:latin typeface="Arial"/>
                <a:cs typeface="Arial"/>
              </a:rPr>
              <a:t>for </a:t>
            </a:r>
            <a:r>
              <a:rPr spc="-5" dirty="0">
                <a:solidFill>
                  <a:srgbClr val="292934"/>
                </a:solidFill>
                <a:latin typeface="Arial"/>
                <a:cs typeface="Arial"/>
              </a:rPr>
              <a:t>each individual</a:t>
            </a:r>
            <a:r>
              <a:rPr lang="en-US" spc="-5" dirty="0">
                <a:solidFill>
                  <a:srgbClr val="292934"/>
                </a:solidFill>
                <a:latin typeface="Arial"/>
                <a:cs typeface="Arial"/>
              </a:rPr>
              <a:t> (microenterprise)</a:t>
            </a:r>
            <a:r>
              <a:rPr spc="-5" dirty="0">
                <a:solidFill>
                  <a:srgbClr val="292934"/>
                </a:solidFill>
                <a:latin typeface="Arial"/>
                <a:cs typeface="Arial"/>
              </a:rPr>
              <a:t> or business receiving assistance from an economic development</a:t>
            </a:r>
            <a:r>
              <a:rPr lang="en-US" spc="405" dirty="0">
                <a:solidFill>
                  <a:srgbClr val="292934"/>
                </a:solidFill>
                <a:latin typeface="Arial"/>
                <a:cs typeface="Arial"/>
              </a:rPr>
              <a:t> </a:t>
            </a:r>
            <a:r>
              <a:rPr spc="-5" dirty="0">
                <a:solidFill>
                  <a:srgbClr val="292934"/>
                </a:solidFill>
                <a:latin typeface="Arial"/>
                <a:cs typeface="Arial"/>
              </a:rPr>
              <a:t>provider:</a:t>
            </a:r>
            <a:endParaRPr lang="en-US" spc="-5" dirty="0">
              <a:solidFill>
                <a:srgbClr val="292934"/>
              </a:solidFill>
              <a:latin typeface="Arial"/>
              <a:cs typeface="Arial"/>
            </a:endParaRPr>
          </a:p>
          <a:p>
            <a:pPr marL="469900" marR="39370" lvl="1" indent="-182880">
              <a:lnSpc>
                <a:spcPct val="100000"/>
              </a:lnSpc>
              <a:spcBef>
                <a:spcPts val="415"/>
              </a:spcBef>
              <a:buClr>
                <a:srgbClr val="92A199"/>
              </a:buClr>
              <a:buSzPct val="90000"/>
              <a:buChar char="•"/>
              <a:tabLst>
                <a:tab pos="469900" algn="l"/>
              </a:tabLst>
            </a:pPr>
            <a:endParaRPr dirty="0">
              <a:latin typeface="Arial"/>
              <a:cs typeface="Arial"/>
            </a:endParaRPr>
          </a:p>
          <a:p>
            <a:pPr marL="744220" marR="447040" indent="-182880">
              <a:spcBef>
                <a:spcPts val="400"/>
              </a:spcBef>
            </a:pPr>
            <a:r>
              <a:rPr dirty="0">
                <a:solidFill>
                  <a:srgbClr val="92A199"/>
                </a:solidFill>
                <a:latin typeface="Courier New"/>
                <a:cs typeface="Courier New"/>
              </a:rPr>
              <a:t>o </a:t>
            </a:r>
            <a:r>
              <a:rPr spc="-5" dirty="0">
                <a:solidFill>
                  <a:srgbClr val="292934"/>
                </a:solidFill>
                <a:latin typeface="Arial"/>
                <a:cs typeface="Arial"/>
              </a:rPr>
              <a:t>proof </a:t>
            </a:r>
            <a:r>
              <a:rPr dirty="0">
                <a:solidFill>
                  <a:srgbClr val="292934"/>
                </a:solidFill>
                <a:latin typeface="Arial"/>
                <a:cs typeface="Arial"/>
              </a:rPr>
              <a:t>of </a:t>
            </a:r>
            <a:r>
              <a:rPr spc="-5" dirty="0">
                <a:solidFill>
                  <a:srgbClr val="292934"/>
                </a:solidFill>
                <a:latin typeface="Arial"/>
                <a:cs typeface="Arial"/>
              </a:rPr>
              <a:t>residency and proof </a:t>
            </a:r>
            <a:r>
              <a:rPr dirty="0">
                <a:solidFill>
                  <a:srgbClr val="292934"/>
                </a:solidFill>
                <a:latin typeface="Arial"/>
                <a:cs typeface="Arial"/>
              </a:rPr>
              <a:t>of </a:t>
            </a:r>
            <a:r>
              <a:rPr spc="-5" dirty="0">
                <a:solidFill>
                  <a:srgbClr val="292934"/>
                </a:solidFill>
                <a:latin typeface="Arial"/>
                <a:cs typeface="Arial"/>
              </a:rPr>
              <a:t>low</a:t>
            </a:r>
            <a:r>
              <a:rPr lang="en-US" spc="-5" dirty="0">
                <a:solidFill>
                  <a:srgbClr val="292934"/>
                </a:solidFill>
                <a:latin typeface="Arial"/>
                <a:cs typeface="Arial"/>
              </a:rPr>
              <a:t>-</a:t>
            </a:r>
            <a:r>
              <a:rPr spc="-5" dirty="0">
                <a:solidFill>
                  <a:srgbClr val="292934"/>
                </a:solidFill>
                <a:latin typeface="Arial"/>
                <a:cs typeface="Arial"/>
              </a:rPr>
              <a:t>or moderate</a:t>
            </a:r>
            <a:r>
              <a:rPr lang="en-US" spc="-5" dirty="0">
                <a:solidFill>
                  <a:srgbClr val="292934"/>
                </a:solidFill>
                <a:latin typeface="Arial"/>
                <a:cs typeface="Arial"/>
              </a:rPr>
              <a:t>-</a:t>
            </a:r>
            <a:r>
              <a:rPr spc="-5" dirty="0">
                <a:solidFill>
                  <a:srgbClr val="292934"/>
                </a:solidFill>
                <a:latin typeface="Arial"/>
                <a:cs typeface="Arial"/>
              </a:rPr>
              <a:t>income </a:t>
            </a:r>
            <a:r>
              <a:rPr dirty="0">
                <a:solidFill>
                  <a:srgbClr val="292934"/>
                </a:solidFill>
                <a:latin typeface="Arial"/>
                <a:cs typeface="Arial"/>
              </a:rPr>
              <a:t>for </a:t>
            </a:r>
            <a:r>
              <a:rPr spc="-5" dirty="0">
                <a:solidFill>
                  <a:srgbClr val="292934"/>
                </a:solidFill>
                <a:latin typeface="Arial"/>
                <a:cs typeface="Arial"/>
              </a:rPr>
              <a:t>individuals</a:t>
            </a:r>
            <a:r>
              <a:rPr spc="-70" dirty="0">
                <a:solidFill>
                  <a:srgbClr val="292934"/>
                </a:solidFill>
                <a:latin typeface="Arial"/>
                <a:cs typeface="Arial"/>
              </a:rPr>
              <a:t> </a:t>
            </a:r>
            <a:r>
              <a:rPr spc="-5" dirty="0">
                <a:solidFill>
                  <a:srgbClr val="292934"/>
                </a:solidFill>
                <a:latin typeface="Arial"/>
                <a:cs typeface="Arial"/>
              </a:rPr>
              <a:t>receiving  benefit from services supporting </a:t>
            </a:r>
            <a:r>
              <a:rPr dirty="0">
                <a:solidFill>
                  <a:srgbClr val="292934"/>
                </a:solidFill>
                <a:latin typeface="Arial"/>
                <a:cs typeface="Arial"/>
              </a:rPr>
              <a:t>the </a:t>
            </a:r>
            <a:r>
              <a:rPr spc="-5" dirty="0">
                <a:solidFill>
                  <a:srgbClr val="292934"/>
                </a:solidFill>
                <a:latin typeface="Arial"/>
                <a:cs typeface="Arial"/>
              </a:rPr>
              <a:t>development </a:t>
            </a:r>
            <a:r>
              <a:rPr dirty="0">
                <a:solidFill>
                  <a:srgbClr val="292934"/>
                </a:solidFill>
                <a:latin typeface="Arial"/>
                <a:cs typeface="Arial"/>
              </a:rPr>
              <a:t>of </a:t>
            </a:r>
            <a:r>
              <a:rPr spc="-5" dirty="0">
                <a:solidFill>
                  <a:srgbClr val="292934"/>
                </a:solidFill>
                <a:latin typeface="Arial"/>
                <a:cs typeface="Arial"/>
              </a:rPr>
              <a:t>a</a:t>
            </a:r>
            <a:r>
              <a:rPr spc="85" dirty="0">
                <a:solidFill>
                  <a:srgbClr val="292934"/>
                </a:solidFill>
                <a:latin typeface="Arial"/>
                <a:cs typeface="Arial"/>
              </a:rPr>
              <a:t> </a:t>
            </a:r>
            <a:r>
              <a:rPr spc="-5" dirty="0">
                <a:solidFill>
                  <a:srgbClr val="292934"/>
                </a:solidFill>
                <a:latin typeface="Arial"/>
                <a:cs typeface="Arial"/>
              </a:rPr>
              <a:t>microenterprise;</a:t>
            </a:r>
            <a:endParaRPr lang="en-US" spc="-5" dirty="0">
              <a:solidFill>
                <a:srgbClr val="292934"/>
              </a:solidFill>
              <a:latin typeface="Arial"/>
              <a:cs typeface="Arial"/>
            </a:endParaRPr>
          </a:p>
          <a:p>
            <a:pPr marL="744220" marR="447040" indent="-182880">
              <a:spcBef>
                <a:spcPts val="400"/>
              </a:spcBef>
            </a:pPr>
            <a:endParaRPr dirty="0">
              <a:latin typeface="Arial"/>
              <a:cs typeface="Arial"/>
            </a:endParaRPr>
          </a:p>
          <a:p>
            <a:pPr marL="744220" marR="5080" indent="-182880">
              <a:spcBef>
                <a:spcPts val="400"/>
              </a:spcBef>
            </a:pPr>
            <a:r>
              <a:rPr dirty="0">
                <a:solidFill>
                  <a:srgbClr val="92A199"/>
                </a:solidFill>
                <a:latin typeface="Courier New"/>
                <a:cs typeface="Courier New"/>
              </a:rPr>
              <a:t>o </a:t>
            </a:r>
            <a:r>
              <a:rPr spc="-5" dirty="0">
                <a:solidFill>
                  <a:srgbClr val="292934"/>
                </a:solidFill>
                <a:latin typeface="Arial"/>
                <a:cs typeface="Arial"/>
              </a:rPr>
              <a:t>proof </a:t>
            </a:r>
            <a:r>
              <a:rPr dirty="0">
                <a:solidFill>
                  <a:srgbClr val="292934"/>
                </a:solidFill>
                <a:latin typeface="Arial"/>
                <a:cs typeface="Arial"/>
              </a:rPr>
              <a:t>of </a:t>
            </a:r>
            <a:r>
              <a:rPr spc="-5" dirty="0">
                <a:solidFill>
                  <a:srgbClr val="292934"/>
                </a:solidFill>
                <a:latin typeface="Arial"/>
                <a:cs typeface="Arial"/>
              </a:rPr>
              <a:t>business registration, compliance with </a:t>
            </a:r>
            <a:r>
              <a:rPr dirty="0">
                <a:solidFill>
                  <a:srgbClr val="292934"/>
                </a:solidFill>
                <a:latin typeface="Arial"/>
                <a:cs typeface="Arial"/>
              </a:rPr>
              <a:t>city </a:t>
            </a:r>
            <a:r>
              <a:rPr spc="-5" dirty="0">
                <a:solidFill>
                  <a:srgbClr val="292934"/>
                </a:solidFill>
                <a:latin typeface="Arial"/>
                <a:cs typeface="Arial"/>
              </a:rPr>
              <a:t>tax requirements, and a </a:t>
            </a:r>
            <a:r>
              <a:rPr lang="en-US" b="1" spc="-5" dirty="0">
                <a:solidFill>
                  <a:srgbClr val="292934"/>
                </a:solidFill>
                <a:latin typeface="Arial"/>
                <a:cs typeface="Arial"/>
              </a:rPr>
              <a:t>UEI</a:t>
            </a:r>
            <a:r>
              <a:rPr spc="-80" dirty="0">
                <a:solidFill>
                  <a:srgbClr val="292934"/>
                </a:solidFill>
                <a:latin typeface="Arial"/>
                <a:cs typeface="Arial"/>
              </a:rPr>
              <a:t> </a:t>
            </a:r>
            <a:r>
              <a:rPr spc="-5" dirty="0">
                <a:solidFill>
                  <a:srgbClr val="292934"/>
                </a:solidFill>
                <a:latin typeface="Arial"/>
                <a:cs typeface="Arial"/>
              </a:rPr>
              <a:t>number  </a:t>
            </a:r>
            <a:r>
              <a:rPr dirty="0">
                <a:solidFill>
                  <a:srgbClr val="292934"/>
                </a:solidFill>
                <a:latin typeface="Arial"/>
                <a:cs typeface="Arial"/>
              </a:rPr>
              <a:t>for </a:t>
            </a:r>
            <a:r>
              <a:rPr spc="-5" dirty="0">
                <a:solidFill>
                  <a:srgbClr val="292934"/>
                </a:solidFill>
                <a:latin typeface="Arial"/>
                <a:cs typeface="Arial"/>
              </a:rPr>
              <a:t>each business or microenterprise receiving material services or</a:t>
            </a:r>
            <a:r>
              <a:rPr spc="130" dirty="0">
                <a:solidFill>
                  <a:srgbClr val="292934"/>
                </a:solidFill>
                <a:latin typeface="Arial"/>
                <a:cs typeface="Arial"/>
              </a:rPr>
              <a:t> </a:t>
            </a:r>
            <a:r>
              <a:rPr dirty="0">
                <a:solidFill>
                  <a:srgbClr val="292934"/>
                </a:solidFill>
                <a:latin typeface="Arial"/>
                <a:cs typeface="Arial"/>
              </a:rPr>
              <a:t>benefits;</a:t>
            </a:r>
            <a:endParaRPr lang="en-US" dirty="0">
              <a:solidFill>
                <a:srgbClr val="292934"/>
              </a:solidFill>
              <a:latin typeface="Arial"/>
              <a:cs typeface="Arial"/>
            </a:endParaRPr>
          </a:p>
          <a:p>
            <a:pPr marL="744220" marR="5080" indent="-182880">
              <a:spcBef>
                <a:spcPts val="400"/>
              </a:spcBef>
            </a:pPr>
            <a:endParaRPr dirty="0">
              <a:latin typeface="Arial"/>
              <a:cs typeface="Arial"/>
            </a:endParaRPr>
          </a:p>
          <a:p>
            <a:pPr marL="744220" marR="405130" indent="-182880">
              <a:spcBef>
                <a:spcPts val="400"/>
              </a:spcBef>
            </a:pPr>
            <a:r>
              <a:rPr dirty="0">
                <a:solidFill>
                  <a:srgbClr val="92A199"/>
                </a:solidFill>
                <a:latin typeface="Courier New"/>
                <a:cs typeface="Courier New"/>
              </a:rPr>
              <a:t>o </a:t>
            </a:r>
            <a:r>
              <a:rPr spc="-5" dirty="0">
                <a:solidFill>
                  <a:srgbClr val="292934"/>
                </a:solidFill>
                <a:latin typeface="Arial"/>
                <a:cs typeface="Arial"/>
              </a:rPr>
              <a:t>proof </a:t>
            </a:r>
            <a:r>
              <a:rPr dirty="0">
                <a:solidFill>
                  <a:srgbClr val="292934"/>
                </a:solidFill>
                <a:latin typeface="Arial"/>
                <a:cs typeface="Arial"/>
              </a:rPr>
              <a:t>of </a:t>
            </a:r>
            <a:r>
              <a:rPr spc="-5" dirty="0">
                <a:solidFill>
                  <a:srgbClr val="292934"/>
                </a:solidFill>
                <a:latin typeface="Arial"/>
                <a:cs typeface="Arial"/>
              </a:rPr>
              <a:t>location </a:t>
            </a:r>
            <a:r>
              <a:rPr dirty="0">
                <a:solidFill>
                  <a:srgbClr val="292934"/>
                </a:solidFill>
                <a:latin typeface="Arial"/>
                <a:cs typeface="Arial"/>
              </a:rPr>
              <a:t>of the </a:t>
            </a:r>
            <a:r>
              <a:rPr spc="-5" dirty="0">
                <a:solidFill>
                  <a:srgbClr val="292934"/>
                </a:solidFill>
                <a:latin typeface="Arial"/>
                <a:cs typeface="Arial"/>
              </a:rPr>
              <a:t>subject business in </a:t>
            </a:r>
            <a:r>
              <a:rPr dirty="0">
                <a:solidFill>
                  <a:srgbClr val="292934"/>
                </a:solidFill>
                <a:latin typeface="Arial"/>
                <a:cs typeface="Arial"/>
              </a:rPr>
              <a:t>the </a:t>
            </a:r>
            <a:r>
              <a:rPr spc="-5" dirty="0">
                <a:solidFill>
                  <a:srgbClr val="292934"/>
                </a:solidFill>
                <a:latin typeface="Arial"/>
                <a:cs typeface="Arial"/>
              </a:rPr>
              <a:t>City </a:t>
            </a:r>
            <a:r>
              <a:rPr dirty="0">
                <a:solidFill>
                  <a:srgbClr val="292934"/>
                </a:solidFill>
                <a:latin typeface="Arial"/>
                <a:cs typeface="Arial"/>
              </a:rPr>
              <a:t>of </a:t>
            </a:r>
            <a:r>
              <a:rPr spc="-5" dirty="0">
                <a:solidFill>
                  <a:srgbClr val="292934"/>
                </a:solidFill>
                <a:latin typeface="Arial"/>
                <a:cs typeface="Arial"/>
              </a:rPr>
              <a:t>Hartford, or an affidavit from</a:t>
            </a:r>
            <a:r>
              <a:rPr spc="-185" dirty="0">
                <a:solidFill>
                  <a:srgbClr val="292934"/>
                </a:solidFill>
                <a:latin typeface="Arial"/>
                <a:cs typeface="Arial"/>
              </a:rPr>
              <a:t> </a:t>
            </a:r>
            <a:r>
              <a:rPr dirty="0">
                <a:solidFill>
                  <a:srgbClr val="292934"/>
                </a:solidFill>
                <a:latin typeface="Arial"/>
                <a:cs typeface="Arial"/>
              </a:rPr>
              <a:t>the </a:t>
            </a:r>
            <a:r>
              <a:rPr spc="-5" dirty="0">
                <a:solidFill>
                  <a:srgbClr val="292934"/>
                </a:solidFill>
                <a:latin typeface="Arial"/>
                <a:cs typeface="Arial"/>
              </a:rPr>
              <a:t>participant;</a:t>
            </a:r>
            <a:endParaRPr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39</a:t>
            </a:fld>
            <a:endParaRPr spc="-5" dirty="0"/>
          </a:p>
        </p:txBody>
      </p:sp>
      <p:sp>
        <p:nvSpPr>
          <p:cNvPr id="3" name="object 3"/>
          <p:cNvSpPr txBox="1">
            <a:spLocks noGrp="1"/>
          </p:cNvSpPr>
          <p:nvPr>
            <p:ph type="title"/>
          </p:nvPr>
        </p:nvSpPr>
        <p:spPr>
          <a:xfrm>
            <a:off x="1329944" y="685038"/>
            <a:ext cx="6342380" cy="513080"/>
          </a:xfrm>
          <a:prstGeom prst="rect">
            <a:avLst/>
          </a:prstGeom>
        </p:spPr>
        <p:txBody>
          <a:bodyPr vert="horz" wrap="square" lIns="0" tIns="12700" rIns="0" bIns="0" rtlCol="0">
            <a:spAutoFit/>
          </a:bodyPr>
          <a:lstStyle/>
          <a:p>
            <a:pPr marL="12700">
              <a:lnSpc>
                <a:spcPct val="100000"/>
              </a:lnSpc>
              <a:spcBef>
                <a:spcPts val="100"/>
              </a:spcBef>
            </a:pPr>
            <a:r>
              <a:rPr sz="3200" spc="-95" dirty="0"/>
              <a:t>Program </a:t>
            </a:r>
            <a:r>
              <a:rPr sz="3200" spc="-105" dirty="0"/>
              <a:t>Operation/Required</a:t>
            </a:r>
            <a:r>
              <a:rPr sz="3200" spc="-290" dirty="0"/>
              <a:t> </a:t>
            </a:r>
            <a:r>
              <a:rPr sz="3200" spc="-80" dirty="0"/>
              <a:t>Form</a:t>
            </a:r>
            <a:endParaRPr sz="3200"/>
          </a:p>
        </p:txBody>
      </p:sp>
    </p:spTree>
    <p:extLst>
      <p:ext uri="{BB962C8B-B14F-4D97-AF65-F5344CB8AC3E}">
        <p14:creationId xmlns:p14="http://schemas.microsoft.com/office/powerpoint/2010/main" val="415583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6ABB-347F-B048-55B1-37B9A7F2639B}"/>
              </a:ext>
            </a:extLst>
          </p:cNvPr>
          <p:cNvSpPr>
            <a:spLocks noGrp="1"/>
          </p:cNvSpPr>
          <p:nvPr>
            <p:ph type="title"/>
          </p:nvPr>
        </p:nvSpPr>
        <p:spPr>
          <a:xfrm>
            <a:off x="239831" y="762000"/>
            <a:ext cx="2343374" cy="738664"/>
          </a:xfrm>
        </p:spPr>
        <p:txBody>
          <a:bodyPr/>
          <a:lstStyle/>
          <a:p>
            <a:r>
              <a:rPr lang="en-US" sz="2400" dirty="0"/>
              <a:t>HUD PROGRAMS REGULATORY FRAMEWORK</a:t>
            </a:r>
          </a:p>
        </p:txBody>
      </p:sp>
      <p:pic>
        <p:nvPicPr>
          <p:cNvPr id="11" name="Picture 10">
            <a:extLst>
              <a:ext uri="{FF2B5EF4-FFF2-40B4-BE49-F238E27FC236}">
                <a16:creationId xmlns:a16="http://schemas.microsoft.com/office/drawing/2014/main" id="{F73023D1-9242-1ED5-599E-C5F977352671}"/>
              </a:ext>
            </a:extLst>
          </p:cNvPr>
          <p:cNvPicPr>
            <a:picLocks noChangeAspect="1"/>
          </p:cNvPicPr>
          <p:nvPr/>
        </p:nvPicPr>
        <p:blipFill>
          <a:blip r:embed="rId3"/>
          <a:stretch>
            <a:fillRect/>
          </a:stretch>
        </p:blipFill>
        <p:spPr>
          <a:xfrm>
            <a:off x="3528259" y="26894"/>
            <a:ext cx="5592685" cy="6989115"/>
          </a:xfrm>
          <a:prstGeom prst="rect">
            <a:avLst/>
          </a:prstGeom>
        </p:spPr>
      </p:pic>
      <p:pic>
        <p:nvPicPr>
          <p:cNvPr id="13" name="Picture 12">
            <a:extLst>
              <a:ext uri="{FF2B5EF4-FFF2-40B4-BE49-F238E27FC236}">
                <a16:creationId xmlns:a16="http://schemas.microsoft.com/office/drawing/2014/main" id="{BBD90029-DA4B-350F-329C-A392CAD944C1}"/>
              </a:ext>
            </a:extLst>
          </p:cNvPr>
          <p:cNvPicPr>
            <a:picLocks noChangeAspect="1"/>
          </p:cNvPicPr>
          <p:nvPr/>
        </p:nvPicPr>
        <p:blipFill>
          <a:blip r:embed="rId4"/>
          <a:stretch>
            <a:fillRect/>
          </a:stretch>
        </p:blipFill>
        <p:spPr>
          <a:xfrm>
            <a:off x="304800" y="3167654"/>
            <a:ext cx="2514600" cy="3119463"/>
          </a:xfrm>
          <a:prstGeom prst="rect">
            <a:avLst/>
          </a:prstGeom>
        </p:spPr>
      </p:pic>
    </p:spTree>
    <p:extLst>
      <p:ext uri="{BB962C8B-B14F-4D97-AF65-F5344CB8AC3E}">
        <p14:creationId xmlns:p14="http://schemas.microsoft.com/office/powerpoint/2010/main" val="650780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0707" y="761238"/>
            <a:ext cx="3418840" cy="513080"/>
          </a:xfrm>
          <a:prstGeom prst="rect">
            <a:avLst/>
          </a:prstGeom>
        </p:spPr>
        <p:txBody>
          <a:bodyPr vert="horz" wrap="square" lIns="0" tIns="12700" rIns="0" bIns="0" rtlCol="0">
            <a:spAutoFit/>
          </a:bodyPr>
          <a:lstStyle/>
          <a:p>
            <a:pPr marL="12700">
              <a:lnSpc>
                <a:spcPct val="100000"/>
              </a:lnSpc>
              <a:spcBef>
                <a:spcPts val="100"/>
              </a:spcBef>
            </a:pPr>
            <a:r>
              <a:rPr sz="3200" spc="-80" dirty="0"/>
              <a:t>Some </a:t>
            </a:r>
            <a:r>
              <a:rPr sz="3200" spc="-85" dirty="0"/>
              <a:t>Final</a:t>
            </a:r>
            <a:r>
              <a:rPr sz="3200" spc="-490" dirty="0"/>
              <a:t> </a:t>
            </a:r>
            <a:r>
              <a:rPr sz="3200" spc="-90" dirty="0"/>
              <a:t>Advice</a:t>
            </a:r>
            <a:endParaRPr sz="32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40</a:t>
            </a:fld>
            <a:endParaRPr spc="-5" dirty="0"/>
          </a:p>
        </p:txBody>
      </p:sp>
      <p:sp>
        <p:nvSpPr>
          <p:cNvPr id="3" name="object 3"/>
          <p:cNvSpPr txBox="1"/>
          <p:nvPr/>
        </p:nvSpPr>
        <p:spPr>
          <a:xfrm>
            <a:off x="535940" y="1625091"/>
            <a:ext cx="8028305" cy="4552528"/>
          </a:xfrm>
          <a:prstGeom prst="rect">
            <a:avLst/>
          </a:prstGeom>
        </p:spPr>
        <p:txBody>
          <a:bodyPr vert="horz" wrap="square" lIns="0" tIns="12700" rIns="0" bIns="0" rtlCol="0">
            <a:spAutoFit/>
          </a:bodyPr>
          <a:lstStyle/>
          <a:p>
            <a:pPr marL="195580" marR="5080" indent="-182880">
              <a:lnSpc>
                <a:spcPct val="100000"/>
              </a:lnSpc>
              <a:spcBef>
                <a:spcPts val="100"/>
              </a:spcBef>
              <a:buClr>
                <a:srgbClr val="92A199"/>
              </a:buClr>
              <a:buSzPct val="85416"/>
              <a:buChar char="•"/>
              <a:tabLst>
                <a:tab pos="195580" algn="l"/>
              </a:tabLst>
            </a:pPr>
            <a:r>
              <a:rPr sz="2400" spc="-5" dirty="0">
                <a:solidFill>
                  <a:srgbClr val="292934"/>
                </a:solidFill>
                <a:latin typeface="Arial"/>
                <a:cs typeface="Arial"/>
              </a:rPr>
              <a:t>Note </a:t>
            </a:r>
            <a:r>
              <a:rPr sz="2400" dirty="0">
                <a:solidFill>
                  <a:srgbClr val="292934"/>
                </a:solidFill>
                <a:latin typeface="Arial"/>
                <a:cs typeface="Arial"/>
              </a:rPr>
              <a:t>that </a:t>
            </a:r>
            <a:r>
              <a:rPr lang="en-US" sz="2400" dirty="0">
                <a:solidFill>
                  <a:srgbClr val="292934"/>
                </a:solidFill>
                <a:latin typeface="Arial"/>
                <a:cs typeface="Arial"/>
              </a:rPr>
              <a:t>unanswered </a:t>
            </a:r>
            <a:r>
              <a:rPr sz="2400" spc="-5" dirty="0">
                <a:solidFill>
                  <a:srgbClr val="292934"/>
                </a:solidFill>
                <a:latin typeface="Arial"/>
                <a:cs typeface="Arial"/>
              </a:rPr>
              <a:t>questions, missing </a:t>
            </a:r>
            <a:r>
              <a:rPr sz="2400" dirty="0">
                <a:solidFill>
                  <a:srgbClr val="292934"/>
                </a:solidFill>
                <a:latin typeface="Arial"/>
                <a:cs typeface="Arial"/>
              </a:rPr>
              <a:t>attachments  </a:t>
            </a:r>
            <a:r>
              <a:rPr sz="2400" spc="-5" dirty="0">
                <a:solidFill>
                  <a:srgbClr val="292934"/>
                </a:solidFill>
                <a:latin typeface="Arial"/>
                <a:cs typeface="Arial"/>
              </a:rPr>
              <a:t>and/or certifications will </a:t>
            </a:r>
            <a:r>
              <a:rPr lang="en-US" sz="2400" spc="-5" dirty="0">
                <a:solidFill>
                  <a:srgbClr val="292934"/>
                </a:solidFill>
                <a:latin typeface="Arial"/>
                <a:cs typeface="Arial"/>
              </a:rPr>
              <a:t>influence your score</a:t>
            </a:r>
            <a:r>
              <a:rPr sz="2400" spc="-5" dirty="0">
                <a:solidFill>
                  <a:srgbClr val="292934"/>
                </a:solidFill>
                <a:latin typeface="Arial"/>
                <a:cs typeface="Arial"/>
              </a:rPr>
              <a:t>, </a:t>
            </a:r>
            <a:r>
              <a:rPr lang="en-US" sz="2400" spc="-5" dirty="0">
                <a:solidFill>
                  <a:srgbClr val="292934"/>
                </a:solidFill>
                <a:latin typeface="Arial"/>
                <a:cs typeface="Arial"/>
              </a:rPr>
              <a:t>and may impact whether your application is considered</a:t>
            </a:r>
            <a:endParaRPr sz="2400" dirty="0">
              <a:latin typeface="Arial"/>
              <a:cs typeface="Arial"/>
            </a:endParaRPr>
          </a:p>
          <a:p>
            <a:pPr>
              <a:lnSpc>
                <a:spcPct val="100000"/>
              </a:lnSpc>
              <a:spcBef>
                <a:spcPts val="5"/>
              </a:spcBef>
              <a:buClr>
                <a:srgbClr val="92A199"/>
              </a:buClr>
              <a:buFont typeface="Arial"/>
              <a:buChar char="•"/>
            </a:pPr>
            <a:endParaRPr sz="3500" dirty="0">
              <a:latin typeface="Arial"/>
              <a:cs typeface="Arial"/>
            </a:endParaRPr>
          </a:p>
          <a:p>
            <a:pPr marL="194945" marR="754380" indent="-182880">
              <a:lnSpc>
                <a:spcPct val="100000"/>
              </a:lnSpc>
              <a:buClr>
                <a:srgbClr val="92A199"/>
              </a:buClr>
              <a:buSzPct val="85416"/>
              <a:buChar char="•"/>
              <a:tabLst>
                <a:tab pos="195580" algn="l"/>
              </a:tabLst>
            </a:pPr>
            <a:r>
              <a:rPr lang="en-US" sz="2400" dirty="0">
                <a:latin typeface="Arial"/>
                <a:cs typeface="Arial"/>
              </a:rPr>
              <a:t>If you have problems with the website, or questions on the application – please contact us before the last day.</a:t>
            </a:r>
            <a:endParaRPr sz="2400" dirty="0">
              <a:latin typeface="Arial"/>
              <a:cs typeface="Arial"/>
            </a:endParaRPr>
          </a:p>
          <a:p>
            <a:pPr>
              <a:lnSpc>
                <a:spcPct val="100000"/>
              </a:lnSpc>
              <a:spcBef>
                <a:spcPts val="10"/>
              </a:spcBef>
              <a:buClr>
                <a:srgbClr val="92A199"/>
              </a:buClr>
              <a:buFont typeface="Arial"/>
              <a:buChar char="•"/>
            </a:pPr>
            <a:endParaRPr sz="3500" dirty="0">
              <a:latin typeface="Arial"/>
              <a:cs typeface="Arial"/>
            </a:endParaRPr>
          </a:p>
          <a:p>
            <a:pPr marL="195580" marR="1246505" indent="-182880">
              <a:lnSpc>
                <a:spcPct val="100000"/>
              </a:lnSpc>
              <a:buClr>
                <a:srgbClr val="92A199"/>
              </a:buClr>
              <a:buSzPct val="85416"/>
              <a:buFont typeface="Arial"/>
              <a:buChar char="•"/>
              <a:tabLst>
                <a:tab pos="195580" algn="l"/>
              </a:tabLst>
            </a:pPr>
            <a:r>
              <a:rPr sz="2400" b="1" i="1" spc="-5" dirty="0">
                <a:solidFill>
                  <a:srgbClr val="C00000"/>
                </a:solidFill>
                <a:latin typeface="Arial"/>
                <a:cs typeface="Arial"/>
              </a:rPr>
              <a:t>BE </a:t>
            </a:r>
            <a:r>
              <a:rPr sz="2400" b="1" i="1" dirty="0">
                <a:solidFill>
                  <a:srgbClr val="C00000"/>
                </a:solidFill>
                <a:latin typeface="Arial"/>
                <a:cs typeface="Arial"/>
              </a:rPr>
              <a:t>ON TIME: </a:t>
            </a:r>
            <a:r>
              <a:rPr sz="2400" spc="-5" dirty="0">
                <a:solidFill>
                  <a:srgbClr val="292934"/>
                </a:solidFill>
                <a:latin typeface="Arial"/>
                <a:cs typeface="Arial"/>
              </a:rPr>
              <a:t>Deadline is </a:t>
            </a:r>
            <a:r>
              <a:rPr sz="2400" b="1" dirty="0">
                <a:solidFill>
                  <a:srgbClr val="C00000"/>
                </a:solidFill>
                <a:latin typeface="Arial"/>
                <a:cs typeface="Arial"/>
              </a:rPr>
              <a:t>February </a:t>
            </a:r>
            <a:r>
              <a:rPr lang="en-US" sz="2400" b="1" spc="-5" dirty="0">
                <a:solidFill>
                  <a:srgbClr val="C00000"/>
                </a:solidFill>
                <a:latin typeface="Arial"/>
                <a:cs typeface="Arial"/>
              </a:rPr>
              <a:t>27</a:t>
            </a:r>
            <a:r>
              <a:rPr sz="2400" b="1" spc="-5" dirty="0">
                <a:solidFill>
                  <a:srgbClr val="C00000"/>
                </a:solidFill>
                <a:latin typeface="Arial"/>
                <a:cs typeface="Arial"/>
              </a:rPr>
              <a:t>, 202</a:t>
            </a:r>
            <a:r>
              <a:rPr lang="en-US" sz="2400" b="1" spc="-5" dirty="0">
                <a:solidFill>
                  <a:srgbClr val="C00000"/>
                </a:solidFill>
                <a:latin typeface="Arial"/>
                <a:cs typeface="Arial"/>
              </a:rPr>
              <a:t>6</a:t>
            </a:r>
            <a:r>
              <a:rPr sz="2400" b="1" spc="-5" dirty="0">
                <a:solidFill>
                  <a:srgbClr val="C00000"/>
                </a:solidFill>
                <a:latin typeface="Arial"/>
                <a:cs typeface="Arial"/>
              </a:rPr>
              <a:t>, at  </a:t>
            </a:r>
            <a:r>
              <a:rPr sz="2400" b="1" spc="-20" dirty="0">
                <a:solidFill>
                  <a:srgbClr val="C00000"/>
                </a:solidFill>
                <a:latin typeface="Arial"/>
                <a:cs typeface="Arial"/>
              </a:rPr>
              <a:t>11:59PM</a:t>
            </a:r>
            <a:endParaRPr sz="2400" dirty="0">
              <a:latin typeface="Arial"/>
              <a:cs typeface="Arial"/>
            </a:endParaRPr>
          </a:p>
          <a:p>
            <a:pPr marL="12700">
              <a:lnSpc>
                <a:spcPct val="100000"/>
              </a:lnSpc>
              <a:spcBef>
                <a:spcPts val="1500"/>
              </a:spcBef>
            </a:pPr>
            <a:r>
              <a:rPr sz="2050" spc="-5" dirty="0">
                <a:solidFill>
                  <a:srgbClr val="92A199"/>
                </a:solidFill>
                <a:latin typeface="Arial"/>
                <a:cs typeface="Arial"/>
              </a:rPr>
              <a:t>•</a:t>
            </a:r>
            <a:endParaRPr sz="205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53AF-575F-F10D-18D1-C4071739BAE3}"/>
              </a:ext>
            </a:extLst>
          </p:cNvPr>
          <p:cNvSpPr>
            <a:spLocks noGrp="1"/>
          </p:cNvSpPr>
          <p:nvPr>
            <p:ph type="title"/>
          </p:nvPr>
        </p:nvSpPr>
        <p:spPr>
          <a:xfrm>
            <a:off x="2497962" y="442975"/>
            <a:ext cx="5350638" cy="400110"/>
          </a:xfrm>
        </p:spPr>
        <p:txBody>
          <a:bodyPr/>
          <a:lstStyle/>
          <a:p>
            <a:r>
              <a:rPr lang="en-US" dirty="0"/>
              <a:t>Applications Next Steps :</a:t>
            </a:r>
          </a:p>
        </p:txBody>
      </p:sp>
      <p:sp>
        <p:nvSpPr>
          <p:cNvPr id="3" name="Text Placeholder 2">
            <a:extLst>
              <a:ext uri="{FF2B5EF4-FFF2-40B4-BE49-F238E27FC236}">
                <a16:creationId xmlns:a16="http://schemas.microsoft.com/office/drawing/2014/main" id="{61513D22-5219-FA29-6495-C0A9564E7E96}"/>
              </a:ext>
            </a:extLst>
          </p:cNvPr>
          <p:cNvSpPr>
            <a:spLocks noGrp="1"/>
          </p:cNvSpPr>
          <p:nvPr>
            <p:ph type="body" idx="1"/>
          </p:nvPr>
        </p:nvSpPr>
        <p:spPr>
          <a:xfrm>
            <a:off x="245745" y="1471930"/>
            <a:ext cx="8652509" cy="6771084"/>
          </a:xfrm>
        </p:spPr>
        <p:txBody>
          <a:bodyPr/>
          <a:lstStyle/>
          <a:p>
            <a:pPr marL="457200" indent="-457200">
              <a:buFont typeface="Arial" panose="020B0604020202020204" pitchFamily="34" charset="0"/>
              <a:buChar char="•"/>
            </a:pPr>
            <a:r>
              <a:rPr lang="en-US" sz="2400" dirty="0">
                <a:solidFill>
                  <a:schemeClr val="tx1"/>
                </a:solidFill>
              </a:rPr>
              <a:t>Applications are grouped into categories by activity type (e.g. workforce development, economic development/job creation, neighborhood revitalization, youth programming, social services)</a:t>
            </a:r>
          </a:p>
          <a:p>
            <a:endParaRPr lang="en-US" sz="2400" dirty="0">
              <a:solidFill>
                <a:schemeClr val="tx1"/>
              </a:solidFill>
            </a:endParaRPr>
          </a:p>
          <a:p>
            <a:pPr marL="457200" indent="-457200">
              <a:buFont typeface="Arial" panose="020B0604020202020204" pitchFamily="34" charset="0"/>
              <a:buChar char="•"/>
            </a:pPr>
            <a:r>
              <a:rPr lang="en-US" sz="2400" dirty="0">
                <a:solidFill>
                  <a:schemeClr val="tx1"/>
                </a:solidFill>
              </a:rPr>
              <a:t>Panels discuss and evaluate proposals using objective scoring rubrics (</a:t>
            </a:r>
            <a:r>
              <a:rPr lang="en-US" sz="2400" dirty="0" err="1">
                <a:solidFill>
                  <a:schemeClr val="tx1"/>
                </a:solidFill>
              </a:rPr>
              <a:t>e.g.eligibility</a:t>
            </a:r>
            <a:r>
              <a:rPr lang="en-US" sz="2400" dirty="0">
                <a:solidFill>
                  <a:schemeClr val="tx1"/>
                </a:solidFill>
              </a:rPr>
              <a:t> ,soundness, relevance, history, likelihood of success)</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2400" dirty="0">
                <a:solidFill>
                  <a:schemeClr val="tx1"/>
                </a:solidFill>
              </a:rPr>
              <a:t>Scored proposals are reviewed by the Mayor for recommendations</a:t>
            </a:r>
          </a:p>
          <a:p>
            <a:endParaRPr lang="en-US" sz="2400" dirty="0">
              <a:solidFill>
                <a:schemeClr val="tx1"/>
              </a:solidFill>
            </a:endParaRPr>
          </a:p>
          <a:p>
            <a:pPr marL="457200" indent="-457200">
              <a:buFont typeface="Arial" panose="020B0604020202020204" pitchFamily="34" charset="0"/>
              <a:buChar char="•"/>
            </a:pPr>
            <a:r>
              <a:rPr lang="en-US" sz="2400" dirty="0">
                <a:solidFill>
                  <a:schemeClr val="tx1"/>
                </a:solidFill>
              </a:rPr>
              <a:t>Recommendations are sent to City Council for final allocations.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000" dirty="0"/>
          </a:p>
          <a:p>
            <a:endParaRPr lang="en-US" sz="2800" dirty="0"/>
          </a:p>
          <a:p>
            <a:pPr marL="914400" lvl="1" indent="-457200">
              <a:buFont typeface="Arial" panose="020B0604020202020204" pitchFamily="34" charset="0"/>
              <a:buChar char="•"/>
            </a:pPr>
            <a:endParaRPr lang="en-US" sz="100" dirty="0"/>
          </a:p>
          <a:p>
            <a:pPr marL="914400" lvl="1" indent="-457200">
              <a:buFont typeface="Arial" panose="020B0604020202020204" pitchFamily="34" charset="0"/>
              <a:buChar char="•"/>
            </a:pPr>
            <a:endParaRPr lang="en-US" sz="100" dirty="0"/>
          </a:p>
          <a:p>
            <a:pPr marL="914400" lvl="1" indent="-457200">
              <a:buFont typeface="Arial" panose="020B0604020202020204" pitchFamily="34" charset="0"/>
              <a:buChar char="•"/>
            </a:pPr>
            <a:endParaRPr lang="en-US" sz="100" dirty="0"/>
          </a:p>
          <a:p>
            <a:pPr marL="914400" lvl="1" indent="-457200">
              <a:buFont typeface="Arial" panose="020B0604020202020204" pitchFamily="34" charset="0"/>
              <a:buChar char="•"/>
            </a:pPr>
            <a:r>
              <a:rPr lang="en-US" sz="100" dirty="0"/>
              <a:t>Public service – workforce development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40553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8477" y="2863894"/>
            <a:ext cx="3799840" cy="1541145"/>
          </a:xfrm>
          <a:prstGeom prst="rect">
            <a:avLst/>
          </a:prstGeom>
        </p:spPr>
        <p:txBody>
          <a:bodyPr vert="horz" wrap="square" lIns="0" tIns="99060" rIns="0" bIns="0" rtlCol="0">
            <a:spAutoFit/>
          </a:bodyPr>
          <a:lstStyle/>
          <a:p>
            <a:pPr marL="12700">
              <a:lnSpc>
                <a:spcPct val="100000"/>
              </a:lnSpc>
              <a:spcBef>
                <a:spcPts val="780"/>
              </a:spcBef>
            </a:pPr>
            <a:r>
              <a:rPr sz="5400" b="1" dirty="0">
                <a:solidFill>
                  <a:srgbClr val="292934"/>
                </a:solidFill>
                <a:latin typeface="Arial"/>
                <a:cs typeface="Arial"/>
              </a:rPr>
              <a:t>Questions?</a:t>
            </a:r>
            <a:endParaRPr sz="5400">
              <a:latin typeface="Arial"/>
              <a:cs typeface="Arial"/>
            </a:endParaRPr>
          </a:p>
          <a:p>
            <a:pPr marL="70485">
              <a:lnSpc>
                <a:spcPct val="100000"/>
              </a:lnSpc>
              <a:spcBef>
                <a:spcPts val="450"/>
              </a:spcBef>
            </a:pPr>
            <a:r>
              <a:rPr sz="3600" b="1" spc="-5" dirty="0">
                <a:solidFill>
                  <a:srgbClr val="C00000"/>
                </a:solidFill>
                <a:latin typeface="Arial"/>
                <a:cs typeface="Arial"/>
              </a:rPr>
              <a:t>Use </a:t>
            </a:r>
            <a:r>
              <a:rPr sz="3600" b="1" dirty="0">
                <a:solidFill>
                  <a:srgbClr val="C00000"/>
                </a:solidFill>
                <a:latin typeface="Arial"/>
                <a:cs typeface="Arial"/>
              </a:rPr>
              <a:t>the chat</a:t>
            </a:r>
            <a:r>
              <a:rPr sz="3600" b="1" spc="-85" dirty="0">
                <a:solidFill>
                  <a:srgbClr val="C00000"/>
                </a:solidFill>
                <a:latin typeface="Arial"/>
                <a:cs typeface="Arial"/>
              </a:rPr>
              <a:t> </a:t>
            </a:r>
            <a:r>
              <a:rPr sz="3600" b="1" dirty="0">
                <a:solidFill>
                  <a:srgbClr val="C00000"/>
                </a:solidFill>
                <a:latin typeface="Arial"/>
                <a:cs typeface="Arial"/>
              </a:rPr>
              <a:t>box</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42</a:t>
            </a:fld>
            <a:endParaRPr spc="-5" dirty="0"/>
          </a:p>
        </p:txBody>
      </p:sp>
      <p:sp>
        <p:nvSpPr>
          <p:cNvPr id="3" name="object 3"/>
          <p:cNvSpPr txBox="1">
            <a:spLocks noGrp="1"/>
          </p:cNvSpPr>
          <p:nvPr>
            <p:ph type="title"/>
          </p:nvPr>
        </p:nvSpPr>
        <p:spPr>
          <a:xfrm>
            <a:off x="3724402" y="652272"/>
            <a:ext cx="1944370" cy="574675"/>
          </a:xfrm>
          <a:prstGeom prst="rect">
            <a:avLst/>
          </a:prstGeom>
        </p:spPr>
        <p:txBody>
          <a:bodyPr vert="horz" wrap="square" lIns="0" tIns="12700" rIns="0" bIns="0" rtlCol="0">
            <a:spAutoFit/>
          </a:bodyPr>
          <a:lstStyle/>
          <a:p>
            <a:pPr marL="12700">
              <a:lnSpc>
                <a:spcPct val="100000"/>
              </a:lnSpc>
              <a:spcBef>
                <a:spcPts val="100"/>
              </a:spcBef>
            </a:pPr>
            <a:r>
              <a:rPr sz="3600" spc="-105" dirty="0"/>
              <a:t>Finally….</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683" y="1727618"/>
            <a:ext cx="8012430" cy="635000"/>
          </a:xfrm>
          <a:prstGeom prst="rect">
            <a:avLst/>
          </a:prstGeom>
        </p:spPr>
        <p:txBody>
          <a:bodyPr vert="horz" wrap="square" lIns="0" tIns="12700" rIns="0" bIns="0" rtlCol="0">
            <a:spAutoFit/>
          </a:bodyPr>
          <a:lstStyle/>
          <a:p>
            <a:pPr marL="12700" marR="5080">
              <a:lnSpc>
                <a:spcPct val="100000"/>
              </a:lnSpc>
              <a:spcBef>
                <a:spcPts val="100"/>
              </a:spcBef>
            </a:pPr>
            <a:r>
              <a:rPr sz="2000" i="0" dirty="0">
                <a:solidFill>
                  <a:srgbClr val="292934"/>
                </a:solidFill>
                <a:latin typeface="Arial"/>
                <a:cs typeface="Arial"/>
              </a:rPr>
              <a:t>If you </a:t>
            </a:r>
            <a:r>
              <a:rPr sz="2000" i="0" spc="-5" dirty="0">
                <a:solidFill>
                  <a:srgbClr val="292934"/>
                </a:solidFill>
                <a:latin typeface="Arial"/>
                <a:cs typeface="Arial"/>
              </a:rPr>
              <a:t>have </a:t>
            </a:r>
            <a:r>
              <a:rPr sz="2000" i="0" dirty="0">
                <a:solidFill>
                  <a:srgbClr val="292934"/>
                </a:solidFill>
                <a:latin typeface="Arial"/>
                <a:cs typeface="Arial"/>
              </a:rPr>
              <a:t>questions please call, e-mail or schedule </a:t>
            </a:r>
            <a:r>
              <a:rPr sz="2000" i="0" spc="-5" dirty="0">
                <a:solidFill>
                  <a:srgbClr val="292934"/>
                </a:solidFill>
                <a:latin typeface="Arial"/>
                <a:cs typeface="Arial"/>
              </a:rPr>
              <a:t>a</a:t>
            </a:r>
            <a:r>
              <a:rPr sz="2000" i="0" spc="-50" dirty="0">
                <a:solidFill>
                  <a:srgbClr val="292934"/>
                </a:solidFill>
                <a:latin typeface="Arial"/>
                <a:cs typeface="Arial"/>
              </a:rPr>
              <a:t> </a:t>
            </a:r>
            <a:r>
              <a:rPr sz="2000" i="0" spc="-5" dirty="0">
                <a:solidFill>
                  <a:srgbClr val="292934"/>
                </a:solidFill>
                <a:latin typeface="Arial"/>
                <a:cs typeface="Arial"/>
              </a:rPr>
              <a:t>one-on-one  </a:t>
            </a:r>
            <a:r>
              <a:rPr sz="2000" i="0" dirty="0">
                <a:solidFill>
                  <a:srgbClr val="292934"/>
                </a:solidFill>
                <a:latin typeface="Arial"/>
                <a:cs typeface="Arial"/>
              </a:rPr>
              <a:t>session</a:t>
            </a:r>
            <a:r>
              <a:rPr sz="2000" b="0" i="0" dirty="0">
                <a:solidFill>
                  <a:srgbClr val="292934"/>
                </a:solidFill>
                <a:latin typeface="Arial"/>
                <a:cs typeface="Arial"/>
              </a:rPr>
              <a:t>.</a:t>
            </a:r>
            <a:endParaRPr sz="2000">
              <a:latin typeface="Arial"/>
              <a:cs typeface="Arial"/>
            </a:endParaRPr>
          </a:p>
        </p:txBody>
      </p:sp>
      <p:sp>
        <p:nvSpPr>
          <p:cNvPr id="3" name="object 3"/>
          <p:cNvSpPr txBox="1"/>
          <p:nvPr/>
        </p:nvSpPr>
        <p:spPr>
          <a:xfrm>
            <a:off x="343661" y="2449601"/>
            <a:ext cx="7408545" cy="3377848"/>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92934"/>
                </a:solidFill>
                <a:latin typeface="Arial"/>
                <a:cs typeface="Arial"/>
              </a:rPr>
              <a:t>(Get</a:t>
            </a:r>
            <a:r>
              <a:rPr sz="1800" b="1" spc="-114" dirty="0">
                <a:solidFill>
                  <a:srgbClr val="292934"/>
                </a:solidFill>
                <a:latin typeface="Arial"/>
                <a:cs typeface="Arial"/>
              </a:rPr>
              <a:t> </a:t>
            </a:r>
            <a:r>
              <a:rPr sz="1800" b="1" spc="-5" dirty="0">
                <a:solidFill>
                  <a:srgbClr val="292934"/>
                </a:solidFill>
                <a:latin typeface="Arial"/>
                <a:cs typeface="Arial"/>
              </a:rPr>
              <a:t>assistance</a:t>
            </a:r>
            <a:r>
              <a:rPr sz="1800" b="1" spc="-100" dirty="0">
                <a:solidFill>
                  <a:srgbClr val="292934"/>
                </a:solidFill>
                <a:latin typeface="Arial"/>
                <a:cs typeface="Arial"/>
              </a:rPr>
              <a:t> </a:t>
            </a:r>
            <a:r>
              <a:rPr sz="1800" b="1" dirty="0">
                <a:solidFill>
                  <a:srgbClr val="292934"/>
                </a:solidFill>
                <a:latin typeface="Arial"/>
                <a:cs typeface="Arial"/>
              </a:rPr>
              <a:t>with</a:t>
            </a:r>
            <a:r>
              <a:rPr sz="1800" b="1" spc="-110" dirty="0">
                <a:solidFill>
                  <a:srgbClr val="292934"/>
                </a:solidFill>
                <a:latin typeface="Arial"/>
                <a:cs typeface="Arial"/>
              </a:rPr>
              <a:t> </a:t>
            </a:r>
            <a:r>
              <a:rPr sz="1800" b="1" spc="-5" dirty="0">
                <a:solidFill>
                  <a:srgbClr val="292934"/>
                </a:solidFill>
                <a:latin typeface="Arial"/>
                <a:cs typeface="Arial"/>
              </a:rPr>
              <a:t>HOPWA</a:t>
            </a:r>
            <a:r>
              <a:rPr sz="1800" b="1" spc="-110" dirty="0">
                <a:solidFill>
                  <a:srgbClr val="292934"/>
                </a:solidFill>
                <a:latin typeface="Arial"/>
                <a:cs typeface="Arial"/>
              </a:rPr>
              <a:t> </a:t>
            </a:r>
            <a:r>
              <a:rPr sz="1800" b="1" spc="-5" dirty="0">
                <a:solidFill>
                  <a:srgbClr val="292934"/>
                </a:solidFill>
                <a:latin typeface="Arial"/>
                <a:cs typeface="Arial"/>
              </a:rPr>
              <a:t>and</a:t>
            </a:r>
            <a:r>
              <a:rPr sz="1800" b="1" spc="-110" dirty="0">
                <a:solidFill>
                  <a:srgbClr val="292934"/>
                </a:solidFill>
                <a:latin typeface="Arial"/>
                <a:cs typeface="Arial"/>
              </a:rPr>
              <a:t> </a:t>
            </a:r>
            <a:r>
              <a:rPr sz="1800" b="1" dirty="0">
                <a:solidFill>
                  <a:srgbClr val="292934"/>
                </a:solidFill>
                <a:latin typeface="Arial"/>
                <a:cs typeface="Arial"/>
              </a:rPr>
              <a:t>ESG</a:t>
            </a:r>
            <a:r>
              <a:rPr sz="1800" b="1" spc="-110" dirty="0">
                <a:solidFill>
                  <a:srgbClr val="292934"/>
                </a:solidFill>
                <a:latin typeface="Arial"/>
                <a:cs typeface="Arial"/>
              </a:rPr>
              <a:t> </a:t>
            </a:r>
            <a:r>
              <a:rPr sz="1800" b="1" dirty="0">
                <a:solidFill>
                  <a:srgbClr val="292934"/>
                </a:solidFill>
                <a:latin typeface="Arial"/>
                <a:cs typeface="Arial"/>
              </a:rPr>
              <a:t>grants)</a:t>
            </a:r>
            <a:endParaRPr sz="1800" dirty="0">
              <a:latin typeface="Arial"/>
              <a:cs typeface="Arial"/>
            </a:endParaRPr>
          </a:p>
          <a:p>
            <a:pPr>
              <a:lnSpc>
                <a:spcPct val="100000"/>
              </a:lnSpc>
              <a:spcBef>
                <a:spcPts val="30"/>
              </a:spcBef>
            </a:pPr>
            <a:endParaRPr sz="1850" dirty="0">
              <a:latin typeface="Arial"/>
              <a:cs typeface="Arial"/>
            </a:endParaRPr>
          </a:p>
          <a:p>
            <a:pPr marL="12700">
              <a:lnSpc>
                <a:spcPts val="1980"/>
              </a:lnSpc>
            </a:pPr>
            <a:r>
              <a:rPr lang="en-US" sz="1800" spc="-5" dirty="0">
                <a:solidFill>
                  <a:srgbClr val="292934"/>
                </a:solidFill>
                <a:latin typeface="Arial"/>
                <a:cs typeface="Arial"/>
              </a:rPr>
              <a:t>Angelique Croasdale</a:t>
            </a:r>
            <a:r>
              <a:rPr sz="1800" spc="-5" dirty="0">
                <a:solidFill>
                  <a:srgbClr val="292934"/>
                </a:solidFill>
                <a:latin typeface="Arial"/>
                <a:cs typeface="Arial"/>
              </a:rPr>
              <a:t>, Senior </a:t>
            </a:r>
            <a:r>
              <a:rPr sz="1800" dirty="0">
                <a:solidFill>
                  <a:srgbClr val="292934"/>
                </a:solidFill>
                <a:latin typeface="Arial"/>
                <a:cs typeface="Arial"/>
              </a:rPr>
              <a:t>Project </a:t>
            </a:r>
            <a:r>
              <a:rPr sz="1800" spc="-15" dirty="0">
                <a:solidFill>
                  <a:srgbClr val="292934"/>
                </a:solidFill>
                <a:latin typeface="Arial"/>
                <a:cs typeface="Arial"/>
              </a:rPr>
              <a:t>Manager, </a:t>
            </a:r>
            <a:r>
              <a:rPr sz="1800" spc="-5" dirty="0">
                <a:solidFill>
                  <a:srgbClr val="292934"/>
                </a:solidFill>
                <a:latin typeface="Arial"/>
                <a:cs typeface="Arial"/>
              </a:rPr>
              <a:t>(860)</a:t>
            </a:r>
            <a:r>
              <a:rPr sz="1800" spc="-100" dirty="0">
                <a:solidFill>
                  <a:srgbClr val="292934"/>
                </a:solidFill>
                <a:latin typeface="Arial"/>
                <a:cs typeface="Arial"/>
              </a:rPr>
              <a:t> </a:t>
            </a:r>
            <a:r>
              <a:rPr sz="1800" spc="-5" dirty="0">
                <a:solidFill>
                  <a:srgbClr val="292934"/>
                </a:solidFill>
                <a:latin typeface="Arial"/>
                <a:cs typeface="Arial"/>
              </a:rPr>
              <a:t>757-9277,</a:t>
            </a:r>
            <a:endParaRPr sz="1800" dirty="0">
              <a:latin typeface="Arial"/>
              <a:cs typeface="Arial"/>
            </a:endParaRPr>
          </a:p>
          <a:p>
            <a:pPr marL="12700">
              <a:lnSpc>
                <a:spcPts val="1980"/>
              </a:lnSpc>
            </a:pPr>
            <a:r>
              <a:rPr lang="en-US" sz="1800" u="heavy" spc="-5" dirty="0">
                <a:solidFill>
                  <a:srgbClr val="0000FF"/>
                </a:solidFill>
                <a:uFill>
                  <a:solidFill>
                    <a:srgbClr val="0000FF"/>
                  </a:solidFill>
                </a:uFill>
                <a:latin typeface="Arial"/>
                <a:cs typeface="Arial"/>
                <a:hlinkClick r:id="rId2"/>
              </a:rPr>
              <a:t>Angelique.Croasdale</a:t>
            </a:r>
            <a:r>
              <a:rPr sz="1800" u="heavy" spc="-5" dirty="0">
                <a:solidFill>
                  <a:srgbClr val="0000FF"/>
                </a:solidFill>
                <a:uFill>
                  <a:solidFill>
                    <a:srgbClr val="0000FF"/>
                  </a:solidFill>
                </a:uFill>
                <a:latin typeface="Arial"/>
                <a:cs typeface="Arial"/>
                <a:hlinkClick r:id="rId2"/>
              </a:rPr>
              <a:t>@hartford.gov</a:t>
            </a:r>
            <a:endParaRPr sz="1800" dirty="0">
              <a:latin typeface="Arial"/>
              <a:cs typeface="Arial"/>
            </a:endParaRPr>
          </a:p>
          <a:p>
            <a:pPr>
              <a:lnSpc>
                <a:spcPct val="100000"/>
              </a:lnSpc>
              <a:spcBef>
                <a:spcPts val="45"/>
              </a:spcBef>
            </a:pPr>
            <a:endParaRPr sz="2250" dirty="0">
              <a:latin typeface="Arial"/>
              <a:cs typeface="Arial"/>
            </a:endParaRPr>
          </a:p>
          <a:p>
            <a:pPr marL="36195">
              <a:lnSpc>
                <a:spcPct val="100000"/>
              </a:lnSpc>
            </a:pPr>
            <a:r>
              <a:rPr sz="1800" b="1" dirty="0">
                <a:solidFill>
                  <a:srgbClr val="292934"/>
                </a:solidFill>
                <a:latin typeface="Arial"/>
                <a:cs typeface="Arial"/>
              </a:rPr>
              <a:t>(Get </a:t>
            </a:r>
            <a:r>
              <a:rPr sz="1800" b="1" spc="-5" dirty="0">
                <a:solidFill>
                  <a:srgbClr val="292934"/>
                </a:solidFill>
                <a:latin typeface="Arial"/>
                <a:cs typeface="Arial"/>
              </a:rPr>
              <a:t>assistance </a:t>
            </a:r>
            <a:r>
              <a:rPr sz="1800" b="1" dirty="0">
                <a:solidFill>
                  <a:srgbClr val="292934"/>
                </a:solidFill>
                <a:latin typeface="Arial"/>
                <a:cs typeface="Arial"/>
              </a:rPr>
              <a:t>with </a:t>
            </a:r>
            <a:r>
              <a:rPr sz="1800" b="1" spc="-5" dirty="0">
                <a:solidFill>
                  <a:srgbClr val="292934"/>
                </a:solidFill>
                <a:latin typeface="Arial"/>
                <a:cs typeface="Arial"/>
              </a:rPr>
              <a:t>CDBG</a:t>
            </a:r>
            <a:r>
              <a:rPr sz="1800" b="1" spc="-50" dirty="0">
                <a:solidFill>
                  <a:srgbClr val="292934"/>
                </a:solidFill>
                <a:latin typeface="Arial"/>
                <a:cs typeface="Arial"/>
              </a:rPr>
              <a:t> </a:t>
            </a:r>
            <a:r>
              <a:rPr sz="1800" b="1" dirty="0">
                <a:solidFill>
                  <a:srgbClr val="292934"/>
                </a:solidFill>
                <a:latin typeface="Arial"/>
                <a:cs typeface="Arial"/>
              </a:rPr>
              <a:t>grants)</a:t>
            </a:r>
            <a:endParaRPr sz="1800" dirty="0">
              <a:latin typeface="Arial"/>
              <a:cs typeface="Arial"/>
            </a:endParaRPr>
          </a:p>
          <a:p>
            <a:pPr>
              <a:lnSpc>
                <a:spcPct val="100000"/>
              </a:lnSpc>
              <a:spcBef>
                <a:spcPts val="50"/>
              </a:spcBef>
            </a:pPr>
            <a:endParaRPr sz="2150" dirty="0">
              <a:latin typeface="Arial"/>
              <a:cs typeface="Arial"/>
            </a:endParaRPr>
          </a:p>
          <a:p>
            <a:pPr marL="36195" marR="2160905">
              <a:lnSpc>
                <a:spcPts val="1800"/>
              </a:lnSpc>
            </a:pPr>
            <a:r>
              <a:rPr sz="1800" spc="-5" dirty="0">
                <a:solidFill>
                  <a:srgbClr val="292934"/>
                </a:solidFill>
                <a:latin typeface="Arial"/>
                <a:cs typeface="Arial"/>
              </a:rPr>
              <a:t>Ronnie </a:t>
            </a:r>
            <a:r>
              <a:rPr sz="1800" spc="-20" dirty="0">
                <a:solidFill>
                  <a:srgbClr val="292934"/>
                </a:solidFill>
                <a:latin typeface="Arial"/>
                <a:cs typeface="Arial"/>
              </a:rPr>
              <a:t>Vazquez, </a:t>
            </a:r>
            <a:r>
              <a:rPr sz="1800" dirty="0">
                <a:solidFill>
                  <a:srgbClr val="292934"/>
                </a:solidFill>
                <a:latin typeface="Arial"/>
                <a:cs typeface="Arial"/>
              </a:rPr>
              <a:t>Project </a:t>
            </a:r>
            <a:r>
              <a:rPr sz="1800" spc="-15" dirty="0">
                <a:solidFill>
                  <a:srgbClr val="292934"/>
                </a:solidFill>
                <a:latin typeface="Arial"/>
                <a:cs typeface="Arial"/>
              </a:rPr>
              <a:t>Manager, </a:t>
            </a:r>
            <a:r>
              <a:rPr sz="1800" spc="-5" dirty="0">
                <a:solidFill>
                  <a:srgbClr val="292934"/>
                </a:solidFill>
                <a:latin typeface="Arial"/>
                <a:cs typeface="Arial"/>
              </a:rPr>
              <a:t>(860) 757-9284,  </a:t>
            </a:r>
            <a:r>
              <a:rPr sz="1800" u="heavy" spc="-10" dirty="0">
                <a:solidFill>
                  <a:srgbClr val="0000FF"/>
                </a:solidFill>
                <a:uFill>
                  <a:solidFill>
                    <a:srgbClr val="0000FF"/>
                  </a:solidFill>
                </a:uFill>
                <a:latin typeface="Arial"/>
                <a:cs typeface="Arial"/>
                <a:hlinkClick r:id="rId3"/>
              </a:rPr>
              <a:t>Ronnie.Vazquez@hartford.gov</a:t>
            </a:r>
            <a:endParaRPr sz="1800" dirty="0">
              <a:latin typeface="Arial"/>
              <a:cs typeface="Arial"/>
            </a:endParaRPr>
          </a:p>
          <a:p>
            <a:pPr>
              <a:lnSpc>
                <a:spcPct val="100000"/>
              </a:lnSpc>
              <a:spcBef>
                <a:spcPts val="20"/>
              </a:spcBef>
            </a:pPr>
            <a:endParaRPr sz="2000" dirty="0">
              <a:latin typeface="Arial"/>
              <a:cs typeface="Arial"/>
            </a:endParaRPr>
          </a:p>
          <a:p>
            <a:pPr marL="52069">
              <a:lnSpc>
                <a:spcPct val="100000"/>
              </a:lnSpc>
            </a:pPr>
            <a:r>
              <a:rPr sz="1800" b="1" spc="-5" dirty="0">
                <a:solidFill>
                  <a:srgbClr val="292934"/>
                </a:solidFill>
                <a:latin typeface="Arial"/>
                <a:cs typeface="Arial"/>
              </a:rPr>
              <a:t>Any </a:t>
            </a:r>
            <a:r>
              <a:rPr sz="1800" b="1" dirty="0">
                <a:solidFill>
                  <a:srgbClr val="292934"/>
                </a:solidFill>
                <a:latin typeface="Arial"/>
                <a:cs typeface="Arial"/>
              </a:rPr>
              <a:t>other</a:t>
            </a:r>
            <a:r>
              <a:rPr sz="1800" b="1" spc="-5" dirty="0">
                <a:solidFill>
                  <a:srgbClr val="292934"/>
                </a:solidFill>
                <a:latin typeface="Arial"/>
                <a:cs typeface="Arial"/>
              </a:rPr>
              <a:t> </a:t>
            </a:r>
            <a:r>
              <a:rPr sz="1800" b="1" dirty="0">
                <a:solidFill>
                  <a:srgbClr val="292934"/>
                </a:solidFill>
                <a:latin typeface="Arial"/>
                <a:cs typeface="Arial"/>
              </a:rPr>
              <a:t>questions:</a:t>
            </a:r>
            <a:endParaRPr sz="1800" dirty="0">
              <a:latin typeface="Arial"/>
              <a:cs typeface="Arial"/>
            </a:endParaRPr>
          </a:p>
          <a:p>
            <a:pPr marL="52069">
              <a:lnSpc>
                <a:spcPct val="100000"/>
              </a:lnSpc>
            </a:pPr>
            <a:r>
              <a:rPr sz="1800" spc="-5" dirty="0">
                <a:solidFill>
                  <a:srgbClr val="292934"/>
                </a:solidFill>
                <a:latin typeface="Arial"/>
                <a:cs typeface="Arial"/>
              </a:rPr>
              <a:t>Sheryl Horowitz, </a:t>
            </a:r>
            <a:r>
              <a:rPr sz="1800" spc="-15" dirty="0">
                <a:solidFill>
                  <a:srgbClr val="292934"/>
                </a:solidFill>
                <a:latin typeface="Arial"/>
                <a:cs typeface="Arial"/>
              </a:rPr>
              <a:t>Director, </a:t>
            </a:r>
            <a:r>
              <a:rPr sz="1800" spc="-5" dirty="0">
                <a:solidFill>
                  <a:srgbClr val="292934"/>
                </a:solidFill>
                <a:latin typeface="Arial"/>
                <a:cs typeface="Arial"/>
              </a:rPr>
              <a:t>(860) 757-9276,</a:t>
            </a:r>
            <a:r>
              <a:rPr sz="1800" spc="200" dirty="0">
                <a:solidFill>
                  <a:srgbClr val="292934"/>
                </a:solidFill>
                <a:latin typeface="Arial"/>
                <a:cs typeface="Arial"/>
              </a:rPr>
              <a:t> </a:t>
            </a:r>
            <a:r>
              <a:rPr sz="1800" u="heavy" spc="-5" dirty="0">
                <a:solidFill>
                  <a:srgbClr val="0000FF"/>
                </a:solidFill>
                <a:uFill>
                  <a:solidFill>
                    <a:srgbClr val="0000FF"/>
                  </a:solidFill>
                </a:uFill>
                <a:latin typeface="Arial"/>
                <a:cs typeface="Arial"/>
                <a:hlinkClick r:id="rId4"/>
              </a:rPr>
              <a:t>Sheryl.horowitz@hartford.gov</a:t>
            </a:r>
            <a:endParaRPr sz="1800" dirty="0">
              <a:latin typeface="Arial"/>
              <a:cs typeface="Arial"/>
            </a:endParaRPr>
          </a:p>
        </p:txBody>
      </p:sp>
      <p:sp>
        <p:nvSpPr>
          <p:cNvPr id="4" name="object 4"/>
          <p:cNvSpPr txBox="1"/>
          <p:nvPr/>
        </p:nvSpPr>
        <p:spPr>
          <a:xfrm>
            <a:off x="2004148" y="6140361"/>
            <a:ext cx="4780915" cy="513080"/>
          </a:xfrm>
          <a:prstGeom prst="rect">
            <a:avLst/>
          </a:prstGeom>
        </p:spPr>
        <p:txBody>
          <a:bodyPr vert="horz" wrap="square" lIns="0" tIns="12065" rIns="0" bIns="0" rtlCol="0">
            <a:spAutoFit/>
          </a:bodyPr>
          <a:lstStyle/>
          <a:p>
            <a:pPr marL="12700">
              <a:lnSpc>
                <a:spcPct val="100000"/>
              </a:lnSpc>
              <a:spcBef>
                <a:spcPts val="95"/>
              </a:spcBef>
            </a:pPr>
            <a:r>
              <a:rPr sz="3200" b="1" i="1" spc="-5" dirty="0">
                <a:solidFill>
                  <a:srgbClr val="C00000"/>
                </a:solidFill>
                <a:latin typeface="Arial"/>
                <a:cs typeface="Arial"/>
              </a:rPr>
              <a:t>Thank you for</a:t>
            </a:r>
            <a:r>
              <a:rPr sz="3200" b="1" i="1" spc="-65" dirty="0">
                <a:solidFill>
                  <a:srgbClr val="C00000"/>
                </a:solidFill>
                <a:latin typeface="Arial"/>
                <a:cs typeface="Arial"/>
              </a:rPr>
              <a:t> </a:t>
            </a:r>
            <a:r>
              <a:rPr sz="3200" b="1" i="1" spc="-5" dirty="0">
                <a:solidFill>
                  <a:srgbClr val="C00000"/>
                </a:solidFill>
                <a:latin typeface="Arial"/>
                <a:cs typeface="Arial"/>
              </a:rPr>
              <a:t>attending!</a:t>
            </a:r>
            <a:endParaRPr sz="3200">
              <a:latin typeface="Arial"/>
              <a:cs typeface="Arial"/>
            </a:endParaRPr>
          </a:p>
        </p:txBody>
      </p:sp>
      <p:sp>
        <p:nvSpPr>
          <p:cNvPr id="5" name="object 5"/>
          <p:cNvSpPr/>
          <p:nvPr/>
        </p:nvSpPr>
        <p:spPr>
          <a:xfrm>
            <a:off x="3958931" y="467071"/>
            <a:ext cx="1226791" cy="1162242"/>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43</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1745" y="439165"/>
            <a:ext cx="4862830" cy="574040"/>
          </a:xfrm>
          <a:prstGeom prst="rect">
            <a:avLst/>
          </a:prstGeom>
        </p:spPr>
        <p:txBody>
          <a:bodyPr vert="horz" wrap="square" lIns="0" tIns="12700" rIns="0" bIns="0" rtlCol="0">
            <a:spAutoFit/>
          </a:bodyPr>
          <a:lstStyle/>
          <a:p>
            <a:pPr marL="12700">
              <a:lnSpc>
                <a:spcPct val="100000"/>
              </a:lnSpc>
              <a:spcBef>
                <a:spcPts val="100"/>
              </a:spcBef>
            </a:pPr>
            <a:r>
              <a:rPr lang="en-US" sz="3600" spc="-75" dirty="0"/>
              <a:t>https://www.ecfr.gov/</a:t>
            </a:r>
            <a:endParaRPr sz="3600" dirty="0"/>
          </a:p>
        </p:txBody>
      </p:sp>
      <p:sp>
        <p:nvSpPr>
          <p:cNvPr id="4" name="object 4"/>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5</a:t>
            </a:fld>
            <a:endParaRPr sz="1100">
              <a:latin typeface="Arial"/>
              <a:cs typeface="Arial"/>
            </a:endParaRPr>
          </a:p>
        </p:txBody>
      </p:sp>
      <p:pic>
        <p:nvPicPr>
          <p:cNvPr id="6" name="Picture 5">
            <a:extLst>
              <a:ext uri="{FF2B5EF4-FFF2-40B4-BE49-F238E27FC236}">
                <a16:creationId xmlns:a16="http://schemas.microsoft.com/office/drawing/2014/main" id="{F6C6E2C0-C0D0-4F40-66DE-AD783696DEE2}"/>
              </a:ext>
            </a:extLst>
          </p:cNvPr>
          <p:cNvPicPr>
            <a:picLocks noChangeAspect="1"/>
          </p:cNvPicPr>
          <p:nvPr/>
        </p:nvPicPr>
        <p:blipFill>
          <a:blip r:embed="rId3"/>
          <a:stretch>
            <a:fillRect/>
          </a:stretch>
        </p:blipFill>
        <p:spPr>
          <a:xfrm>
            <a:off x="677842" y="1032031"/>
            <a:ext cx="7788315" cy="5646909"/>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9D0CE3E-C9AF-EE6B-E497-FD521695A50A}"/>
                  </a:ext>
                </a:extLst>
              </p14:cNvPr>
              <p14:cNvContentPartPr/>
              <p14:nvPr/>
            </p14:nvContentPartPr>
            <p14:xfrm>
              <a:off x="2805249" y="5437957"/>
              <a:ext cx="2872080" cy="111240"/>
            </p14:xfrm>
          </p:contentPart>
        </mc:Choice>
        <mc:Fallback xmlns="">
          <p:pic>
            <p:nvPicPr>
              <p:cNvPr id="8" name="Ink 7">
                <a:extLst>
                  <a:ext uri="{FF2B5EF4-FFF2-40B4-BE49-F238E27FC236}">
                    <a16:creationId xmlns:a16="http://schemas.microsoft.com/office/drawing/2014/main" id="{99D0CE3E-C9AF-EE6B-E497-FD521695A50A}"/>
                  </a:ext>
                </a:extLst>
              </p:cNvPr>
              <p:cNvPicPr/>
              <p:nvPr/>
            </p:nvPicPr>
            <p:blipFill>
              <a:blip r:embed="rId5"/>
              <a:stretch>
                <a:fillRect/>
              </a:stretch>
            </p:blipFill>
            <p:spPr>
              <a:xfrm>
                <a:off x="2751249" y="5330317"/>
                <a:ext cx="29797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806CE65-9341-E9ED-2499-5AC0F53B14F8}"/>
                  </a:ext>
                </a:extLst>
              </p14:cNvPr>
              <p14:cNvContentPartPr/>
              <p14:nvPr/>
            </p14:nvContentPartPr>
            <p14:xfrm>
              <a:off x="2778249" y="5796517"/>
              <a:ext cx="3265560" cy="108000"/>
            </p14:xfrm>
          </p:contentPart>
        </mc:Choice>
        <mc:Fallback xmlns="">
          <p:pic>
            <p:nvPicPr>
              <p:cNvPr id="9" name="Ink 8">
                <a:extLst>
                  <a:ext uri="{FF2B5EF4-FFF2-40B4-BE49-F238E27FC236}">
                    <a16:creationId xmlns:a16="http://schemas.microsoft.com/office/drawing/2014/main" id="{3806CE65-9341-E9ED-2499-5AC0F53B14F8}"/>
                  </a:ext>
                </a:extLst>
              </p:cNvPr>
              <p:cNvPicPr/>
              <p:nvPr/>
            </p:nvPicPr>
            <p:blipFill>
              <a:blip r:embed="rId7"/>
              <a:stretch>
                <a:fillRect/>
              </a:stretch>
            </p:blipFill>
            <p:spPr>
              <a:xfrm>
                <a:off x="2724249" y="5688517"/>
                <a:ext cx="33732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CAF3D63-9D01-B4E3-9800-F481062D0782}"/>
                  </a:ext>
                </a:extLst>
              </p14:cNvPr>
              <p14:cNvContentPartPr/>
              <p14:nvPr/>
            </p14:nvContentPartPr>
            <p14:xfrm>
              <a:off x="2760609" y="5991997"/>
              <a:ext cx="2867040" cy="72360"/>
            </p14:xfrm>
          </p:contentPart>
        </mc:Choice>
        <mc:Fallback xmlns="">
          <p:pic>
            <p:nvPicPr>
              <p:cNvPr id="10" name="Ink 9">
                <a:extLst>
                  <a:ext uri="{FF2B5EF4-FFF2-40B4-BE49-F238E27FC236}">
                    <a16:creationId xmlns:a16="http://schemas.microsoft.com/office/drawing/2014/main" id="{4CAF3D63-9D01-B4E3-9800-F481062D0782}"/>
                  </a:ext>
                </a:extLst>
              </p:cNvPr>
              <p:cNvPicPr/>
              <p:nvPr/>
            </p:nvPicPr>
            <p:blipFill>
              <a:blip r:embed="rId9"/>
              <a:stretch>
                <a:fillRect/>
              </a:stretch>
            </p:blipFill>
            <p:spPr>
              <a:xfrm>
                <a:off x="2706969" y="5884357"/>
                <a:ext cx="2974680" cy="288000"/>
              </a:xfrm>
              <a:prstGeom prst="rect">
                <a:avLst/>
              </a:prstGeom>
            </p:spPr>
          </p:pic>
        </mc:Fallback>
      </mc:AlternateContent>
    </p:spTree>
    <p:extLst>
      <p:ext uri="{BB962C8B-B14F-4D97-AF65-F5344CB8AC3E}">
        <p14:creationId xmlns:p14="http://schemas.microsoft.com/office/powerpoint/2010/main" val="373198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861059"/>
            <a:ext cx="7586345" cy="467359"/>
          </a:xfrm>
          <a:prstGeom prst="rect">
            <a:avLst/>
          </a:prstGeom>
        </p:spPr>
        <p:txBody>
          <a:bodyPr vert="horz" wrap="square" lIns="0" tIns="12700" rIns="0" bIns="0" rtlCol="0">
            <a:spAutoFit/>
          </a:bodyPr>
          <a:lstStyle/>
          <a:p>
            <a:pPr marL="12700">
              <a:lnSpc>
                <a:spcPct val="100000"/>
              </a:lnSpc>
              <a:spcBef>
                <a:spcPts val="100"/>
              </a:spcBef>
            </a:pPr>
            <a:r>
              <a:rPr sz="2900" spc="-95" dirty="0"/>
              <a:t>Community </a:t>
            </a:r>
            <a:r>
              <a:rPr sz="2900" spc="-100" dirty="0"/>
              <a:t>Development </a:t>
            </a:r>
            <a:r>
              <a:rPr sz="2900" spc="-85" dirty="0"/>
              <a:t>Block Grant</a:t>
            </a:r>
            <a:r>
              <a:rPr sz="2900" spc="-515" dirty="0"/>
              <a:t> </a:t>
            </a:r>
            <a:r>
              <a:rPr sz="2900" spc="-90" dirty="0"/>
              <a:t>(CDBG)</a:t>
            </a:r>
            <a:endParaRPr sz="2900" dirty="0"/>
          </a:p>
        </p:txBody>
      </p:sp>
      <p:sp>
        <p:nvSpPr>
          <p:cNvPr id="4" name="object 4"/>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6</a:t>
            </a:fld>
            <a:endParaRPr sz="1100">
              <a:latin typeface="Arial"/>
              <a:cs typeface="Arial"/>
            </a:endParaRPr>
          </a:p>
        </p:txBody>
      </p:sp>
      <p:sp>
        <p:nvSpPr>
          <p:cNvPr id="3" name="object 3"/>
          <p:cNvSpPr txBox="1"/>
          <p:nvPr/>
        </p:nvSpPr>
        <p:spPr>
          <a:xfrm>
            <a:off x="383540" y="1777491"/>
            <a:ext cx="8379460" cy="3736920"/>
          </a:xfrm>
          <a:prstGeom prst="rect">
            <a:avLst/>
          </a:prstGeom>
        </p:spPr>
        <p:txBody>
          <a:bodyPr vert="horz" wrap="square" lIns="0" tIns="12700" rIns="0" bIns="0" rtlCol="0">
            <a:spAutoFit/>
          </a:bodyPr>
          <a:lstStyle/>
          <a:p>
            <a:pPr marL="12700" marR="405130">
              <a:lnSpc>
                <a:spcPct val="100000"/>
              </a:lnSpc>
              <a:spcBef>
                <a:spcPts val="100"/>
              </a:spcBef>
            </a:pPr>
            <a:r>
              <a:rPr sz="2400" spc="-5" dirty="0">
                <a:solidFill>
                  <a:srgbClr val="292934"/>
                </a:solidFill>
                <a:latin typeface="Arial"/>
                <a:cs typeface="Arial"/>
              </a:rPr>
              <a:t>CDBG</a:t>
            </a:r>
            <a:r>
              <a:rPr lang="en-US" sz="2400" spc="-5" dirty="0">
                <a:solidFill>
                  <a:srgbClr val="292934"/>
                </a:solidFill>
                <a:latin typeface="Arial"/>
                <a:cs typeface="Arial"/>
              </a:rPr>
              <a:t> Entitlement Program-</a:t>
            </a:r>
            <a:r>
              <a:rPr sz="2400" spc="-5" dirty="0">
                <a:solidFill>
                  <a:srgbClr val="292934"/>
                </a:solidFill>
                <a:latin typeface="Arial"/>
                <a:cs typeface="Arial"/>
              </a:rPr>
              <a:t> </a:t>
            </a:r>
            <a:r>
              <a:rPr lang="en-US" sz="2400" spc="-5" dirty="0">
                <a:solidFill>
                  <a:srgbClr val="292934"/>
                </a:solidFill>
                <a:latin typeface="Arial"/>
                <a:cs typeface="Arial"/>
              </a:rPr>
              <a:t>annual grants to</a:t>
            </a:r>
            <a:r>
              <a:rPr sz="2400" spc="-5" dirty="0">
                <a:solidFill>
                  <a:srgbClr val="292934"/>
                </a:solidFill>
                <a:latin typeface="Arial"/>
                <a:cs typeface="Arial"/>
              </a:rPr>
              <a:t> local governments principally </a:t>
            </a:r>
            <a:r>
              <a:rPr sz="2400" dirty="0">
                <a:solidFill>
                  <a:srgbClr val="292934"/>
                </a:solidFill>
                <a:latin typeface="Arial"/>
                <a:cs typeface="Arial"/>
              </a:rPr>
              <a:t>for </a:t>
            </a:r>
            <a:r>
              <a:rPr sz="2400" spc="-5" dirty="0">
                <a:solidFill>
                  <a:srgbClr val="292934"/>
                </a:solidFill>
                <a:latin typeface="Arial"/>
                <a:cs typeface="Arial"/>
              </a:rPr>
              <a:t>low-and moderate-income persons</a:t>
            </a:r>
            <a:r>
              <a:rPr lang="en-US" sz="2400" spc="-5" dirty="0">
                <a:solidFill>
                  <a:srgbClr val="292934"/>
                </a:solidFill>
                <a:latin typeface="Arial"/>
                <a:cs typeface="Arial"/>
              </a:rPr>
              <a:t> to address c</a:t>
            </a:r>
            <a:r>
              <a:rPr sz="2400" spc="-5" dirty="0">
                <a:solidFill>
                  <a:srgbClr val="292934"/>
                </a:solidFill>
                <a:latin typeface="Arial"/>
                <a:cs typeface="Arial"/>
              </a:rPr>
              <a:t>ommunity </a:t>
            </a:r>
            <a:r>
              <a:rPr lang="en-US" sz="2400" spc="-5" dirty="0">
                <a:solidFill>
                  <a:srgbClr val="292934"/>
                </a:solidFill>
                <a:latin typeface="Arial"/>
                <a:cs typeface="Arial"/>
              </a:rPr>
              <a:t>development </a:t>
            </a:r>
            <a:r>
              <a:rPr sz="2400" spc="-5" dirty="0">
                <a:solidFill>
                  <a:srgbClr val="292934"/>
                </a:solidFill>
                <a:latin typeface="Arial"/>
                <a:cs typeface="Arial"/>
              </a:rPr>
              <a:t>needs</a:t>
            </a:r>
            <a:r>
              <a:rPr lang="en-US" sz="2400" spc="-5" dirty="0">
                <a:solidFill>
                  <a:srgbClr val="292934"/>
                </a:solidFill>
                <a:latin typeface="Arial"/>
                <a:cs typeface="Arial"/>
              </a:rPr>
              <a:t>:</a:t>
            </a:r>
            <a:endParaRPr sz="2400" dirty="0">
              <a:latin typeface="Arial"/>
              <a:cs typeface="Arial"/>
            </a:endParaRPr>
          </a:p>
          <a:p>
            <a:pPr marL="469900" indent="-183515">
              <a:lnSpc>
                <a:spcPct val="100000"/>
              </a:lnSpc>
              <a:spcBef>
                <a:spcPts val="2400"/>
              </a:spcBef>
              <a:spcAft>
                <a:spcPts val="1200"/>
              </a:spcAft>
              <a:buClr>
                <a:srgbClr val="92A199"/>
              </a:buClr>
              <a:buSzPct val="85416"/>
              <a:buChar char="•"/>
              <a:tabLst>
                <a:tab pos="469900" algn="l"/>
              </a:tabLst>
            </a:pPr>
            <a:r>
              <a:rPr lang="en-US" sz="2400" spc="-5" dirty="0">
                <a:solidFill>
                  <a:srgbClr val="292934"/>
                </a:solidFill>
                <a:latin typeface="Arial"/>
                <a:cs typeface="Arial"/>
              </a:rPr>
              <a:t>Decent, </a:t>
            </a:r>
            <a:r>
              <a:rPr lang="en-US" sz="2400" b="1" spc="-5" dirty="0">
                <a:solidFill>
                  <a:srgbClr val="292934"/>
                </a:solidFill>
                <a:latin typeface="Arial"/>
                <a:cs typeface="Arial"/>
              </a:rPr>
              <a:t>affordable</a:t>
            </a:r>
            <a:r>
              <a:rPr lang="en-US" sz="2400" b="1" spc="10" dirty="0">
                <a:solidFill>
                  <a:srgbClr val="292934"/>
                </a:solidFill>
                <a:latin typeface="Arial"/>
                <a:cs typeface="Arial"/>
              </a:rPr>
              <a:t> </a:t>
            </a:r>
            <a:r>
              <a:rPr lang="en-US" sz="2400" b="1" spc="-5" dirty="0">
                <a:solidFill>
                  <a:srgbClr val="292934"/>
                </a:solidFill>
                <a:latin typeface="Arial"/>
                <a:cs typeface="Arial"/>
              </a:rPr>
              <a:t>housing </a:t>
            </a:r>
            <a:r>
              <a:rPr lang="en-US" sz="2400" spc="-5" dirty="0">
                <a:solidFill>
                  <a:srgbClr val="292934"/>
                </a:solidFill>
                <a:latin typeface="Arial"/>
                <a:cs typeface="Arial"/>
              </a:rPr>
              <a:t>by revitalizing neighborhoods</a:t>
            </a:r>
            <a:endParaRPr lang="en-US" sz="2400" dirty="0">
              <a:latin typeface="Arial"/>
              <a:cs typeface="Arial"/>
            </a:endParaRPr>
          </a:p>
          <a:p>
            <a:pPr marL="469900" marR="5080" indent="-182880">
              <a:lnSpc>
                <a:spcPct val="100000"/>
              </a:lnSpc>
              <a:spcBef>
                <a:spcPts val="575"/>
              </a:spcBef>
              <a:spcAft>
                <a:spcPts val="1200"/>
              </a:spcAft>
              <a:buClr>
                <a:srgbClr val="92A199"/>
              </a:buClr>
              <a:buSzPct val="85416"/>
              <a:buChar char="•"/>
              <a:tabLst>
                <a:tab pos="469900" algn="l"/>
              </a:tabLst>
            </a:pPr>
            <a:r>
              <a:rPr lang="en-US" sz="2400" dirty="0">
                <a:solidFill>
                  <a:srgbClr val="292934"/>
                </a:solidFill>
                <a:latin typeface="Arial"/>
                <a:cs typeface="Arial"/>
              </a:rPr>
              <a:t>Viable urban development </a:t>
            </a:r>
            <a:r>
              <a:rPr lang="en-US" sz="2400" spc="-5" dirty="0">
                <a:solidFill>
                  <a:srgbClr val="292934"/>
                </a:solidFill>
                <a:latin typeface="Arial"/>
                <a:cs typeface="Arial"/>
              </a:rPr>
              <a:t>through expansion and improvement of </a:t>
            </a:r>
            <a:r>
              <a:rPr lang="en-US" sz="2400" b="1" spc="-5" dirty="0">
                <a:solidFill>
                  <a:srgbClr val="292934"/>
                </a:solidFill>
                <a:latin typeface="Arial"/>
                <a:cs typeface="Arial"/>
              </a:rPr>
              <a:t>quality community services</a:t>
            </a:r>
          </a:p>
          <a:p>
            <a:pPr marL="469900" marR="5080" indent="-182880">
              <a:lnSpc>
                <a:spcPct val="100000"/>
              </a:lnSpc>
              <a:spcBef>
                <a:spcPts val="575"/>
              </a:spcBef>
              <a:spcAft>
                <a:spcPts val="1200"/>
              </a:spcAft>
              <a:buClr>
                <a:srgbClr val="92A199"/>
              </a:buClr>
              <a:buSzPct val="85416"/>
              <a:buChar char="•"/>
              <a:tabLst>
                <a:tab pos="469900" algn="l"/>
              </a:tabLst>
            </a:pPr>
            <a:r>
              <a:rPr sz="2400" spc="-5" dirty="0">
                <a:solidFill>
                  <a:srgbClr val="292934"/>
                </a:solidFill>
                <a:latin typeface="Arial"/>
                <a:cs typeface="Arial"/>
              </a:rPr>
              <a:t>Economic </a:t>
            </a:r>
            <a:r>
              <a:rPr lang="en-US" sz="2400" spc="-5" dirty="0">
                <a:solidFill>
                  <a:srgbClr val="292934"/>
                </a:solidFill>
                <a:latin typeface="Arial"/>
                <a:cs typeface="Arial"/>
              </a:rPr>
              <a:t>development by </a:t>
            </a:r>
            <a:r>
              <a:rPr sz="2400" spc="-5" dirty="0">
                <a:solidFill>
                  <a:srgbClr val="292934"/>
                </a:solidFill>
                <a:latin typeface="Arial"/>
                <a:cs typeface="Arial"/>
              </a:rPr>
              <a:t>expan</a:t>
            </a:r>
            <a:r>
              <a:rPr lang="en-US" sz="2400" spc="-5" dirty="0">
                <a:solidFill>
                  <a:srgbClr val="292934"/>
                </a:solidFill>
                <a:latin typeface="Arial"/>
                <a:cs typeface="Arial"/>
              </a:rPr>
              <a:t>ding</a:t>
            </a:r>
            <a:r>
              <a:rPr sz="2400" spc="-5" dirty="0">
                <a:solidFill>
                  <a:srgbClr val="292934"/>
                </a:solidFill>
                <a:latin typeface="Arial"/>
                <a:cs typeface="Arial"/>
              </a:rPr>
              <a:t> and ret</a:t>
            </a:r>
            <a:r>
              <a:rPr lang="en-US" sz="2400" spc="-5" dirty="0">
                <a:solidFill>
                  <a:srgbClr val="292934"/>
                </a:solidFill>
                <a:latin typeface="Arial"/>
                <a:cs typeface="Arial"/>
              </a:rPr>
              <a:t>aining</a:t>
            </a:r>
            <a:r>
              <a:rPr sz="2400" dirty="0">
                <a:solidFill>
                  <a:srgbClr val="292934"/>
                </a:solidFill>
                <a:latin typeface="Arial"/>
                <a:cs typeface="Arial"/>
              </a:rPr>
              <a:t> </a:t>
            </a:r>
            <a:r>
              <a:rPr sz="2400" spc="-5" dirty="0">
                <a:solidFill>
                  <a:srgbClr val="292934"/>
                </a:solidFill>
                <a:latin typeface="Arial"/>
                <a:cs typeface="Arial"/>
              </a:rPr>
              <a:t>businesses and </a:t>
            </a:r>
            <a:r>
              <a:rPr lang="en-US" sz="2400" b="1" spc="-5" dirty="0">
                <a:solidFill>
                  <a:srgbClr val="292934"/>
                </a:solidFill>
                <a:latin typeface="Arial"/>
                <a:cs typeface="Arial"/>
              </a:rPr>
              <a:t>creating and retaining jobs</a:t>
            </a:r>
          </a:p>
        </p:txBody>
      </p:sp>
      <p:sp>
        <p:nvSpPr>
          <p:cNvPr id="5" name="TextBox 4">
            <a:extLst>
              <a:ext uri="{FF2B5EF4-FFF2-40B4-BE49-F238E27FC236}">
                <a16:creationId xmlns:a16="http://schemas.microsoft.com/office/drawing/2014/main" id="{27ADB6B0-1A25-6BFB-EF17-4156CB17D472}"/>
              </a:ext>
            </a:extLst>
          </p:cNvPr>
          <p:cNvSpPr txBox="1"/>
          <p:nvPr/>
        </p:nvSpPr>
        <p:spPr>
          <a:xfrm>
            <a:off x="2209800" y="5791200"/>
            <a:ext cx="6477000" cy="769441"/>
          </a:xfrm>
          <a:prstGeom prst="rect">
            <a:avLst/>
          </a:prstGeom>
          <a:noFill/>
        </p:spPr>
        <p:txBody>
          <a:bodyPr wrap="square" rtlCol="0">
            <a:spAutoFit/>
          </a:bodyPr>
          <a:lstStyle/>
          <a:p>
            <a:r>
              <a:rPr lang="en-US" sz="1600" dirty="0">
                <a:hlinkClick r:id="rId3"/>
              </a:rPr>
              <a:t>U.S.C. Title 42 - THE PUBLIC HEALTH AND WELFARE (govinfo.gov)</a:t>
            </a:r>
            <a:endParaRPr lang="en-US" sz="1600" dirty="0"/>
          </a:p>
          <a:p>
            <a:endParaRPr lang="en-US" sz="1200" dirty="0"/>
          </a:p>
          <a:p>
            <a:r>
              <a:rPr lang="en-US" sz="1600" dirty="0" err="1">
                <a:hlinkClick r:id="rId4"/>
              </a:rPr>
              <a:t>eCFR</a:t>
            </a:r>
            <a:r>
              <a:rPr lang="en-US" sz="1600" dirty="0">
                <a:hlinkClick r:id="rId4"/>
              </a:rPr>
              <a:t> :: 24 CFR Part 570 -- Community Development Block Grants</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63007"/>
            <a:ext cx="8552179" cy="7104509"/>
          </a:xfrm>
          <a:prstGeom prst="rect">
            <a:avLst/>
          </a:prstGeom>
        </p:spPr>
        <p:txBody>
          <a:bodyPr vert="horz" wrap="square" lIns="0" tIns="12700" rIns="0" bIns="0" rtlCol="0">
            <a:spAutoFit/>
          </a:bodyPr>
          <a:lstStyle/>
          <a:p>
            <a:pPr marL="12700">
              <a:lnSpc>
                <a:spcPct val="100000"/>
              </a:lnSpc>
              <a:spcBef>
                <a:spcPts val="100"/>
              </a:spcBef>
            </a:pPr>
            <a:r>
              <a:rPr sz="2400" b="1" i="1" dirty="0">
                <a:solidFill>
                  <a:srgbClr val="C00000"/>
                </a:solidFill>
                <a:latin typeface="Arial"/>
                <a:cs typeface="Arial"/>
              </a:rPr>
              <a:t>Housing </a:t>
            </a:r>
            <a:r>
              <a:rPr sz="2400" b="1" i="1" spc="-5" dirty="0">
                <a:solidFill>
                  <a:srgbClr val="C00000"/>
                </a:solidFill>
                <a:latin typeface="Arial"/>
                <a:cs typeface="Arial"/>
              </a:rPr>
              <a:t>Opportunities </a:t>
            </a:r>
            <a:r>
              <a:rPr sz="2400" b="1" i="1" dirty="0">
                <a:solidFill>
                  <a:srgbClr val="C00000"/>
                </a:solidFill>
                <a:latin typeface="Arial"/>
                <a:cs typeface="Arial"/>
              </a:rPr>
              <a:t>for Persons with AIDS</a:t>
            </a:r>
            <a:r>
              <a:rPr sz="2400" b="1" i="1" spc="-85" dirty="0">
                <a:solidFill>
                  <a:srgbClr val="C00000"/>
                </a:solidFill>
                <a:latin typeface="Arial"/>
                <a:cs typeface="Arial"/>
              </a:rPr>
              <a:t> </a:t>
            </a:r>
            <a:r>
              <a:rPr sz="2400" b="1" i="1" spc="-15" dirty="0">
                <a:solidFill>
                  <a:srgbClr val="C00000"/>
                </a:solidFill>
                <a:latin typeface="Arial"/>
                <a:cs typeface="Arial"/>
              </a:rPr>
              <a:t>(HOPWA)</a:t>
            </a:r>
            <a:endParaRPr sz="2400" dirty="0">
              <a:latin typeface="Arial"/>
              <a:cs typeface="Arial"/>
            </a:endParaRPr>
          </a:p>
          <a:p>
            <a:pPr marL="12700" marR="190500">
              <a:lnSpc>
                <a:spcPct val="100000"/>
              </a:lnSpc>
              <a:spcBef>
                <a:spcPts val="1585"/>
              </a:spcBef>
            </a:pPr>
            <a:r>
              <a:rPr sz="1800" spc="-5" dirty="0">
                <a:solidFill>
                  <a:srgbClr val="292934"/>
                </a:solidFill>
                <a:latin typeface="Arial"/>
                <a:cs typeface="Arial"/>
              </a:rPr>
              <a:t>The </a:t>
            </a:r>
            <a:r>
              <a:rPr sz="1800" spc="-15" dirty="0">
                <a:solidFill>
                  <a:srgbClr val="292934"/>
                </a:solidFill>
                <a:latin typeface="Arial"/>
                <a:cs typeface="Arial"/>
              </a:rPr>
              <a:t>HOPWA </a:t>
            </a:r>
            <a:r>
              <a:rPr sz="1800" spc="-5" dirty="0">
                <a:solidFill>
                  <a:srgbClr val="292934"/>
                </a:solidFill>
                <a:latin typeface="Arial"/>
                <a:cs typeface="Arial"/>
              </a:rPr>
              <a:t>program provides housing assistance and related supportive  services for </a:t>
            </a:r>
            <a:r>
              <a:rPr sz="1800" dirty="0">
                <a:solidFill>
                  <a:srgbClr val="292934"/>
                </a:solidFill>
                <a:latin typeface="Arial"/>
                <a:cs typeface="Arial"/>
              </a:rPr>
              <a:t>low-income </a:t>
            </a:r>
            <a:r>
              <a:rPr sz="1800" spc="-5" dirty="0">
                <a:solidFill>
                  <a:srgbClr val="292934"/>
                </a:solidFill>
                <a:latin typeface="Arial"/>
                <a:cs typeface="Arial"/>
              </a:rPr>
              <a:t>persons </a:t>
            </a:r>
            <a:r>
              <a:rPr sz="1800" dirty="0">
                <a:solidFill>
                  <a:srgbClr val="292934"/>
                </a:solidFill>
                <a:latin typeface="Arial"/>
                <a:cs typeface="Arial"/>
              </a:rPr>
              <a:t>living </a:t>
            </a:r>
            <a:r>
              <a:rPr sz="1800" spc="-5" dirty="0">
                <a:solidFill>
                  <a:srgbClr val="292934"/>
                </a:solidFill>
                <a:latin typeface="Arial"/>
                <a:cs typeface="Arial"/>
              </a:rPr>
              <a:t>with </a:t>
            </a:r>
            <a:r>
              <a:rPr sz="1800" dirty="0">
                <a:solidFill>
                  <a:srgbClr val="292934"/>
                </a:solidFill>
                <a:latin typeface="Arial"/>
                <a:cs typeface="Arial"/>
              </a:rPr>
              <a:t>HIV/AIDS </a:t>
            </a:r>
            <a:r>
              <a:rPr sz="1800" spc="-5" dirty="0">
                <a:solidFill>
                  <a:srgbClr val="292934"/>
                </a:solidFill>
                <a:latin typeface="Arial"/>
                <a:cs typeface="Arial"/>
              </a:rPr>
              <a:t>and their families. The  </a:t>
            </a:r>
            <a:r>
              <a:rPr lang="en-US" sz="1800" spc="-5" dirty="0">
                <a:solidFill>
                  <a:srgbClr val="292934"/>
                </a:solidFill>
                <a:latin typeface="Arial"/>
                <a:cs typeface="Arial"/>
              </a:rPr>
              <a:t>application is on the website and regulations are referenced</a:t>
            </a:r>
            <a:r>
              <a:rPr sz="1800" spc="-5" dirty="0">
                <a:solidFill>
                  <a:srgbClr val="292934"/>
                </a:solidFill>
                <a:latin typeface="Arial"/>
                <a:cs typeface="Arial"/>
              </a:rPr>
              <a:t>.</a:t>
            </a:r>
            <a:r>
              <a:rPr lang="en-US" sz="1800" spc="-5" dirty="0">
                <a:solidFill>
                  <a:srgbClr val="292934"/>
                </a:solidFill>
                <a:latin typeface="Arial"/>
                <a:cs typeface="Arial"/>
              </a:rPr>
              <a:t> </a:t>
            </a:r>
            <a:r>
              <a:rPr lang="en-US" dirty="0" err="1">
                <a:hlinkClick r:id="rId2"/>
              </a:rPr>
              <a:t>eCFR</a:t>
            </a:r>
            <a:r>
              <a:rPr lang="en-US" dirty="0">
                <a:hlinkClick r:id="rId2"/>
              </a:rPr>
              <a:t> :: 24 CFR Part 574 -- Housing Opportunities for Persons with AIDS</a:t>
            </a:r>
            <a:endParaRPr sz="1800" dirty="0">
              <a:latin typeface="Arial"/>
              <a:cs typeface="Arial"/>
            </a:endParaRPr>
          </a:p>
          <a:p>
            <a:pPr>
              <a:lnSpc>
                <a:spcPct val="100000"/>
              </a:lnSpc>
              <a:spcBef>
                <a:spcPts val="30"/>
              </a:spcBef>
            </a:pPr>
            <a:endParaRPr sz="2350" dirty="0">
              <a:latin typeface="Arial"/>
              <a:cs typeface="Arial"/>
            </a:endParaRPr>
          </a:p>
          <a:p>
            <a:pPr marL="12700">
              <a:lnSpc>
                <a:spcPct val="100000"/>
              </a:lnSpc>
              <a:spcBef>
                <a:spcPts val="5"/>
              </a:spcBef>
            </a:pPr>
            <a:r>
              <a:rPr sz="2400" b="1" i="1" spc="-5" dirty="0">
                <a:solidFill>
                  <a:srgbClr val="C00000"/>
                </a:solidFill>
                <a:latin typeface="Arial"/>
                <a:cs typeface="Arial"/>
              </a:rPr>
              <a:t>Emergency Solutions </a:t>
            </a:r>
            <a:r>
              <a:rPr sz="2400" b="1" i="1" dirty="0">
                <a:solidFill>
                  <a:srgbClr val="C00000"/>
                </a:solidFill>
                <a:latin typeface="Arial"/>
                <a:cs typeface="Arial"/>
              </a:rPr>
              <a:t>Grant</a:t>
            </a:r>
            <a:r>
              <a:rPr sz="2400" b="1" i="1" spc="10" dirty="0">
                <a:solidFill>
                  <a:srgbClr val="C00000"/>
                </a:solidFill>
                <a:latin typeface="Arial"/>
                <a:cs typeface="Arial"/>
              </a:rPr>
              <a:t> </a:t>
            </a:r>
            <a:r>
              <a:rPr sz="2400" b="1" i="1" spc="-5" dirty="0">
                <a:solidFill>
                  <a:srgbClr val="C00000"/>
                </a:solidFill>
                <a:latin typeface="Arial"/>
                <a:cs typeface="Arial"/>
              </a:rPr>
              <a:t>(ESG)</a:t>
            </a:r>
            <a:endParaRPr sz="1800" dirty="0">
              <a:latin typeface="Arial"/>
              <a:cs typeface="Arial"/>
            </a:endParaRPr>
          </a:p>
          <a:p>
            <a:pPr marL="75565" marR="414020" indent="-63500">
              <a:lnSpc>
                <a:spcPct val="100000"/>
              </a:lnSpc>
              <a:spcBef>
                <a:spcPts val="1150"/>
              </a:spcBef>
            </a:pPr>
            <a:r>
              <a:rPr sz="1800" spc="-5" dirty="0">
                <a:solidFill>
                  <a:srgbClr val="292934"/>
                </a:solidFill>
                <a:latin typeface="Arial"/>
                <a:cs typeface="Arial"/>
              </a:rPr>
              <a:t>The </a:t>
            </a:r>
            <a:r>
              <a:rPr sz="1800" dirty="0">
                <a:solidFill>
                  <a:srgbClr val="292934"/>
                </a:solidFill>
                <a:latin typeface="Arial"/>
                <a:cs typeface="Arial"/>
              </a:rPr>
              <a:t>ESG </a:t>
            </a:r>
            <a:r>
              <a:rPr sz="1800" spc="-5" dirty="0">
                <a:solidFill>
                  <a:srgbClr val="292934"/>
                </a:solidFill>
                <a:latin typeface="Arial"/>
                <a:cs typeface="Arial"/>
              </a:rPr>
              <a:t>program </a:t>
            </a:r>
            <a:r>
              <a:rPr sz="1800" dirty="0">
                <a:solidFill>
                  <a:srgbClr val="292934"/>
                </a:solidFill>
                <a:latin typeface="Arial"/>
                <a:cs typeface="Arial"/>
              </a:rPr>
              <a:t>assist</a:t>
            </a:r>
            <a:r>
              <a:rPr lang="en-US" sz="1800" dirty="0">
                <a:solidFill>
                  <a:srgbClr val="292934"/>
                </a:solidFill>
                <a:latin typeface="Arial"/>
                <a:cs typeface="Arial"/>
              </a:rPr>
              <a:t>s</a:t>
            </a:r>
            <a:r>
              <a:rPr sz="1800" dirty="0">
                <a:solidFill>
                  <a:srgbClr val="292934"/>
                </a:solidFill>
                <a:latin typeface="Arial"/>
                <a:cs typeface="Arial"/>
              </a:rPr>
              <a:t> individuals </a:t>
            </a:r>
            <a:r>
              <a:rPr sz="1800" spc="-5" dirty="0">
                <a:solidFill>
                  <a:srgbClr val="292934"/>
                </a:solidFill>
                <a:latin typeface="Arial"/>
                <a:cs typeface="Arial"/>
              </a:rPr>
              <a:t>and </a:t>
            </a:r>
            <a:r>
              <a:rPr sz="1800" dirty="0">
                <a:solidFill>
                  <a:srgbClr val="292934"/>
                </a:solidFill>
                <a:latin typeface="Arial"/>
                <a:cs typeface="Arial"/>
              </a:rPr>
              <a:t>families </a:t>
            </a:r>
            <a:r>
              <a:rPr lang="en-US" sz="1800" dirty="0">
                <a:solidFill>
                  <a:srgbClr val="292934"/>
                </a:solidFill>
                <a:latin typeface="Arial"/>
                <a:cs typeface="Arial"/>
              </a:rPr>
              <a:t>to </a:t>
            </a:r>
            <a:r>
              <a:rPr sz="1800" dirty="0">
                <a:solidFill>
                  <a:srgbClr val="292934"/>
                </a:solidFill>
                <a:latin typeface="Arial"/>
                <a:cs typeface="Arial"/>
              </a:rPr>
              <a:t>quickly regain stability </a:t>
            </a:r>
            <a:r>
              <a:rPr sz="1800" spc="-5" dirty="0">
                <a:solidFill>
                  <a:srgbClr val="292934"/>
                </a:solidFill>
                <a:latin typeface="Arial"/>
                <a:cs typeface="Arial"/>
              </a:rPr>
              <a:t>in permanent housing </a:t>
            </a:r>
            <a:r>
              <a:rPr sz="1800" dirty="0">
                <a:solidFill>
                  <a:srgbClr val="292934"/>
                </a:solidFill>
                <a:latin typeface="Arial"/>
                <a:cs typeface="Arial"/>
              </a:rPr>
              <a:t>after experiencing </a:t>
            </a:r>
            <a:r>
              <a:rPr sz="1800" spc="-5" dirty="0">
                <a:solidFill>
                  <a:srgbClr val="292934"/>
                </a:solidFill>
                <a:latin typeface="Arial"/>
                <a:cs typeface="Arial"/>
              </a:rPr>
              <a:t>a housing crisis or </a:t>
            </a:r>
            <a:r>
              <a:rPr sz="1800" dirty="0">
                <a:solidFill>
                  <a:srgbClr val="292934"/>
                </a:solidFill>
                <a:latin typeface="Arial"/>
                <a:cs typeface="Arial"/>
              </a:rPr>
              <a:t>homelessness. </a:t>
            </a:r>
            <a:r>
              <a:rPr lang="en-US" sz="1800" spc="-5" dirty="0">
                <a:solidFill>
                  <a:srgbClr val="292934"/>
                </a:solidFill>
                <a:latin typeface="Arial"/>
                <a:cs typeface="Arial"/>
              </a:rPr>
              <a:t>The  application is on the website and regulations are referenced </a:t>
            </a:r>
            <a:r>
              <a:rPr lang="en-US" dirty="0" err="1">
                <a:hlinkClick r:id="rId3"/>
              </a:rPr>
              <a:t>eCFR</a:t>
            </a:r>
            <a:r>
              <a:rPr lang="en-US" dirty="0">
                <a:hlinkClick r:id="rId3"/>
              </a:rPr>
              <a:t> :: 24 CFR Part 576 -- Emergency Solutions Grants Program</a:t>
            </a:r>
            <a:r>
              <a:rPr lang="en-US" sz="1800" spc="-5" dirty="0">
                <a:solidFill>
                  <a:srgbClr val="292934"/>
                </a:solidFill>
                <a:latin typeface="Arial"/>
                <a:cs typeface="Arial"/>
              </a:rPr>
              <a:t>.</a:t>
            </a:r>
          </a:p>
          <a:p>
            <a:pPr marL="75565" marR="414020" indent="-63500">
              <a:lnSpc>
                <a:spcPct val="100000"/>
              </a:lnSpc>
              <a:spcBef>
                <a:spcPts val="1150"/>
              </a:spcBef>
            </a:pPr>
            <a:endParaRPr sz="2600" dirty="0">
              <a:latin typeface="Arial"/>
              <a:cs typeface="Arial"/>
            </a:endParaRPr>
          </a:p>
          <a:p>
            <a:pPr marL="12700">
              <a:lnSpc>
                <a:spcPct val="100000"/>
              </a:lnSpc>
              <a:tabLst>
                <a:tab pos="4508500" algn="l"/>
              </a:tabLst>
            </a:pPr>
            <a:r>
              <a:rPr sz="2400" b="1" i="1" spc="-5" dirty="0">
                <a:solidFill>
                  <a:srgbClr val="C00000"/>
                </a:solidFill>
                <a:latin typeface="Arial"/>
                <a:cs typeface="Arial"/>
              </a:rPr>
              <a:t>Home </a:t>
            </a:r>
            <a:r>
              <a:rPr sz="2400" b="1" i="1" dirty="0">
                <a:solidFill>
                  <a:srgbClr val="C00000"/>
                </a:solidFill>
                <a:latin typeface="Arial"/>
                <a:cs typeface="Arial"/>
              </a:rPr>
              <a:t>Investment</a:t>
            </a:r>
            <a:r>
              <a:rPr sz="2400" b="1" i="1" spc="25" dirty="0">
                <a:solidFill>
                  <a:srgbClr val="C00000"/>
                </a:solidFill>
                <a:latin typeface="Arial"/>
                <a:cs typeface="Arial"/>
              </a:rPr>
              <a:t> </a:t>
            </a:r>
            <a:r>
              <a:rPr sz="2400" b="1" i="1" spc="-5" dirty="0">
                <a:solidFill>
                  <a:srgbClr val="C00000"/>
                </a:solidFill>
                <a:latin typeface="Arial"/>
                <a:cs typeface="Arial"/>
              </a:rPr>
              <a:t>Partnerships</a:t>
            </a:r>
            <a:r>
              <a:rPr sz="2400" b="1" i="1" spc="15" dirty="0">
                <a:solidFill>
                  <a:srgbClr val="C00000"/>
                </a:solidFill>
                <a:latin typeface="Arial"/>
                <a:cs typeface="Arial"/>
              </a:rPr>
              <a:t> </a:t>
            </a:r>
            <a:r>
              <a:rPr sz="2400" b="1" i="1" dirty="0">
                <a:solidFill>
                  <a:srgbClr val="C00000"/>
                </a:solidFill>
                <a:latin typeface="Arial"/>
                <a:cs typeface="Arial"/>
              </a:rPr>
              <a:t>Program</a:t>
            </a:r>
            <a:r>
              <a:rPr lang="en-US" sz="2400" b="1" i="1" dirty="0">
                <a:solidFill>
                  <a:srgbClr val="C00000"/>
                </a:solidFill>
                <a:latin typeface="Arial"/>
                <a:cs typeface="Arial"/>
              </a:rPr>
              <a:t> </a:t>
            </a:r>
            <a:r>
              <a:rPr sz="2400" b="1" i="1" dirty="0">
                <a:solidFill>
                  <a:srgbClr val="C00000"/>
                </a:solidFill>
                <a:latin typeface="Arial"/>
                <a:cs typeface="Arial"/>
              </a:rPr>
              <a:t>(HOME)</a:t>
            </a:r>
            <a:endParaRPr sz="2400" dirty="0">
              <a:latin typeface="Arial"/>
              <a:cs typeface="Arial"/>
            </a:endParaRPr>
          </a:p>
          <a:p>
            <a:pPr marL="75565" marR="5080">
              <a:lnSpc>
                <a:spcPct val="100000"/>
              </a:lnSpc>
              <a:spcBef>
                <a:spcPts val="1155"/>
              </a:spcBef>
            </a:pPr>
            <a:r>
              <a:rPr sz="1800" dirty="0">
                <a:solidFill>
                  <a:srgbClr val="292934"/>
                </a:solidFill>
                <a:latin typeface="Arial"/>
                <a:cs typeface="Arial"/>
              </a:rPr>
              <a:t>HOME </a:t>
            </a:r>
            <a:r>
              <a:rPr sz="1800" spc="-5" dirty="0">
                <a:solidFill>
                  <a:srgbClr val="292934"/>
                </a:solidFill>
                <a:latin typeface="Arial"/>
                <a:cs typeface="Arial"/>
              </a:rPr>
              <a:t>funds a wide range </a:t>
            </a:r>
            <a:r>
              <a:rPr sz="1800" dirty="0">
                <a:solidFill>
                  <a:srgbClr val="292934"/>
                </a:solidFill>
                <a:latin typeface="Arial"/>
                <a:cs typeface="Arial"/>
              </a:rPr>
              <a:t>of </a:t>
            </a:r>
            <a:r>
              <a:rPr sz="1800" spc="-5" dirty="0">
                <a:solidFill>
                  <a:srgbClr val="292934"/>
                </a:solidFill>
                <a:latin typeface="Arial"/>
                <a:cs typeface="Arial"/>
              </a:rPr>
              <a:t>activities and provides incentives </a:t>
            </a:r>
            <a:r>
              <a:rPr sz="1800" dirty="0">
                <a:solidFill>
                  <a:srgbClr val="292934"/>
                </a:solidFill>
                <a:latin typeface="Arial"/>
                <a:cs typeface="Arial"/>
              </a:rPr>
              <a:t>to for-profit </a:t>
            </a:r>
            <a:r>
              <a:rPr sz="1800" spc="-5" dirty="0">
                <a:solidFill>
                  <a:srgbClr val="292934"/>
                </a:solidFill>
                <a:latin typeface="Arial"/>
                <a:cs typeface="Arial"/>
              </a:rPr>
              <a:t>and  nonprofit developers </a:t>
            </a:r>
            <a:r>
              <a:rPr sz="1800" dirty="0">
                <a:solidFill>
                  <a:srgbClr val="292934"/>
                </a:solidFill>
                <a:latin typeface="Arial"/>
                <a:cs typeface="Arial"/>
              </a:rPr>
              <a:t>to build, </a:t>
            </a:r>
            <a:r>
              <a:rPr sz="1800" spc="-35" dirty="0">
                <a:solidFill>
                  <a:srgbClr val="292934"/>
                </a:solidFill>
                <a:latin typeface="Arial"/>
                <a:cs typeface="Arial"/>
              </a:rPr>
              <a:t>buy, </a:t>
            </a:r>
            <a:r>
              <a:rPr sz="1800" spc="-5" dirty="0">
                <a:solidFill>
                  <a:srgbClr val="292934"/>
                </a:solidFill>
                <a:latin typeface="Arial"/>
                <a:cs typeface="Arial"/>
              </a:rPr>
              <a:t>and/or </a:t>
            </a:r>
            <a:r>
              <a:rPr sz="1800" dirty="0">
                <a:solidFill>
                  <a:srgbClr val="292934"/>
                </a:solidFill>
                <a:latin typeface="Arial"/>
                <a:cs typeface="Arial"/>
              </a:rPr>
              <a:t>rehabilitate </a:t>
            </a:r>
            <a:r>
              <a:rPr sz="1800" spc="-5" dirty="0">
                <a:solidFill>
                  <a:srgbClr val="292934"/>
                </a:solidFill>
                <a:latin typeface="Arial"/>
                <a:cs typeface="Arial"/>
              </a:rPr>
              <a:t>affordable housing </a:t>
            </a:r>
            <a:r>
              <a:rPr sz="1800" dirty="0">
                <a:solidFill>
                  <a:srgbClr val="292934"/>
                </a:solidFill>
                <a:latin typeface="Arial"/>
                <a:cs typeface="Arial"/>
              </a:rPr>
              <a:t>for </a:t>
            </a:r>
            <a:r>
              <a:rPr sz="1800" spc="-5" dirty="0">
                <a:solidFill>
                  <a:srgbClr val="292934"/>
                </a:solidFill>
                <a:latin typeface="Arial"/>
                <a:cs typeface="Arial"/>
              </a:rPr>
              <a:t>rent  or </a:t>
            </a:r>
            <a:r>
              <a:rPr sz="1800" dirty="0">
                <a:solidFill>
                  <a:srgbClr val="292934"/>
                </a:solidFill>
                <a:latin typeface="Arial"/>
                <a:cs typeface="Arial"/>
              </a:rPr>
              <a:t>homeownership to low-income people. </a:t>
            </a:r>
            <a:r>
              <a:rPr sz="1800" spc="-5" dirty="0">
                <a:solidFill>
                  <a:srgbClr val="292934"/>
                </a:solidFill>
                <a:latin typeface="Arial"/>
                <a:cs typeface="Arial"/>
              </a:rPr>
              <a:t>These funds are managed by </a:t>
            </a:r>
            <a:r>
              <a:rPr sz="1800" dirty="0">
                <a:solidFill>
                  <a:srgbClr val="292934"/>
                </a:solidFill>
                <a:latin typeface="Arial"/>
                <a:cs typeface="Arial"/>
              </a:rPr>
              <a:t>the  </a:t>
            </a:r>
            <a:r>
              <a:rPr sz="1800" spc="-5" dirty="0">
                <a:solidFill>
                  <a:srgbClr val="292934"/>
                </a:solidFill>
                <a:latin typeface="Arial"/>
                <a:cs typeface="Arial"/>
              </a:rPr>
              <a:t>Housing Division of the </a:t>
            </a:r>
            <a:r>
              <a:rPr sz="1800" spc="-10" dirty="0">
                <a:solidFill>
                  <a:srgbClr val="292934"/>
                </a:solidFill>
                <a:latin typeface="Arial"/>
                <a:cs typeface="Arial"/>
              </a:rPr>
              <a:t>City’s </a:t>
            </a:r>
            <a:r>
              <a:rPr sz="1800" spc="-5" dirty="0">
                <a:solidFill>
                  <a:srgbClr val="292934"/>
                </a:solidFill>
                <a:latin typeface="Arial"/>
                <a:cs typeface="Arial"/>
              </a:rPr>
              <a:t>Department of Development</a:t>
            </a:r>
            <a:r>
              <a:rPr sz="1800" spc="-25" dirty="0">
                <a:solidFill>
                  <a:srgbClr val="292934"/>
                </a:solidFill>
                <a:latin typeface="Arial"/>
                <a:cs typeface="Arial"/>
              </a:rPr>
              <a:t> </a:t>
            </a:r>
            <a:r>
              <a:rPr sz="1800" dirty="0">
                <a:solidFill>
                  <a:srgbClr val="292934"/>
                </a:solidFill>
                <a:latin typeface="Arial"/>
                <a:cs typeface="Arial"/>
              </a:rPr>
              <a:t>Services.</a:t>
            </a:r>
            <a:r>
              <a:rPr lang="en-US" sz="1800" dirty="0">
                <a:solidFill>
                  <a:srgbClr val="292934"/>
                </a:solidFill>
                <a:latin typeface="Arial"/>
                <a:cs typeface="Arial"/>
              </a:rPr>
              <a:t> </a:t>
            </a:r>
            <a:r>
              <a:rPr lang="en-US" dirty="0" err="1">
                <a:hlinkClick r:id="rId4"/>
              </a:rPr>
              <a:t>eCFR</a:t>
            </a:r>
            <a:r>
              <a:rPr lang="en-US" dirty="0">
                <a:hlinkClick r:id="rId4"/>
              </a:rPr>
              <a:t> :: 24 CFR Part 92 -- Home Investment Partnerships Program</a:t>
            </a:r>
            <a:endParaRPr sz="1800" dirty="0">
              <a:latin typeface="Arial"/>
              <a:cs typeface="Arial"/>
            </a:endParaRPr>
          </a:p>
          <a:p>
            <a:pPr>
              <a:lnSpc>
                <a:spcPct val="100000"/>
              </a:lnSpc>
              <a:spcBef>
                <a:spcPts val="30"/>
              </a:spcBef>
            </a:pPr>
            <a:endParaRPr sz="2600" dirty="0">
              <a:latin typeface="Arial"/>
              <a:cs typeface="Arial"/>
            </a:endParaRPr>
          </a:p>
          <a:p>
            <a:pPr marL="847090" marR="543560" indent="-268605">
              <a:lnSpc>
                <a:spcPct val="100000"/>
              </a:lnSpc>
              <a:spcBef>
                <a:spcPts val="5"/>
              </a:spcBef>
            </a:pPr>
            <a:r>
              <a:rPr sz="1800" dirty="0">
                <a:solidFill>
                  <a:srgbClr val="C00000"/>
                </a:solidFill>
                <a:latin typeface="Arial"/>
                <a:cs typeface="Arial"/>
              </a:rPr>
              <a:t>For </a:t>
            </a:r>
            <a:r>
              <a:rPr sz="1800" spc="-5" dirty="0">
                <a:solidFill>
                  <a:srgbClr val="C00000"/>
                </a:solidFill>
                <a:latin typeface="Arial"/>
                <a:cs typeface="Arial"/>
              </a:rPr>
              <a:t>more information regarding </a:t>
            </a:r>
            <a:r>
              <a:rPr sz="1800" spc="-15" dirty="0">
                <a:solidFill>
                  <a:srgbClr val="C00000"/>
                </a:solidFill>
                <a:latin typeface="Arial"/>
                <a:cs typeface="Arial"/>
              </a:rPr>
              <a:t>HOPWA </a:t>
            </a:r>
            <a:r>
              <a:rPr sz="1800" spc="-5" dirty="0">
                <a:solidFill>
                  <a:srgbClr val="C00000"/>
                </a:solidFill>
                <a:latin typeface="Arial"/>
                <a:cs typeface="Arial"/>
              </a:rPr>
              <a:t>and </a:t>
            </a:r>
            <a:r>
              <a:rPr sz="1800" dirty="0">
                <a:solidFill>
                  <a:srgbClr val="C00000"/>
                </a:solidFill>
                <a:latin typeface="Arial"/>
                <a:cs typeface="Arial"/>
              </a:rPr>
              <a:t>ESG </a:t>
            </a:r>
            <a:r>
              <a:rPr sz="1800" spc="-5" dirty="0">
                <a:solidFill>
                  <a:srgbClr val="C00000"/>
                </a:solidFill>
                <a:latin typeface="Arial"/>
                <a:cs typeface="Arial"/>
              </a:rPr>
              <a:t>and </a:t>
            </a:r>
            <a:r>
              <a:rPr sz="1800" dirty="0">
                <a:solidFill>
                  <a:srgbClr val="C00000"/>
                </a:solidFill>
                <a:latin typeface="Arial"/>
                <a:cs typeface="Arial"/>
              </a:rPr>
              <a:t>HOME</a:t>
            </a:r>
            <a:r>
              <a:rPr sz="1800" spc="-60" dirty="0">
                <a:solidFill>
                  <a:srgbClr val="C00000"/>
                </a:solidFill>
                <a:latin typeface="Arial"/>
                <a:cs typeface="Arial"/>
              </a:rPr>
              <a:t> </a:t>
            </a:r>
            <a:r>
              <a:rPr sz="1800" dirty="0">
                <a:solidFill>
                  <a:srgbClr val="C00000"/>
                </a:solidFill>
                <a:latin typeface="Arial"/>
                <a:cs typeface="Arial"/>
              </a:rPr>
              <a:t>Grants  </a:t>
            </a:r>
            <a:r>
              <a:rPr sz="1800" spc="-5" dirty="0">
                <a:solidFill>
                  <a:srgbClr val="C00000"/>
                </a:solidFill>
                <a:latin typeface="Arial"/>
                <a:cs typeface="Arial"/>
              </a:rPr>
              <a:t>please </a:t>
            </a:r>
            <a:r>
              <a:rPr sz="1800" dirty="0">
                <a:solidFill>
                  <a:srgbClr val="C00000"/>
                </a:solidFill>
                <a:latin typeface="Arial"/>
                <a:cs typeface="Arial"/>
              </a:rPr>
              <a:t>refer to </a:t>
            </a:r>
            <a:r>
              <a:rPr sz="1800" u="heavy" spc="-5" dirty="0">
                <a:solidFill>
                  <a:srgbClr val="0000FF"/>
                </a:solidFill>
                <a:uFill>
                  <a:solidFill>
                    <a:srgbClr val="0000FF"/>
                  </a:solidFill>
                </a:uFill>
                <a:latin typeface="Arial"/>
                <a:cs typeface="Arial"/>
                <a:hlinkClick r:id="rId5"/>
              </a:rPr>
              <a:t>Federal </a:t>
            </a:r>
            <a:r>
              <a:rPr sz="1800" u="heavy" dirty="0">
                <a:solidFill>
                  <a:srgbClr val="0000FF"/>
                </a:solidFill>
                <a:uFill>
                  <a:solidFill>
                    <a:srgbClr val="0000FF"/>
                  </a:solidFill>
                </a:uFill>
                <a:latin typeface="Arial"/>
                <a:cs typeface="Arial"/>
                <a:hlinkClick r:id="rId5"/>
              </a:rPr>
              <a:t>Grants – </a:t>
            </a:r>
            <a:r>
              <a:rPr sz="1800" u="heavy" spc="-5" dirty="0">
                <a:solidFill>
                  <a:srgbClr val="0000FF"/>
                </a:solidFill>
                <a:uFill>
                  <a:solidFill>
                    <a:srgbClr val="0000FF"/>
                  </a:solidFill>
                </a:uFill>
                <a:latin typeface="Arial"/>
                <a:cs typeface="Arial"/>
                <a:hlinkClick r:id="rId5"/>
              </a:rPr>
              <a:t>City </a:t>
            </a:r>
            <a:r>
              <a:rPr sz="1800" u="heavy" dirty="0">
                <a:solidFill>
                  <a:srgbClr val="0000FF"/>
                </a:solidFill>
                <a:uFill>
                  <a:solidFill>
                    <a:srgbClr val="0000FF"/>
                  </a:solidFill>
                </a:uFill>
                <a:latin typeface="Arial"/>
                <a:cs typeface="Arial"/>
                <a:hlinkClick r:id="rId5"/>
              </a:rPr>
              <a:t>of </a:t>
            </a:r>
            <a:r>
              <a:rPr sz="1800" u="heavy" spc="-5" dirty="0">
                <a:solidFill>
                  <a:srgbClr val="0000FF"/>
                </a:solidFill>
                <a:uFill>
                  <a:solidFill>
                    <a:srgbClr val="0000FF"/>
                  </a:solidFill>
                </a:uFill>
                <a:latin typeface="Arial"/>
                <a:cs typeface="Arial"/>
                <a:hlinkClick r:id="rId5"/>
              </a:rPr>
              <a:t>Hartford</a:t>
            </a:r>
            <a:r>
              <a:rPr sz="1800" u="heavy" spc="-20" dirty="0">
                <a:solidFill>
                  <a:srgbClr val="0000FF"/>
                </a:solidFill>
                <a:uFill>
                  <a:solidFill>
                    <a:srgbClr val="0000FF"/>
                  </a:solidFill>
                </a:uFill>
                <a:latin typeface="Arial"/>
                <a:cs typeface="Arial"/>
                <a:hlinkClick r:id="rId5"/>
              </a:rPr>
              <a:t> </a:t>
            </a:r>
            <a:r>
              <a:rPr sz="1800" u="heavy" dirty="0">
                <a:solidFill>
                  <a:srgbClr val="0000FF"/>
                </a:solidFill>
                <a:uFill>
                  <a:solidFill>
                    <a:srgbClr val="0000FF"/>
                  </a:solidFill>
                </a:uFill>
                <a:latin typeface="Arial"/>
                <a:cs typeface="Arial"/>
                <a:hlinkClick r:id="rId5"/>
              </a:rPr>
              <a:t>(hartfordct.gov)</a:t>
            </a:r>
            <a:endParaRPr sz="1800" dirty="0">
              <a:latin typeface="Arial"/>
              <a:cs typeface="Arial"/>
            </a:endParaRPr>
          </a:p>
        </p:txBody>
      </p:sp>
      <p:sp>
        <p:nvSpPr>
          <p:cNvPr id="3" name="object 3"/>
          <p:cNvSpPr txBox="1"/>
          <p:nvPr/>
        </p:nvSpPr>
        <p:spPr>
          <a:xfrm>
            <a:off x="8935719" y="6546019"/>
            <a:ext cx="154305" cy="190500"/>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7</a:t>
            </a:fld>
            <a:endParaRPr sz="11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3303" y="685038"/>
            <a:ext cx="6070600" cy="513080"/>
          </a:xfrm>
          <a:prstGeom prst="rect">
            <a:avLst/>
          </a:prstGeom>
        </p:spPr>
        <p:txBody>
          <a:bodyPr vert="horz" wrap="square" lIns="0" tIns="12700" rIns="0" bIns="0" rtlCol="0">
            <a:spAutoFit/>
          </a:bodyPr>
          <a:lstStyle/>
          <a:p>
            <a:pPr marL="12700">
              <a:lnSpc>
                <a:spcPct val="100000"/>
              </a:lnSpc>
              <a:spcBef>
                <a:spcPts val="100"/>
              </a:spcBef>
            </a:pPr>
            <a:r>
              <a:rPr sz="3200" spc="-95" dirty="0"/>
              <a:t>Eligible </a:t>
            </a:r>
            <a:r>
              <a:rPr sz="3200" spc="-100" dirty="0"/>
              <a:t>Applicants: </a:t>
            </a:r>
            <a:r>
              <a:rPr sz="3200" spc="-90" dirty="0"/>
              <a:t>Basic</a:t>
            </a:r>
            <a:r>
              <a:rPr sz="3200" spc="-545" dirty="0"/>
              <a:t> </a:t>
            </a:r>
            <a:r>
              <a:rPr sz="3200" spc="-95" dirty="0"/>
              <a:t>Criteria</a:t>
            </a:r>
            <a:endParaRPr sz="3200" dirty="0"/>
          </a:p>
        </p:txBody>
      </p:sp>
      <p:sp>
        <p:nvSpPr>
          <p:cNvPr id="4" name="object 4"/>
          <p:cNvSpPr txBox="1"/>
          <p:nvPr/>
        </p:nvSpPr>
        <p:spPr>
          <a:xfrm>
            <a:off x="8839201" y="6546019"/>
            <a:ext cx="250824" cy="177613"/>
          </a:xfrm>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sz="1100" b="1" spc="-5" dirty="0">
                <a:solidFill>
                  <a:srgbClr val="292934"/>
                </a:solidFill>
                <a:latin typeface="Arial"/>
                <a:cs typeface="Arial"/>
              </a:rPr>
              <a:t>8</a:t>
            </a:fld>
            <a:endParaRPr sz="1100" dirty="0">
              <a:latin typeface="Arial"/>
              <a:cs typeface="Arial"/>
            </a:endParaRPr>
          </a:p>
        </p:txBody>
      </p:sp>
      <p:sp>
        <p:nvSpPr>
          <p:cNvPr id="3" name="object 3"/>
          <p:cNvSpPr txBox="1"/>
          <p:nvPr/>
        </p:nvSpPr>
        <p:spPr>
          <a:xfrm>
            <a:off x="505459" y="2016760"/>
            <a:ext cx="8215630" cy="3418885"/>
          </a:xfrm>
          <a:prstGeom prst="rect">
            <a:avLst/>
          </a:prstGeom>
        </p:spPr>
        <p:txBody>
          <a:bodyPr vert="horz" wrap="square" lIns="0" tIns="12700" rIns="0" bIns="0" rtlCol="0">
            <a:spAutoFit/>
          </a:bodyPr>
          <a:lstStyle/>
          <a:p>
            <a:pPr marL="195580" marR="313055" indent="-182880">
              <a:lnSpc>
                <a:spcPct val="100000"/>
              </a:lnSpc>
              <a:spcBef>
                <a:spcPts val="100"/>
              </a:spcBef>
              <a:buClr>
                <a:srgbClr val="92A199"/>
              </a:buClr>
              <a:buSzPct val="84090"/>
              <a:buChar char="•"/>
              <a:tabLst>
                <a:tab pos="195580" algn="l"/>
              </a:tabLst>
            </a:pPr>
            <a:r>
              <a:rPr lang="en-US" sz="2200" dirty="0">
                <a:solidFill>
                  <a:srgbClr val="292934"/>
                </a:solidFill>
                <a:latin typeface="Arial"/>
                <a:cs typeface="Arial"/>
              </a:rPr>
              <a:t>C</a:t>
            </a:r>
            <a:r>
              <a:rPr sz="2200" dirty="0">
                <a:solidFill>
                  <a:srgbClr val="292934"/>
                </a:solidFill>
                <a:latin typeface="Arial"/>
                <a:cs typeface="Arial"/>
              </a:rPr>
              <a:t>ommunity-based organization</a:t>
            </a:r>
            <a:r>
              <a:rPr lang="en-US" sz="2200" dirty="0">
                <a:solidFill>
                  <a:srgbClr val="292934"/>
                </a:solidFill>
                <a:latin typeface="Arial"/>
                <a:cs typeface="Arial"/>
              </a:rPr>
              <a:t>s</a:t>
            </a:r>
            <a:r>
              <a:rPr sz="2200" dirty="0">
                <a:solidFill>
                  <a:srgbClr val="292934"/>
                </a:solidFill>
                <a:latin typeface="Arial"/>
                <a:cs typeface="Arial"/>
              </a:rPr>
              <a:t> serv</a:t>
            </a:r>
            <a:r>
              <a:rPr lang="en-US" sz="2200" dirty="0">
                <a:solidFill>
                  <a:srgbClr val="292934"/>
                </a:solidFill>
                <a:latin typeface="Arial"/>
                <a:cs typeface="Arial"/>
              </a:rPr>
              <a:t>ing </a:t>
            </a:r>
            <a:r>
              <a:rPr sz="2200" dirty="0">
                <a:solidFill>
                  <a:srgbClr val="292934"/>
                </a:solidFill>
                <a:latin typeface="Arial"/>
                <a:cs typeface="Arial"/>
              </a:rPr>
              <a:t> low- </a:t>
            </a:r>
            <a:r>
              <a:rPr sz="2200" spc="-5" dirty="0">
                <a:solidFill>
                  <a:srgbClr val="292934"/>
                </a:solidFill>
                <a:latin typeface="Arial"/>
                <a:cs typeface="Arial"/>
              </a:rPr>
              <a:t>and  </a:t>
            </a:r>
            <a:r>
              <a:rPr sz="2200" dirty="0">
                <a:solidFill>
                  <a:srgbClr val="292934"/>
                </a:solidFill>
                <a:latin typeface="Arial"/>
                <a:cs typeface="Arial"/>
              </a:rPr>
              <a:t>moderate-income Hartford</a:t>
            </a:r>
            <a:r>
              <a:rPr sz="2200" spc="10" dirty="0">
                <a:solidFill>
                  <a:srgbClr val="292934"/>
                </a:solidFill>
                <a:latin typeface="Arial"/>
                <a:cs typeface="Arial"/>
              </a:rPr>
              <a:t> </a:t>
            </a:r>
            <a:r>
              <a:rPr sz="2200" dirty="0">
                <a:solidFill>
                  <a:srgbClr val="292934"/>
                </a:solidFill>
                <a:latin typeface="Arial"/>
                <a:cs typeface="Arial"/>
              </a:rPr>
              <a:t>residents</a:t>
            </a:r>
            <a:endParaRPr sz="2200" dirty="0">
              <a:latin typeface="Arial"/>
              <a:cs typeface="Arial"/>
            </a:endParaRPr>
          </a:p>
          <a:p>
            <a:pPr>
              <a:lnSpc>
                <a:spcPct val="100000"/>
              </a:lnSpc>
              <a:spcBef>
                <a:spcPts val="45"/>
              </a:spcBef>
              <a:buClr>
                <a:srgbClr val="92A199"/>
              </a:buClr>
              <a:buFont typeface="Arial"/>
              <a:buChar char="•"/>
            </a:pPr>
            <a:endParaRPr sz="2950" dirty="0">
              <a:latin typeface="Arial"/>
              <a:cs typeface="Arial"/>
            </a:endParaRPr>
          </a:p>
          <a:p>
            <a:pPr marL="195580" marR="5080" indent="-182880">
              <a:lnSpc>
                <a:spcPct val="100000"/>
              </a:lnSpc>
              <a:buClr>
                <a:srgbClr val="92A199"/>
              </a:buClr>
              <a:buSzPct val="84090"/>
              <a:buChar char="•"/>
              <a:tabLst>
                <a:tab pos="195580" algn="l"/>
              </a:tabLst>
            </a:pPr>
            <a:r>
              <a:rPr lang="en-US" sz="2200" dirty="0">
                <a:solidFill>
                  <a:srgbClr val="292934"/>
                </a:solidFill>
                <a:latin typeface="Arial"/>
                <a:cs typeface="Arial"/>
              </a:rPr>
              <a:t>Have </a:t>
            </a:r>
            <a:r>
              <a:rPr sz="2200" dirty="0">
                <a:solidFill>
                  <a:srgbClr val="292934"/>
                </a:solidFill>
                <a:latin typeface="Arial"/>
                <a:cs typeface="Arial"/>
              </a:rPr>
              <a:t>a 501(c)(3) designation from the IRS at </a:t>
            </a:r>
            <a:r>
              <a:rPr sz="2200" spc="-5" dirty="0">
                <a:solidFill>
                  <a:srgbClr val="292934"/>
                </a:solidFill>
                <a:latin typeface="Arial"/>
                <a:cs typeface="Arial"/>
              </a:rPr>
              <a:t>the </a:t>
            </a:r>
            <a:r>
              <a:rPr sz="2200" dirty="0">
                <a:solidFill>
                  <a:srgbClr val="292934"/>
                </a:solidFill>
                <a:latin typeface="Arial"/>
                <a:cs typeface="Arial"/>
              </a:rPr>
              <a:t>time</a:t>
            </a:r>
            <a:r>
              <a:rPr sz="2200" spc="-40" dirty="0">
                <a:solidFill>
                  <a:srgbClr val="292934"/>
                </a:solidFill>
                <a:latin typeface="Arial"/>
                <a:cs typeface="Arial"/>
              </a:rPr>
              <a:t> </a:t>
            </a:r>
            <a:r>
              <a:rPr sz="2200" dirty="0">
                <a:solidFill>
                  <a:srgbClr val="292934"/>
                </a:solidFill>
                <a:latin typeface="Arial"/>
                <a:cs typeface="Arial"/>
              </a:rPr>
              <a:t>of  application</a:t>
            </a:r>
            <a:endParaRPr sz="2200" dirty="0">
              <a:latin typeface="Arial"/>
              <a:cs typeface="Arial"/>
            </a:endParaRPr>
          </a:p>
          <a:p>
            <a:pPr>
              <a:lnSpc>
                <a:spcPct val="100000"/>
              </a:lnSpc>
              <a:spcBef>
                <a:spcPts val="55"/>
              </a:spcBef>
              <a:buClr>
                <a:srgbClr val="92A199"/>
              </a:buClr>
              <a:buFont typeface="Arial"/>
              <a:buChar char="•"/>
            </a:pPr>
            <a:endParaRPr sz="2950" dirty="0">
              <a:latin typeface="Arial"/>
              <a:cs typeface="Arial"/>
            </a:endParaRPr>
          </a:p>
          <a:p>
            <a:pPr marL="195580" indent="-182880">
              <a:lnSpc>
                <a:spcPct val="100000"/>
              </a:lnSpc>
              <a:buClr>
                <a:srgbClr val="92A199"/>
              </a:buClr>
              <a:buSzPct val="84090"/>
              <a:buChar char="•"/>
              <a:tabLst>
                <a:tab pos="195580" algn="l"/>
              </a:tabLst>
            </a:pPr>
            <a:r>
              <a:rPr lang="en-US" sz="2200" dirty="0">
                <a:solidFill>
                  <a:srgbClr val="292934"/>
                </a:solidFill>
                <a:latin typeface="Arial"/>
                <a:cs typeface="Arial"/>
              </a:rPr>
              <a:t>I</a:t>
            </a:r>
            <a:r>
              <a:rPr sz="2200" dirty="0">
                <a:solidFill>
                  <a:srgbClr val="292934"/>
                </a:solidFill>
                <a:latin typeface="Arial"/>
                <a:cs typeface="Arial"/>
              </a:rPr>
              <a:t>ncorporated with the Secretary of</a:t>
            </a:r>
            <a:r>
              <a:rPr sz="2200" spc="-10" dirty="0">
                <a:solidFill>
                  <a:srgbClr val="292934"/>
                </a:solidFill>
                <a:latin typeface="Arial"/>
                <a:cs typeface="Arial"/>
              </a:rPr>
              <a:t> </a:t>
            </a:r>
            <a:r>
              <a:rPr sz="2200" dirty="0">
                <a:solidFill>
                  <a:srgbClr val="292934"/>
                </a:solidFill>
                <a:latin typeface="Arial"/>
                <a:cs typeface="Arial"/>
              </a:rPr>
              <a:t>State</a:t>
            </a:r>
            <a:endParaRPr sz="2200" dirty="0">
              <a:latin typeface="Arial"/>
              <a:cs typeface="Arial"/>
            </a:endParaRPr>
          </a:p>
          <a:p>
            <a:pPr>
              <a:lnSpc>
                <a:spcPct val="100000"/>
              </a:lnSpc>
              <a:spcBef>
                <a:spcPts val="45"/>
              </a:spcBef>
              <a:buClr>
                <a:srgbClr val="92A199"/>
              </a:buClr>
              <a:buFont typeface="Arial"/>
              <a:buChar char="•"/>
            </a:pPr>
            <a:endParaRPr sz="2950" dirty="0">
              <a:latin typeface="Arial"/>
              <a:cs typeface="Arial"/>
            </a:endParaRPr>
          </a:p>
          <a:p>
            <a:pPr marL="195580" marR="926465" indent="-182880">
              <a:lnSpc>
                <a:spcPct val="100000"/>
              </a:lnSpc>
              <a:buClr>
                <a:srgbClr val="92A199"/>
              </a:buClr>
              <a:buSzPct val="84090"/>
              <a:buChar char="•"/>
              <a:tabLst>
                <a:tab pos="195580" algn="l"/>
              </a:tabLst>
            </a:pPr>
            <a:r>
              <a:rPr lang="en-US" sz="2200" dirty="0">
                <a:solidFill>
                  <a:srgbClr val="292934"/>
                </a:solidFill>
                <a:latin typeface="Arial"/>
                <a:cs typeface="Arial"/>
              </a:rPr>
              <a:t>Have a </a:t>
            </a:r>
            <a:r>
              <a:rPr sz="2200" dirty="0">
                <a:solidFill>
                  <a:srgbClr val="292934"/>
                </a:solidFill>
                <a:latin typeface="Arial"/>
                <a:cs typeface="Arial"/>
              </a:rPr>
              <a:t>SAM UEI at the time</a:t>
            </a:r>
            <a:r>
              <a:rPr sz="2200" spc="-105" dirty="0">
                <a:solidFill>
                  <a:srgbClr val="292934"/>
                </a:solidFill>
                <a:latin typeface="Arial"/>
                <a:cs typeface="Arial"/>
              </a:rPr>
              <a:t> </a:t>
            </a:r>
            <a:r>
              <a:rPr sz="2200" dirty="0">
                <a:solidFill>
                  <a:srgbClr val="292934"/>
                </a:solidFill>
                <a:latin typeface="Arial"/>
                <a:cs typeface="Arial"/>
              </a:rPr>
              <a:t>of  application (sam.gov)</a:t>
            </a:r>
            <a:r>
              <a:rPr lang="en-US" sz="2200" dirty="0">
                <a:solidFill>
                  <a:srgbClr val="292934"/>
                </a:solidFill>
                <a:latin typeface="Arial"/>
                <a:cs typeface="Arial"/>
              </a:rPr>
              <a:t>. </a:t>
            </a:r>
            <a:endParaRPr sz="22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845" y="1785112"/>
            <a:ext cx="3076955" cy="3981859"/>
          </a:xfrm>
          <a:prstGeom prst="rect">
            <a:avLst/>
          </a:prstGeom>
        </p:spPr>
        <p:txBody>
          <a:bodyPr vert="horz" wrap="square" lIns="0" tIns="46990" rIns="0" bIns="0" rtlCol="0">
            <a:spAutoFit/>
          </a:bodyPr>
          <a:lstStyle/>
          <a:p>
            <a:pPr marL="195580" marR="240029" indent="-183515">
              <a:lnSpc>
                <a:spcPts val="2160"/>
              </a:lnSpc>
              <a:spcBef>
                <a:spcPts val="370"/>
              </a:spcBef>
              <a:buClr>
                <a:srgbClr val="92A199"/>
              </a:buClr>
              <a:buSzPct val="85000"/>
              <a:buChar char="•"/>
              <a:tabLst>
                <a:tab pos="196215" algn="l"/>
              </a:tabLst>
            </a:pPr>
            <a:r>
              <a:rPr sz="2000" spc="-5" dirty="0">
                <a:solidFill>
                  <a:srgbClr val="292934"/>
                </a:solidFill>
                <a:latin typeface="Arial"/>
                <a:cs typeface="Arial"/>
              </a:rPr>
              <a:t>The Federal  Government is no  longer using DUNS</a:t>
            </a:r>
            <a:r>
              <a:rPr sz="2000" spc="-10" dirty="0">
                <a:solidFill>
                  <a:srgbClr val="292934"/>
                </a:solidFill>
                <a:latin typeface="Arial"/>
                <a:cs typeface="Arial"/>
              </a:rPr>
              <a:t> </a:t>
            </a:r>
            <a:r>
              <a:rPr sz="2000" spc="-5" dirty="0">
                <a:solidFill>
                  <a:srgbClr val="292934"/>
                </a:solidFill>
                <a:latin typeface="Arial"/>
                <a:cs typeface="Arial"/>
              </a:rPr>
              <a:t>#.</a:t>
            </a:r>
            <a:endParaRPr sz="2000" dirty="0">
              <a:latin typeface="Arial"/>
              <a:cs typeface="Arial"/>
            </a:endParaRPr>
          </a:p>
          <a:p>
            <a:pPr>
              <a:lnSpc>
                <a:spcPct val="100000"/>
              </a:lnSpc>
              <a:spcBef>
                <a:spcPts val="15"/>
              </a:spcBef>
              <a:buClr>
                <a:srgbClr val="92A199"/>
              </a:buClr>
              <a:buFont typeface="Arial"/>
              <a:buChar char="•"/>
            </a:pPr>
            <a:endParaRPr sz="2700" dirty="0">
              <a:latin typeface="Arial"/>
              <a:cs typeface="Arial"/>
            </a:endParaRPr>
          </a:p>
          <a:p>
            <a:pPr marL="195580" marR="5715" indent="-183515">
              <a:lnSpc>
                <a:spcPts val="2160"/>
              </a:lnSpc>
              <a:buClr>
                <a:srgbClr val="92A199"/>
              </a:buClr>
              <a:buSzPct val="85000"/>
              <a:buChar char="•"/>
              <a:tabLst>
                <a:tab pos="196215" algn="l"/>
              </a:tabLst>
            </a:pPr>
            <a:r>
              <a:rPr sz="2000" spc="-5" dirty="0">
                <a:solidFill>
                  <a:srgbClr val="292934"/>
                </a:solidFill>
                <a:latin typeface="Arial"/>
                <a:cs typeface="Arial"/>
              </a:rPr>
              <a:t>SAM, is an alternative -  Unique Entity Identifiers  (UEI). </a:t>
            </a:r>
            <a:r>
              <a:rPr sz="2000" spc="-50" dirty="0">
                <a:solidFill>
                  <a:srgbClr val="292934"/>
                </a:solidFill>
                <a:latin typeface="Arial"/>
                <a:cs typeface="Arial"/>
              </a:rPr>
              <a:t>Your</a:t>
            </a:r>
            <a:r>
              <a:rPr sz="2000" spc="-65" dirty="0">
                <a:solidFill>
                  <a:srgbClr val="292934"/>
                </a:solidFill>
                <a:latin typeface="Arial"/>
                <a:cs typeface="Arial"/>
              </a:rPr>
              <a:t> </a:t>
            </a:r>
            <a:r>
              <a:rPr sz="2000" spc="-5" dirty="0">
                <a:solidFill>
                  <a:srgbClr val="292934"/>
                </a:solidFill>
                <a:latin typeface="Arial"/>
                <a:cs typeface="Arial"/>
              </a:rPr>
              <a:t>organization  should </a:t>
            </a:r>
            <a:r>
              <a:rPr sz="2000" spc="-15" dirty="0">
                <a:solidFill>
                  <a:srgbClr val="292934"/>
                </a:solidFill>
                <a:latin typeface="Arial"/>
                <a:cs typeface="Arial"/>
              </a:rPr>
              <a:t>register. </a:t>
            </a:r>
            <a:r>
              <a:rPr sz="2000" spc="-5" dirty="0">
                <a:solidFill>
                  <a:srgbClr val="292934"/>
                </a:solidFill>
                <a:latin typeface="Arial"/>
                <a:cs typeface="Arial"/>
              </a:rPr>
              <a:t>It is required</a:t>
            </a:r>
            <a:r>
              <a:rPr sz="2000" spc="-25" dirty="0">
                <a:solidFill>
                  <a:srgbClr val="292934"/>
                </a:solidFill>
                <a:latin typeface="Arial"/>
                <a:cs typeface="Arial"/>
              </a:rPr>
              <a:t>.</a:t>
            </a:r>
            <a:endParaRPr sz="2000" dirty="0">
              <a:latin typeface="Arial"/>
              <a:cs typeface="Arial"/>
            </a:endParaRPr>
          </a:p>
          <a:p>
            <a:pPr>
              <a:lnSpc>
                <a:spcPct val="100000"/>
              </a:lnSpc>
              <a:spcBef>
                <a:spcPts val="15"/>
              </a:spcBef>
              <a:buClr>
                <a:srgbClr val="92A199"/>
              </a:buClr>
              <a:buFont typeface="Arial"/>
              <a:buChar char="•"/>
            </a:pPr>
            <a:endParaRPr sz="2700" dirty="0">
              <a:latin typeface="Arial"/>
              <a:cs typeface="Arial"/>
            </a:endParaRPr>
          </a:p>
          <a:p>
            <a:pPr marL="195580" marR="243840" indent="-183515">
              <a:lnSpc>
                <a:spcPts val="2160"/>
              </a:lnSpc>
              <a:buClr>
                <a:srgbClr val="92A199"/>
              </a:buClr>
              <a:buSzPct val="85000"/>
              <a:buChar char="•"/>
              <a:tabLst>
                <a:tab pos="196215" algn="l"/>
              </a:tabLst>
            </a:pPr>
            <a:r>
              <a:rPr sz="2000" spc="-5" dirty="0">
                <a:solidFill>
                  <a:srgbClr val="292934"/>
                </a:solidFill>
                <a:latin typeface="Arial"/>
                <a:cs typeface="Arial"/>
              </a:rPr>
              <a:t>Use N/A for fields</a:t>
            </a:r>
            <a:r>
              <a:rPr sz="2000" spc="-135" dirty="0">
                <a:solidFill>
                  <a:srgbClr val="292934"/>
                </a:solidFill>
                <a:latin typeface="Arial"/>
                <a:cs typeface="Arial"/>
              </a:rPr>
              <a:t> </a:t>
            </a:r>
            <a:r>
              <a:rPr sz="2000" spc="-5" dirty="0">
                <a:solidFill>
                  <a:srgbClr val="292934"/>
                </a:solidFill>
                <a:latin typeface="Arial"/>
                <a:cs typeface="Arial"/>
              </a:rPr>
              <a:t>that  don’t apply like if </a:t>
            </a:r>
            <a:r>
              <a:rPr sz="2000" dirty="0">
                <a:solidFill>
                  <a:srgbClr val="292934"/>
                </a:solidFill>
                <a:latin typeface="Arial"/>
                <a:cs typeface="Arial"/>
              </a:rPr>
              <a:t>you  </a:t>
            </a:r>
            <a:r>
              <a:rPr sz="2000" spc="-5" dirty="0">
                <a:solidFill>
                  <a:srgbClr val="292934"/>
                </a:solidFill>
                <a:latin typeface="Arial"/>
                <a:cs typeface="Arial"/>
              </a:rPr>
              <a:t>don’t have a</a:t>
            </a:r>
            <a:r>
              <a:rPr sz="2000" spc="-50" dirty="0">
                <a:solidFill>
                  <a:srgbClr val="292934"/>
                </a:solidFill>
                <a:latin typeface="Arial"/>
                <a:cs typeface="Arial"/>
              </a:rPr>
              <a:t> </a:t>
            </a:r>
            <a:r>
              <a:rPr sz="2000" spc="-10" dirty="0">
                <a:solidFill>
                  <a:srgbClr val="292934"/>
                </a:solidFill>
                <a:latin typeface="Arial"/>
                <a:cs typeface="Arial"/>
              </a:rPr>
              <a:t>website</a:t>
            </a:r>
            <a:endParaRPr sz="2000" dirty="0">
              <a:latin typeface="Arial"/>
              <a:cs typeface="Arial"/>
            </a:endParaRPr>
          </a:p>
        </p:txBody>
      </p:sp>
      <p:sp>
        <p:nvSpPr>
          <p:cNvPr id="3" name="object 3"/>
          <p:cNvSpPr txBox="1">
            <a:spLocks noGrp="1"/>
          </p:cNvSpPr>
          <p:nvPr>
            <p:ph type="title"/>
          </p:nvPr>
        </p:nvSpPr>
        <p:spPr>
          <a:xfrm>
            <a:off x="1876298" y="625602"/>
            <a:ext cx="5401945" cy="788670"/>
          </a:xfrm>
          <a:prstGeom prst="rect">
            <a:avLst/>
          </a:prstGeom>
        </p:spPr>
        <p:txBody>
          <a:bodyPr vert="horz" wrap="square" lIns="0" tIns="12700" rIns="0" bIns="0" rtlCol="0">
            <a:spAutoFit/>
          </a:bodyPr>
          <a:lstStyle/>
          <a:p>
            <a:pPr marL="2540" algn="ctr">
              <a:lnSpc>
                <a:spcPct val="100000"/>
              </a:lnSpc>
              <a:spcBef>
                <a:spcPts val="100"/>
              </a:spcBef>
            </a:pPr>
            <a:r>
              <a:rPr spc="-80" dirty="0"/>
              <a:t>CDBG </a:t>
            </a:r>
            <a:r>
              <a:rPr spc="-95" dirty="0"/>
              <a:t>Application</a:t>
            </a:r>
            <a:r>
              <a:rPr spc="-430" dirty="0"/>
              <a:t> </a:t>
            </a:r>
            <a:r>
              <a:rPr spc="-90" dirty="0"/>
              <a:t>Process</a:t>
            </a:r>
          </a:p>
          <a:p>
            <a:pPr algn="ctr">
              <a:lnSpc>
                <a:spcPct val="100000"/>
              </a:lnSpc>
              <a:spcBef>
                <a:spcPts val="10"/>
              </a:spcBef>
              <a:tabLst>
                <a:tab pos="1299210" algn="l"/>
              </a:tabLst>
            </a:pPr>
            <a:r>
              <a:rPr sz="2400" b="0" i="0" spc="-95" dirty="0">
                <a:solidFill>
                  <a:srgbClr val="D2523B"/>
                </a:solidFill>
                <a:latin typeface="Arial"/>
                <a:cs typeface="Arial"/>
              </a:rPr>
              <a:t>Section</a:t>
            </a:r>
            <a:r>
              <a:rPr sz="2400" b="0" i="0" spc="-175" dirty="0">
                <a:solidFill>
                  <a:srgbClr val="D2523B"/>
                </a:solidFill>
                <a:latin typeface="Arial"/>
                <a:cs typeface="Arial"/>
              </a:rPr>
              <a:t> </a:t>
            </a:r>
            <a:r>
              <a:rPr sz="2400" b="0" i="0" spc="-5" dirty="0">
                <a:solidFill>
                  <a:srgbClr val="D2523B"/>
                </a:solidFill>
                <a:latin typeface="Arial"/>
                <a:cs typeface="Arial"/>
              </a:rPr>
              <a:t>1	</a:t>
            </a:r>
            <a:r>
              <a:rPr sz="2400" b="0" i="0" spc="-100" dirty="0">
                <a:solidFill>
                  <a:srgbClr val="D2523B"/>
                </a:solidFill>
                <a:latin typeface="Arial"/>
                <a:cs typeface="Arial"/>
              </a:rPr>
              <a:t>Organization </a:t>
            </a:r>
            <a:r>
              <a:rPr sz="2400" b="0" i="0" spc="-95" dirty="0">
                <a:solidFill>
                  <a:srgbClr val="D2523B"/>
                </a:solidFill>
                <a:latin typeface="Arial"/>
                <a:cs typeface="Arial"/>
              </a:rPr>
              <a:t>Contact</a:t>
            </a:r>
            <a:r>
              <a:rPr sz="2400" b="0" i="0" spc="-250" dirty="0">
                <a:solidFill>
                  <a:srgbClr val="D2523B"/>
                </a:solidFill>
                <a:latin typeface="Arial"/>
                <a:cs typeface="Arial"/>
              </a:rPr>
              <a:t> </a:t>
            </a:r>
            <a:r>
              <a:rPr sz="2400" b="0" i="0" spc="-100" dirty="0">
                <a:solidFill>
                  <a:srgbClr val="D2523B"/>
                </a:solidFill>
                <a:latin typeface="Arial"/>
                <a:cs typeface="Arial"/>
              </a:rPr>
              <a:t>Information</a:t>
            </a:r>
            <a:endParaRPr sz="2400">
              <a:latin typeface="Arial"/>
              <a:cs typeface="Arial"/>
            </a:endParaRPr>
          </a:p>
        </p:txBody>
      </p:sp>
      <p:sp>
        <p:nvSpPr>
          <p:cNvPr id="4" name="object 4"/>
          <p:cNvSpPr/>
          <p:nvPr/>
        </p:nvSpPr>
        <p:spPr>
          <a:xfrm>
            <a:off x="3438144" y="1905000"/>
            <a:ext cx="5430011" cy="362024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5" dirty="0"/>
              <a:t>9</a:t>
            </a:fld>
            <a:endParaRPr spc="-5" dirty="0"/>
          </a:p>
        </p:txBody>
      </p:sp>
      <p:sp>
        <p:nvSpPr>
          <p:cNvPr id="7" name="TextBox 6">
            <a:extLst>
              <a:ext uri="{FF2B5EF4-FFF2-40B4-BE49-F238E27FC236}">
                <a16:creationId xmlns:a16="http://schemas.microsoft.com/office/drawing/2014/main" id="{9ADBECFD-12CB-C0C5-713F-805F8396A431}"/>
              </a:ext>
            </a:extLst>
          </p:cNvPr>
          <p:cNvSpPr txBox="1"/>
          <p:nvPr/>
        </p:nvSpPr>
        <p:spPr>
          <a:xfrm>
            <a:off x="3438144" y="1474970"/>
            <a:ext cx="4572000" cy="369332"/>
          </a:xfrm>
          <a:prstGeom prst="rect">
            <a:avLst/>
          </a:prstGeom>
          <a:noFill/>
        </p:spPr>
        <p:txBody>
          <a:bodyPr wrap="square">
            <a:spAutoFit/>
          </a:bodyPr>
          <a:lstStyle/>
          <a:p>
            <a:r>
              <a:rPr lang="en-US" dirty="0">
                <a:hlinkClick r:id="rId3"/>
              </a:rPr>
              <a:t>SAM.gov | Home</a:t>
            </a:r>
            <a:endParaRPr lang="en-US" dirty="0"/>
          </a:p>
        </p:txBody>
      </p:sp>
      <p:sp>
        <p:nvSpPr>
          <p:cNvPr id="6" name="TextBox 5">
            <a:extLst>
              <a:ext uri="{FF2B5EF4-FFF2-40B4-BE49-F238E27FC236}">
                <a16:creationId xmlns:a16="http://schemas.microsoft.com/office/drawing/2014/main" id="{9C8B362F-F108-DB7A-53B9-F1CE3A7175DD}"/>
              </a:ext>
            </a:extLst>
          </p:cNvPr>
          <p:cNvSpPr txBox="1"/>
          <p:nvPr/>
        </p:nvSpPr>
        <p:spPr>
          <a:xfrm>
            <a:off x="1219200" y="5943600"/>
            <a:ext cx="7010400" cy="400110"/>
          </a:xfrm>
          <a:prstGeom prst="rect">
            <a:avLst/>
          </a:prstGeom>
          <a:solidFill>
            <a:schemeClr val="accent6">
              <a:lumMod val="60000"/>
              <a:lumOff val="40000"/>
            </a:schemeClr>
          </a:solidFill>
        </p:spPr>
        <p:txBody>
          <a:bodyPr wrap="square" rtlCol="0">
            <a:spAutoFit/>
          </a:bodyPr>
          <a:lstStyle/>
          <a:p>
            <a:r>
              <a:rPr lang="en-US" sz="2000" dirty="0"/>
              <a:t>NOTE:  Subcontractors,  must also have a valid UEI and be vetted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8b1ea2d-b4ff-4988-bf0e-e400b5b6364d" xsi:nil="true"/>
    <_ip_UnifiedCompliancePolicyProperties xmlns="http://schemas.microsoft.com/sharepoint/v3" xsi:nil="true"/>
    <lcf76f155ced4ddcb4097134ff3c332f xmlns="4b070106-4d97-4d3e-8a06-4c00b35a68e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818207C28594DBB6DAA9B308CCB1A" ma:contentTypeVersion="18" ma:contentTypeDescription="Create a new document." ma:contentTypeScope="" ma:versionID="8bdb5a4a46588c4e78d8c1915c2bdff0">
  <xsd:schema xmlns:xsd="http://www.w3.org/2001/XMLSchema" xmlns:xs="http://www.w3.org/2001/XMLSchema" xmlns:p="http://schemas.microsoft.com/office/2006/metadata/properties" xmlns:ns1="http://schemas.microsoft.com/sharepoint/v3" xmlns:ns2="4b070106-4d97-4d3e-8a06-4c00b35a68e4" xmlns:ns3="78b1ea2d-b4ff-4988-bf0e-e400b5b6364d" targetNamespace="http://schemas.microsoft.com/office/2006/metadata/properties" ma:root="true" ma:fieldsID="074dbbe5b385c23b06985a9104939e5d" ns1:_="" ns2:_="" ns3:_="">
    <xsd:import namespace="http://schemas.microsoft.com/sharepoint/v3"/>
    <xsd:import namespace="4b070106-4d97-4d3e-8a06-4c00b35a68e4"/>
    <xsd:import namespace="78b1ea2d-b4ff-4988-bf0e-e400b5b636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070106-4d97-4d3e-8a06-4c00b35a6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b475d7-e430-4f0c-8f16-24ea0d9a07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b1ea2d-b4ff-4988-bf0e-e400b5b636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214435-c82a-4c42-9266-d21f64e49c7e}" ma:internalName="TaxCatchAll" ma:showField="CatchAllData" ma:web="78b1ea2d-b4ff-4988-bf0e-e400b5b636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E8E1A-4239-4349-97A4-029ACE4DD2FA}">
  <ds:schemaRefs>
    <ds:schemaRef ds:uri="http://schemas.microsoft.com/office/2006/metadata/properties"/>
    <ds:schemaRef ds:uri="http://schemas.microsoft.com/office/infopath/2007/PartnerControls"/>
    <ds:schemaRef ds:uri="http://schemas.microsoft.com/sharepoint/v3"/>
    <ds:schemaRef ds:uri="78b1ea2d-b4ff-4988-bf0e-e400b5b6364d"/>
    <ds:schemaRef ds:uri="4b070106-4d97-4d3e-8a06-4c00b35a68e4"/>
  </ds:schemaRefs>
</ds:datastoreItem>
</file>

<file path=customXml/itemProps2.xml><?xml version="1.0" encoding="utf-8"?>
<ds:datastoreItem xmlns:ds="http://schemas.openxmlformats.org/officeDocument/2006/customXml" ds:itemID="{8F1345FA-5876-4506-B43F-E9B46FC9AEB0}">
  <ds:schemaRefs>
    <ds:schemaRef ds:uri="http://schemas.microsoft.com/sharepoint/v3/contenttype/forms"/>
  </ds:schemaRefs>
</ds:datastoreItem>
</file>

<file path=customXml/itemProps3.xml><?xml version="1.0" encoding="utf-8"?>
<ds:datastoreItem xmlns:ds="http://schemas.openxmlformats.org/officeDocument/2006/customXml" ds:itemID="{62E8C5A4-431A-4963-9DAB-D39378ED3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070106-4d97-4d3e-8a06-4c00b35a68e4"/>
    <ds:schemaRef ds:uri="78b1ea2d-b4ff-4988-bf0e-e400b5b636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4135</TotalTime>
  <Words>3670</Words>
  <Application>Microsoft Office PowerPoint</Application>
  <PresentationFormat>On-screen Show (4:3)</PresentationFormat>
  <Paragraphs>442</Paragraphs>
  <Slides>43</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Courier New</vt:lpstr>
      <vt:lpstr>Office Theme</vt:lpstr>
      <vt:lpstr>City of  Hartford HUD Programs:  Community Development Block Grants (CDBG), Housing Opportunities for persons with HIV/AIDS (HOPWA) Emergency Solutions Grant (ESG)</vt:lpstr>
      <vt:lpstr>Agenda</vt:lpstr>
      <vt:lpstr>HUD Funding Overview</vt:lpstr>
      <vt:lpstr>HUD PROGRAMS REGULATORY FRAMEWORK</vt:lpstr>
      <vt:lpstr>https://www.ecfr.gov/</vt:lpstr>
      <vt:lpstr>Community Development Block Grant (CDBG)</vt:lpstr>
      <vt:lpstr>PowerPoint Presentation</vt:lpstr>
      <vt:lpstr>Eligible Applicants: Basic Criteria</vt:lpstr>
      <vt:lpstr>CDBG Application Process Section 1 Organization Contact Information</vt:lpstr>
      <vt:lpstr>Eligibility Criteria: Meets a National Objective</vt:lpstr>
      <vt:lpstr>CDBG: Low-Mod Income Beneficiaries</vt:lpstr>
      <vt:lpstr>CDBG: Eligible vs. Ineligible Activities</vt:lpstr>
      <vt:lpstr>CDBG Matrix Coding</vt:lpstr>
      <vt:lpstr>National Objectives possible for CDBG activities</vt:lpstr>
      <vt:lpstr>CDBG, HOPWA, ESG Application Overview:</vt:lpstr>
      <vt:lpstr>Application Overview: Accessing the Applications</vt:lpstr>
      <vt:lpstr>Application Overview: Accessing related documents for program use</vt:lpstr>
      <vt:lpstr>The same as last Year</vt:lpstr>
      <vt:lpstr>Changes from last year- All applications</vt:lpstr>
      <vt:lpstr>Changes from last year- CDBG </vt:lpstr>
      <vt:lpstr>Changes from last year- HOPWA </vt:lpstr>
      <vt:lpstr>Changes from last year- ESG </vt:lpstr>
      <vt:lpstr>Application Scoring</vt:lpstr>
      <vt:lpstr>CDBG Application  Sections 1-3- Your Organization &amp; HUD alignment </vt:lpstr>
      <vt:lpstr>Application Process- Repeating Groups   Staff Contact Information Staff Qualifications</vt:lpstr>
      <vt:lpstr>CDBG Application Section 4 About the  Program Requesting Funds</vt:lpstr>
      <vt:lpstr>CDBG Application Section 5  Program Capacity- Risk  Assessment</vt:lpstr>
      <vt:lpstr>CDBG Application Process: Section 6 Measuring Results</vt:lpstr>
      <vt:lpstr>CDBG Application Process: Section 6 Measuring Results</vt:lpstr>
      <vt:lpstr>CDBG Application Process: Section 7 Program Request and Budget Project Scope of Work</vt:lpstr>
      <vt:lpstr>CDBG Application Process: Section 7 Program Request and Budget</vt:lpstr>
      <vt:lpstr>Enter your CDBG $ Request</vt:lpstr>
      <vt:lpstr>PowerPoint Presentation</vt:lpstr>
      <vt:lpstr>CDBG Application Process:</vt:lpstr>
      <vt:lpstr>PowerPoint Presentation</vt:lpstr>
      <vt:lpstr>Proof of Applicant’s Insurance Coverage</vt:lpstr>
      <vt:lpstr>Proof that Applicant is Current in Payment of City  Taxes, Fees, Fines, and Other Revenue</vt:lpstr>
      <vt:lpstr>Program Operation/Required Form</vt:lpstr>
      <vt:lpstr>Program Operation/Required Form</vt:lpstr>
      <vt:lpstr>Some Final Advice</vt:lpstr>
      <vt:lpstr>Applications Next Steps :</vt:lpstr>
      <vt:lpstr>Finally….</vt:lpstr>
      <vt:lpstr>If you have questions please call, e-mail or schedule a one-on-one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DEVELOPMENT BLOCK GRANT PROGRAM</dc:title>
  <dc:creator>sblint</dc:creator>
  <cp:lastModifiedBy>Horowitz, Sheryl</cp:lastModifiedBy>
  <cp:revision>113</cp:revision>
  <dcterms:created xsi:type="dcterms:W3CDTF">2024-01-22T16:37:52Z</dcterms:created>
  <dcterms:modified xsi:type="dcterms:W3CDTF">2026-02-10T14:28:08Z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2023-02-13T00:00:00Z</vt:filetime>
  </property>
  <property fmtid="{D5CDD505-2E9C-101B-9397-08002B2CF9AE}" pid="3" name="Creator">
    <vt:lpwstr>Microsoft® PowerPoint® 2019</vt:lpwstr>
  </property>
  <property fmtid="{D5CDD505-2E9C-101B-9397-08002B2CF9AE}" pid="4" name="LastSaved">
    <vt:filetime>2024-01-22T00:00:00Z</vt:filetime>
  </property>
  <property fmtid="{D5CDD505-2E9C-101B-9397-08002B2CF9AE}" pid="5" name="ContentTypeId">
    <vt:lpwstr>0x010100E7B818207C28594DBB6DAA9B308CCB1A</vt:lpwstr>
  </property>
  <property fmtid="{D5CDD505-2E9C-101B-9397-08002B2CF9AE}" pid="6" name="MediaServiceImageTags">
    <vt:lpwstr/>
  </property>
</Properties>
</file>