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60" r:id="rId5"/>
  </p:sldIdLst>
  <p:sldSz cx="9144000" cy="6858000" type="letter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F7F"/>
    <a:srgbClr val="7EADF1"/>
    <a:srgbClr val="FEDFDD"/>
    <a:srgbClr val="DFF2FF"/>
    <a:srgbClr val="CDCDCD"/>
    <a:srgbClr val="FF5050"/>
    <a:srgbClr val="353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0FAE1E-A143-4B35-B60E-F03FED17FA3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DA1EB4-E421-47F9-9B5C-9E5169C5F0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8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A1EB4-E421-47F9-9B5C-9E5169C5F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6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1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4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3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6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1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4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5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2D08-D92A-4462-A7D9-A702CF86115D}" type="datetimeFigureOut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5023-D8ED-455B-BED9-FD36CCFA4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19088"/>
            <a:ext cx="9144000" cy="4389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18" y="2119264"/>
            <a:ext cx="6684585" cy="4299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229870" marR="0" lvl="0" indent="-229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RECOGIDO DE HOJAS EN BOLSAS DE PAPEL</a:t>
            </a:r>
            <a:endParaRPr lang="en-US">
              <a:ea typeface="+mn-ea"/>
              <a:cs typeface="+mn-cs"/>
            </a:endParaRPr>
          </a:p>
          <a:p>
            <a:pPr marL="229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hojas se recogerán en las aceras </a:t>
            </a: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bolsas de papel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solamente en las siguientes fechas durante los días de recogido de basura: </a:t>
            </a:r>
            <a:endParaRPr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683895" indent="-229870">
              <a:buFont typeface="Arial" panose="020B0604020202020204" pitchFamily="34" charset="0"/>
              <a:buChar char="•"/>
              <a:defRPr/>
            </a:pPr>
            <a:r>
              <a:rPr lang="es-CO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6 de abril al 10 </a:t>
            </a:r>
          </a:p>
          <a:p>
            <a:pPr marL="683895" indent="-229870">
              <a:buFont typeface="Arial" panose="020B0604020202020204" pitchFamily="34" charset="0"/>
              <a:buChar char="•"/>
              <a:defRPr/>
            </a:pPr>
            <a:r>
              <a:rPr lang="es-CO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13 de abril al 17</a:t>
            </a:r>
          </a:p>
          <a:p>
            <a:pPr marL="683895" indent="-229870">
              <a:buFont typeface="Arial" panose="020B0604020202020204" pitchFamily="34" charset="0"/>
              <a:buChar char="•"/>
              <a:defRPr/>
            </a:pPr>
            <a:r>
              <a:rPr lang="es-CO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20 de abril al 24</a:t>
            </a:r>
            <a:endParaRPr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40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9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SE Recogerán las HOJAS SUELTAS EN LAS ACERAS.</a:t>
            </a:r>
            <a:endParaRPr lang="es-CO" sz="16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9870" lvl="0">
              <a:defRPr/>
            </a:pPr>
            <a:r>
              <a:rPr lang="es-CO" sz="1600" b="1" dirty="0">
                <a:solidFill>
                  <a:srgbClr val="70AD47">
                    <a:lumMod val="75000"/>
                  </a:srgbClr>
                </a:solidFill>
              </a:rPr>
              <a:t>OPCIÓN 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ADICIONAL:</a:t>
            </a:r>
            <a:endParaRPr lang="es-CO" sz="1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29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ENTREGA DE LAS HOJAS RECOGIDAS EN BOLSAS: </a:t>
            </a:r>
            <a:endParaRPr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687070" lvl="1" indent="-225425"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solidFill>
                  <a:prstClr val="black"/>
                </a:solidFill>
              </a:rPr>
              <a:t>Lleve bolsas de papel al Centro de Reciclaje y Residuos –</a:t>
            </a:r>
            <a:endParaRPr lang="es-CO" sz="14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marL="687070" lvl="1">
              <a:defRPr/>
            </a:pPr>
            <a:r>
              <a:rPr lang="es-CO" sz="1400" dirty="0">
                <a:solidFill>
                  <a:prstClr val="black"/>
                </a:solidFill>
              </a:rPr>
              <a:t>180 Leibert Road: martes a sábado, de 9:00 am a 2:00 pm</a:t>
            </a:r>
            <a:endParaRPr lang="es-CO" sz="14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marL="229870" lvl="0">
              <a:defRPr/>
            </a:pPr>
            <a:endParaRPr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29870" marR="0" lvl="0" indent="-229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RAMAS Y OTROS DESECHOS: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s-CO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29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ramas de árboles y otros residuos de maleza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CO" sz="1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pedazos de 6 pies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en las siguientes fechas durante los días de recogido de basura: </a:t>
            </a:r>
            <a:endParaRPr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683895" indent="-229870">
              <a:buFont typeface="Arial,Sans-Serif" panose="020B0604020202020204" pitchFamily="34" charset="0"/>
              <a:buChar char="•"/>
              <a:defRPr/>
            </a:pPr>
            <a:r>
              <a:rPr lang="es-CO" sz="1400">
                <a:solidFill>
                  <a:prstClr val="black"/>
                </a:solidFill>
                <a:ea typeface="Calibri"/>
                <a:cs typeface="Calibri"/>
              </a:rPr>
              <a:t>6 de abril al 10</a:t>
            </a:r>
          </a:p>
          <a:p>
            <a:pPr marL="683895" indent="-229870">
              <a:buFont typeface="Arial,Sans-Serif" panose="020B0604020202020204" pitchFamily="34" charset="0"/>
              <a:buChar char="•"/>
              <a:defRPr/>
            </a:pPr>
            <a:r>
              <a:rPr lang="es-CO" sz="1400">
                <a:solidFill>
                  <a:prstClr val="black"/>
                </a:solidFill>
                <a:ea typeface="Calibri"/>
                <a:cs typeface="Calibri"/>
              </a:rPr>
              <a:t>13 de abril al 17</a:t>
            </a:r>
          </a:p>
          <a:p>
            <a:pPr marL="683895" indent="-229870">
              <a:buFont typeface="Arial,Sans-Serif" panose="020B0604020202020204" pitchFamily="34" charset="0"/>
              <a:buChar char="•"/>
              <a:defRPr/>
            </a:pPr>
            <a:r>
              <a:rPr lang="es-CO" sz="1400">
                <a:solidFill>
                  <a:prstClr val="black"/>
                </a:solidFill>
                <a:ea typeface="Calibri"/>
                <a:cs typeface="Calibri"/>
              </a:rPr>
              <a:t>20 de abril al 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57158" r="-801" b="15672"/>
          <a:stretch/>
        </p:blipFill>
        <p:spPr>
          <a:xfrm>
            <a:off x="0" y="-8823"/>
            <a:ext cx="9227125" cy="1671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6050"/>
            <a:ext cx="3538730" cy="276999"/>
          </a:xfrm>
          <a:prstGeom prst="rect">
            <a:avLst/>
          </a:prstGeom>
          <a:gradFill flip="none" rotWithShape="1">
            <a:gsLst>
              <a:gs pos="1500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División de Servicios al Vecindario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" y="1269118"/>
            <a:ext cx="9143998" cy="5319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CIUDAD DE HARTFORD ● DEPARTAMENTO DE OBRAS PUBLICAS ● PRIMAVERA </a:t>
            </a:r>
            <a:r>
              <a:rPr lang="en-US" b="1">
                <a:solidFill>
                  <a:prstClr val="white"/>
                </a:solidFill>
                <a:latin typeface="Calibri" panose="020F0502020204030204"/>
              </a:rPr>
              <a:t>2026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" y="1309205"/>
            <a:ext cx="435730" cy="440837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33" y="1300971"/>
            <a:ext cx="457303" cy="457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7479" y="6483014"/>
            <a:ext cx="8449429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 obtener más información, llame al 311 de Hartford al (860) 757-9311. Personal Disponible </a:t>
            </a:r>
            <a:r>
              <a:rPr lang="es-ES" sz="115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kumimoji="0" lang="es-ES" sz="1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lunes a viernes: 8:00am a 5:00pm.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" y="6472110"/>
            <a:ext cx="531377" cy="3391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677479" y="6494300"/>
            <a:ext cx="4524" cy="29319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1788393"/>
            <a:ext cx="9227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CIUDAD DE HARTFORD </a:t>
            </a:r>
            <a:r>
              <a:rPr lang="en-US" sz="1600" b="1" dirty="0">
                <a:solidFill>
                  <a:prstClr val="black"/>
                </a:solidFill>
              </a:rPr>
              <a:t>ESTARÁ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RECOGIENDO HOJAS EN BOLSAS DE PAPEL POR TIEMPO LIMITADO</a:t>
            </a:r>
          </a:p>
        </p:txBody>
      </p:sp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95" y="2360054"/>
            <a:ext cx="2114398" cy="14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may contain: car and outdo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t="13729" r="6497" b="13486"/>
          <a:stretch/>
        </p:blipFill>
        <p:spPr bwMode="auto">
          <a:xfrm>
            <a:off x="6770181" y="4247827"/>
            <a:ext cx="2113012" cy="16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4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2e4dbd9b-4f83-45f2-8b02-a70d1529c6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15B26A5D244748B85A88B17188E4B3" ma:contentTypeVersion="19" ma:contentTypeDescription="Create a new document." ma:contentTypeScope="" ma:versionID="6357dff5549021ae7e385a5308b393e8">
  <xsd:schema xmlns:xsd="http://www.w3.org/2001/XMLSchema" xmlns:xs="http://www.w3.org/2001/XMLSchema" xmlns:p="http://schemas.microsoft.com/office/2006/metadata/properties" xmlns:ns1="http://schemas.microsoft.com/sharepoint/v3" xmlns:ns3="c5ff1e1f-088c-4224-b470-f3d4bca8dbd7" xmlns:ns4="2e4dbd9b-4f83-45f2-8b02-a70d1529c6b1" targetNamespace="http://schemas.microsoft.com/office/2006/metadata/properties" ma:root="true" ma:fieldsID="872113144100ff6d76fffcb346cec637" ns1:_="" ns3:_="" ns4:_="">
    <xsd:import namespace="http://schemas.microsoft.com/sharepoint/v3"/>
    <xsd:import namespace="c5ff1e1f-088c-4224-b470-f3d4bca8dbd7"/>
    <xsd:import namespace="2e4dbd9b-4f83-45f2-8b02-a70d1529c6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f1e1f-088c-4224-b470-f3d4bca8db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dbd9b-4f83-45f2-8b02-a70d1529c6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C535F0-3CFC-417C-AA1A-687C6DCF70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2AAD3-32E0-40B9-B4C9-58C2597D9B14}">
  <ds:schemaRefs>
    <ds:schemaRef ds:uri="http://purl.org/dc/elements/1.1/"/>
    <ds:schemaRef ds:uri="c5ff1e1f-088c-4224-b470-f3d4bca8dbd7"/>
    <ds:schemaRef ds:uri="http://www.w3.org/XML/1998/namespace"/>
    <ds:schemaRef ds:uri="http://purl.org/dc/terms/"/>
    <ds:schemaRef ds:uri="http://schemas.microsoft.com/office/2006/documentManagement/types"/>
    <ds:schemaRef ds:uri="2e4dbd9b-4f83-45f2-8b02-a70d1529c6b1"/>
    <ds:schemaRef ds:uri="http://schemas.microsoft.com/office/2006/metadata/properties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17626E9-8336-445B-A05A-3D0545CEB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ff1e1f-088c-4224-b470-f3d4bca8dbd7"/>
    <ds:schemaRef ds:uri="2e4dbd9b-4f83-45f2-8b02-a70d1529c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4038</TotalTime>
  <Words>200</Words>
  <Application>Microsoft Office PowerPoint</Application>
  <PresentationFormat>Letter Paper (8.5x11 in)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Arial,Sans-Serif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Castle, Janice</dc:creator>
  <cp:lastModifiedBy>Carnero-Sotomayor, Fabiola</cp:lastModifiedBy>
  <cp:revision>176</cp:revision>
  <cp:lastPrinted>2018-04-04T20:17:21Z</cp:lastPrinted>
  <dcterms:created xsi:type="dcterms:W3CDTF">2017-08-29T16:40:52Z</dcterms:created>
  <dcterms:modified xsi:type="dcterms:W3CDTF">2026-04-06T15:25:31Z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0x010100A515B26A5D244748B85A88B17188E4B3</vt:lpwstr>
  </property>
</Properties>
</file>