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9"/>
  </p:notesMasterIdLst>
  <p:handoutMasterIdLst>
    <p:handoutMasterId r:id="rId10"/>
  </p:handoutMasterIdLst>
  <p:sldIdLst>
    <p:sldId id="371" r:id="rId5"/>
    <p:sldId id="369" r:id="rId6"/>
    <p:sldId id="372" r:id="rId7"/>
    <p:sldId id="370" r:id="rId8"/>
  </p:sldIdLst>
  <p:sldSz cx="6858000" cy="9144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Oliver, Kim" initials="OK" lastIdx="3" clrIdx="1">
    <p:extLst>
      <p:ext uri="{19B8F6BF-5375-455C-9EA6-DF929625EA0E}">
        <p15:presenceInfo xmlns:p15="http://schemas.microsoft.com/office/powerpoint/2012/main" userId="S-1-5-21-1123561945-1715567821-1417001333-35564" providerId="AD"/>
      </p:ext>
    </p:extLst>
  </p:cmAuthor>
  <p:cmAuthor id="2" name="Acosta, Angela" initials="AA" lastIdx="2" clrIdx="2">
    <p:extLst>
      <p:ext uri="{19B8F6BF-5375-455C-9EA6-DF929625EA0E}">
        <p15:presenceInfo xmlns:p15="http://schemas.microsoft.com/office/powerpoint/2012/main" userId="Acosta, Angel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4D2D"/>
    <a:srgbClr val="C87901"/>
    <a:srgbClr val="F49E01"/>
    <a:srgbClr val="DD947D"/>
    <a:srgbClr val="B0787D"/>
    <a:srgbClr val="4A82CE"/>
    <a:srgbClr val="9DB247"/>
    <a:srgbClr val="FF6600"/>
    <a:srgbClr val="008000"/>
    <a:srgbClr val="E602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5EB687D-CC5F-4C1B-BCBC-3F744540BD96}" v="1" dt="2025-08-20T15:29:24.4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353" autoAdjust="0"/>
    <p:restoredTop sz="94660"/>
  </p:normalViewPr>
  <p:slideViewPr>
    <p:cSldViewPr snapToGrid="0">
      <p:cViewPr varScale="1">
        <p:scale>
          <a:sx n="83" d="100"/>
          <a:sy n="83" d="100"/>
        </p:scale>
        <p:origin x="2886" y="108"/>
      </p:cViewPr>
      <p:guideLst>
        <p:guide orient="horz" pos="2880"/>
        <p:guide pos="2160"/>
      </p:guideLst>
    </p:cSldViewPr>
  </p:slideViewPr>
  <p:notesTextViewPr>
    <p:cViewPr>
      <p:scale>
        <a:sx n="1" d="1"/>
        <a:sy n="1" d="1"/>
      </p:scale>
      <p:origin x="0" y="0"/>
    </p:cViewPr>
  </p:notesTextViewPr>
  <p:sorterViewPr>
    <p:cViewPr>
      <p:scale>
        <a:sx n="80" d="100"/>
        <a:sy n="80" d="100"/>
      </p:scale>
      <p:origin x="0" y="0"/>
    </p:cViewPr>
  </p:sorterViewPr>
  <p:notesViewPr>
    <p:cSldViewPr snapToGrid="0">
      <p:cViewPr varScale="1">
        <p:scale>
          <a:sx n="78" d="100"/>
          <a:sy n="78" d="100"/>
        </p:scale>
        <p:origin x="2010"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llestas, Alessandra" userId="S::balla001@hartford.gov::d4e5b0a1-0810-4ffe-9eeb-22b1680d140b" providerId="AD" clId="Web-{2E9B7343-8EED-D27F-F1C2-CDD568196959}"/>
    <pc:docChg chg="modSld">
      <pc:chgData name="Ballestas, Alessandra" userId="S::balla001@hartford.gov::d4e5b0a1-0810-4ffe-9eeb-22b1680d140b" providerId="AD" clId="Web-{2E9B7343-8EED-D27F-F1C2-CDD568196959}" dt="2025-07-28T16:31:56.395" v="211"/>
      <pc:docMkLst>
        <pc:docMk/>
      </pc:docMkLst>
      <pc:sldChg chg="modSp">
        <pc:chgData name="Ballestas, Alessandra" userId="S::balla001@hartford.gov::d4e5b0a1-0810-4ffe-9eeb-22b1680d140b" providerId="AD" clId="Web-{2E9B7343-8EED-D27F-F1C2-CDD568196959}" dt="2025-07-28T16:31:56.395" v="211"/>
        <pc:sldMkLst>
          <pc:docMk/>
          <pc:sldMk cId="3317738039" sldId="370"/>
        </pc:sldMkLst>
        <pc:graphicFrameChg chg="mod modGraphic">
          <ac:chgData name="Ballestas, Alessandra" userId="S::balla001@hartford.gov::d4e5b0a1-0810-4ffe-9eeb-22b1680d140b" providerId="AD" clId="Web-{2E9B7343-8EED-D27F-F1C2-CDD568196959}" dt="2025-07-28T16:31:56.395" v="211"/>
          <ac:graphicFrameMkLst>
            <pc:docMk/>
            <pc:sldMk cId="3317738039" sldId="370"/>
            <ac:graphicFrameMk id="8" creationId="{135BC7C5-ADAE-44A9-AF25-055F02991ED2}"/>
          </ac:graphicFrameMkLst>
        </pc:graphicFrameChg>
      </pc:sldChg>
      <pc:sldChg chg="modSp">
        <pc:chgData name="Ballestas, Alessandra" userId="S::balla001@hartford.gov::d4e5b0a1-0810-4ffe-9eeb-22b1680d140b" providerId="AD" clId="Web-{2E9B7343-8EED-D27F-F1C2-CDD568196959}" dt="2025-07-28T14:08:44.061" v="7" actId="20577"/>
        <pc:sldMkLst>
          <pc:docMk/>
          <pc:sldMk cId="1879756651" sldId="371"/>
        </pc:sldMkLst>
        <pc:spChg chg="mod">
          <ac:chgData name="Ballestas, Alessandra" userId="S::balla001@hartford.gov::d4e5b0a1-0810-4ffe-9eeb-22b1680d140b" providerId="AD" clId="Web-{2E9B7343-8EED-D27F-F1C2-CDD568196959}" dt="2025-07-28T14:08:44.061" v="7" actId="20577"/>
          <ac:spMkLst>
            <pc:docMk/>
            <pc:sldMk cId="1879756651" sldId="371"/>
            <ac:spMk id="19" creationId="{2D769C05-1C45-4EE9-27B1-40F2C4BE7121}"/>
          </ac:spMkLst>
        </pc:spChg>
      </pc:sldChg>
      <pc:sldChg chg="modSp">
        <pc:chgData name="Ballestas, Alessandra" userId="S::balla001@hartford.gov::d4e5b0a1-0810-4ffe-9eeb-22b1680d140b" providerId="AD" clId="Web-{2E9B7343-8EED-D27F-F1C2-CDD568196959}" dt="2025-07-28T14:15:03.903" v="93" actId="20577"/>
        <pc:sldMkLst>
          <pc:docMk/>
          <pc:sldMk cId="1912681519" sldId="372"/>
        </pc:sldMkLst>
        <pc:spChg chg="mod">
          <ac:chgData name="Ballestas, Alessandra" userId="S::balla001@hartford.gov::d4e5b0a1-0810-4ffe-9eeb-22b1680d140b" providerId="AD" clId="Web-{2E9B7343-8EED-D27F-F1C2-CDD568196959}" dt="2025-07-28T14:15:03.903" v="93" actId="20577"/>
          <ac:spMkLst>
            <pc:docMk/>
            <pc:sldMk cId="1912681519" sldId="372"/>
            <ac:spMk id="19" creationId="{A19C62D2-4B6E-C1FB-36FD-D202A2D56021}"/>
          </ac:spMkLst>
        </pc:spChg>
      </pc:sldChg>
    </pc:docChg>
  </pc:docChgLst>
  <pc:docChgLst>
    <pc:chgData name="Ballestas, Alessandra" userId="d4e5b0a1-0810-4ffe-9eeb-22b1680d140b" providerId="ADAL" clId="{A5EB687D-CC5F-4C1B-BCBC-3F744540BD96}"/>
    <pc:docChg chg="custSel modSld">
      <pc:chgData name="Ballestas, Alessandra" userId="d4e5b0a1-0810-4ffe-9eeb-22b1680d140b" providerId="ADAL" clId="{A5EB687D-CC5F-4C1B-BCBC-3F744540BD96}" dt="2025-08-20T15:30:58.480" v="55" actId="20577"/>
      <pc:docMkLst>
        <pc:docMk/>
      </pc:docMkLst>
      <pc:sldChg chg="modSp mod">
        <pc:chgData name="Ballestas, Alessandra" userId="d4e5b0a1-0810-4ffe-9eeb-22b1680d140b" providerId="ADAL" clId="{A5EB687D-CC5F-4C1B-BCBC-3F744540BD96}" dt="2025-08-20T15:27:51.304" v="24" actId="14100"/>
        <pc:sldMkLst>
          <pc:docMk/>
          <pc:sldMk cId="2186827039" sldId="369"/>
        </pc:sldMkLst>
        <pc:graphicFrameChg chg="modGraphic">
          <ac:chgData name="Ballestas, Alessandra" userId="d4e5b0a1-0810-4ffe-9eeb-22b1680d140b" providerId="ADAL" clId="{A5EB687D-CC5F-4C1B-BCBC-3F744540BD96}" dt="2025-08-20T15:27:51.304" v="24" actId="14100"/>
          <ac:graphicFrameMkLst>
            <pc:docMk/>
            <pc:sldMk cId="2186827039" sldId="369"/>
            <ac:graphicFrameMk id="7" creationId="{0F4698F9-ED1C-4926-AFCE-95F8794D4334}"/>
          </ac:graphicFrameMkLst>
        </pc:graphicFrameChg>
      </pc:sldChg>
      <pc:sldChg chg="modSp mod">
        <pc:chgData name="Ballestas, Alessandra" userId="d4e5b0a1-0810-4ffe-9eeb-22b1680d140b" providerId="ADAL" clId="{A5EB687D-CC5F-4C1B-BCBC-3F744540BD96}" dt="2025-08-20T15:29:31.194" v="53" actId="20577"/>
        <pc:sldMkLst>
          <pc:docMk/>
          <pc:sldMk cId="3317738039" sldId="370"/>
        </pc:sldMkLst>
        <pc:graphicFrameChg chg="mod modGraphic">
          <ac:chgData name="Ballestas, Alessandra" userId="d4e5b0a1-0810-4ffe-9eeb-22b1680d140b" providerId="ADAL" clId="{A5EB687D-CC5F-4C1B-BCBC-3F744540BD96}" dt="2025-08-20T15:29:31.194" v="53" actId="20577"/>
          <ac:graphicFrameMkLst>
            <pc:docMk/>
            <pc:sldMk cId="3317738039" sldId="370"/>
            <ac:graphicFrameMk id="8" creationId="{135BC7C5-ADAE-44A9-AF25-055F02991ED2}"/>
          </ac:graphicFrameMkLst>
        </pc:graphicFrameChg>
      </pc:sldChg>
      <pc:sldChg chg="modSp mod">
        <pc:chgData name="Ballestas, Alessandra" userId="d4e5b0a1-0810-4ffe-9eeb-22b1680d140b" providerId="ADAL" clId="{A5EB687D-CC5F-4C1B-BCBC-3F744540BD96}" dt="2025-08-20T15:30:58.480" v="55" actId="20577"/>
        <pc:sldMkLst>
          <pc:docMk/>
          <pc:sldMk cId="1912681519" sldId="372"/>
        </pc:sldMkLst>
        <pc:spChg chg="mod">
          <ac:chgData name="Ballestas, Alessandra" userId="d4e5b0a1-0810-4ffe-9eeb-22b1680d140b" providerId="ADAL" clId="{A5EB687D-CC5F-4C1B-BCBC-3F744540BD96}" dt="2025-08-20T15:30:58.480" v="55" actId="20577"/>
          <ac:spMkLst>
            <pc:docMk/>
            <pc:sldMk cId="1912681519" sldId="372"/>
            <ac:spMk id="19" creationId="{A19C62D2-4B6E-C1FB-36FD-D202A2D56021}"/>
          </ac:spMkLst>
        </pc:spChg>
      </pc:sldChg>
    </pc:docChg>
  </pc:docChgLst>
  <pc:docChgLst>
    <pc:chgData name="Ballestas, Alessandra" userId="S::balla001@hartford.gov::d4e5b0a1-0810-4ffe-9eeb-22b1680d140b" providerId="AD" clId="Web-{E680AA11-6D28-3B90-490D-E4BA1EEDC0EE}"/>
    <pc:docChg chg="addSld modSld sldOrd">
      <pc:chgData name="Ballestas, Alessandra" userId="S::balla001@hartford.gov::d4e5b0a1-0810-4ffe-9eeb-22b1680d140b" providerId="AD" clId="Web-{E680AA11-6D28-3B90-490D-E4BA1EEDC0EE}" dt="2025-07-25T16:43:55.199" v="3031"/>
      <pc:docMkLst>
        <pc:docMk/>
      </pc:docMkLst>
      <pc:sldChg chg="delSp modSp">
        <pc:chgData name="Ballestas, Alessandra" userId="S::balla001@hartford.gov::d4e5b0a1-0810-4ffe-9eeb-22b1680d140b" providerId="AD" clId="Web-{E680AA11-6D28-3B90-490D-E4BA1EEDC0EE}" dt="2025-07-25T16:36:22.398" v="2974" actId="1076"/>
        <pc:sldMkLst>
          <pc:docMk/>
          <pc:sldMk cId="2186827039" sldId="369"/>
        </pc:sldMkLst>
        <pc:spChg chg="mod">
          <ac:chgData name="Ballestas, Alessandra" userId="S::balla001@hartford.gov::d4e5b0a1-0810-4ffe-9eeb-22b1680d140b" providerId="AD" clId="Web-{E680AA11-6D28-3B90-490D-E4BA1EEDC0EE}" dt="2025-07-25T15:55:40.219" v="1428" actId="1076"/>
          <ac:spMkLst>
            <pc:docMk/>
            <pc:sldMk cId="2186827039" sldId="369"/>
            <ac:spMk id="9" creationId="{00000000-0000-0000-0000-000000000000}"/>
          </ac:spMkLst>
        </pc:spChg>
        <pc:graphicFrameChg chg="mod modGraphic">
          <ac:chgData name="Ballestas, Alessandra" userId="S::balla001@hartford.gov::d4e5b0a1-0810-4ffe-9eeb-22b1680d140b" providerId="AD" clId="Web-{E680AA11-6D28-3B90-490D-E4BA1EEDC0EE}" dt="2025-07-25T16:31:54.473" v="2939"/>
          <ac:graphicFrameMkLst>
            <pc:docMk/>
            <pc:sldMk cId="2186827039" sldId="369"/>
            <ac:graphicFrameMk id="7" creationId="{0F4698F9-ED1C-4926-AFCE-95F8794D4334}"/>
          </ac:graphicFrameMkLst>
        </pc:graphicFrameChg>
        <pc:picChg chg="mod">
          <ac:chgData name="Ballestas, Alessandra" userId="S::balla001@hartford.gov::d4e5b0a1-0810-4ffe-9eeb-22b1680d140b" providerId="AD" clId="Web-{E680AA11-6D28-3B90-490D-E4BA1EEDC0EE}" dt="2025-07-25T16:36:22.398" v="2974" actId="1076"/>
          <ac:picMkLst>
            <pc:docMk/>
            <pc:sldMk cId="2186827039" sldId="369"/>
            <ac:picMk id="8" creationId="{8514B8EB-A5B7-4DEF-8450-03CCDC71DDF3}"/>
          </ac:picMkLst>
        </pc:picChg>
        <pc:picChg chg="mod">
          <ac:chgData name="Ballestas, Alessandra" userId="S::balla001@hartford.gov::d4e5b0a1-0810-4ffe-9eeb-22b1680d140b" providerId="AD" clId="Web-{E680AA11-6D28-3B90-490D-E4BA1EEDC0EE}" dt="2025-07-25T15:55:37.203" v="1427" actId="14100"/>
          <ac:picMkLst>
            <pc:docMk/>
            <pc:sldMk cId="2186827039" sldId="369"/>
            <ac:picMk id="2050" creationId="{00000000-0000-0000-0000-000000000000}"/>
          </ac:picMkLst>
        </pc:picChg>
      </pc:sldChg>
      <pc:sldChg chg="addSp delSp modSp">
        <pc:chgData name="Ballestas, Alessandra" userId="S::balla001@hartford.gov::d4e5b0a1-0810-4ffe-9eeb-22b1680d140b" providerId="AD" clId="Web-{E680AA11-6D28-3B90-490D-E4BA1EEDC0EE}" dt="2025-07-25T16:43:55.199" v="3031"/>
        <pc:sldMkLst>
          <pc:docMk/>
          <pc:sldMk cId="3317738039" sldId="370"/>
        </pc:sldMkLst>
        <pc:spChg chg="add del mod">
          <ac:chgData name="Ballestas, Alessandra" userId="S::balla001@hartford.gov::d4e5b0a1-0810-4ffe-9eeb-22b1680d140b" providerId="AD" clId="Web-{E680AA11-6D28-3B90-490D-E4BA1EEDC0EE}" dt="2025-07-25T16:37:16.758" v="2984"/>
          <ac:spMkLst>
            <pc:docMk/>
            <pc:sldMk cId="3317738039" sldId="370"/>
            <ac:spMk id="9" creationId="{00000000-0000-0000-0000-000000000000}"/>
          </ac:spMkLst>
        </pc:spChg>
        <pc:graphicFrameChg chg="mod modGraphic">
          <ac:chgData name="Ballestas, Alessandra" userId="S::balla001@hartford.gov::d4e5b0a1-0810-4ffe-9eeb-22b1680d140b" providerId="AD" clId="Web-{E680AA11-6D28-3B90-490D-E4BA1EEDC0EE}" dt="2025-07-25T16:43:55.199" v="3031"/>
          <ac:graphicFrameMkLst>
            <pc:docMk/>
            <pc:sldMk cId="3317738039" sldId="370"/>
            <ac:graphicFrameMk id="8" creationId="{135BC7C5-ADAE-44A9-AF25-055F02991ED2}"/>
          </ac:graphicFrameMkLst>
        </pc:graphicFrameChg>
        <pc:picChg chg="mod">
          <ac:chgData name="Ballestas, Alessandra" userId="S::balla001@hartford.gov::d4e5b0a1-0810-4ffe-9eeb-22b1680d140b" providerId="AD" clId="Web-{E680AA11-6D28-3B90-490D-E4BA1EEDC0EE}" dt="2025-07-25T16:36:29.460" v="2975" actId="1076"/>
          <ac:picMkLst>
            <pc:docMk/>
            <pc:sldMk cId="3317738039" sldId="370"/>
            <ac:picMk id="14" creationId="{09F38FBF-9A2F-4836-AEDB-759E87216329}"/>
          </ac:picMkLst>
        </pc:picChg>
      </pc:sldChg>
      <pc:sldChg chg="delSp modSp add ord replId">
        <pc:chgData name="Ballestas, Alessandra" userId="S::balla001@hartford.gov::d4e5b0a1-0810-4ffe-9eeb-22b1680d140b" providerId="AD" clId="Web-{E680AA11-6D28-3B90-490D-E4BA1EEDC0EE}" dt="2025-07-25T16:36:15.726" v="2973" actId="1076"/>
        <pc:sldMkLst>
          <pc:docMk/>
          <pc:sldMk cId="1879756651" sldId="371"/>
        </pc:sldMkLst>
        <pc:spChg chg="mod">
          <ac:chgData name="Ballestas, Alessandra" userId="S::balla001@hartford.gov::d4e5b0a1-0810-4ffe-9eeb-22b1680d140b" providerId="AD" clId="Web-{E680AA11-6D28-3B90-490D-E4BA1EEDC0EE}" dt="2025-07-25T16:25:16.470" v="2532" actId="1076"/>
          <ac:spMkLst>
            <pc:docMk/>
            <pc:sldMk cId="1879756651" sldId="371"/>
            <ac:spMk id="9" creationId="{7B24046C-6375-3A4D-5AA0-7EEBADC2F2FC}"/>
          </ac:spMkLst>
        </pc:spChg>
        <pc:spChg chg="mod">
          <ac:chgData name="Ballestas, Alessandra" userId="S::balla001@hartford.gov::d4e5b0a1-0810-4ffe-9eeb-22b1680d140b" providerId="AD" clId="Web-{E680AA11-6D28-3B90-490D-E4BA1EEDC0EE}" dt="2025-07-25T16:34:39.225" v="2946" actId="20577"/>
          <ac:spMkLst>
            <pc:docMk/>
            <pc:sldMk cId="1879756651" sldId="371"/>
            <ac:spMk id="19" creationId="{2D769C05-1C45-4EE9-27B1-40F2C4BE7121}"/>
          </ac:spMkLst>
        </pc:spChg>
        <pc:picChg chg="mod">
          <ac:chgData name="Ballestas, Alessandra" userId="S::balla001@hartford.gov::d4e5b0a1-0810-4ffe-9eeb-22b1680d140b" providerId="AD" clId="Web-{E680AA11-6D28-3B90-490D-E4BA1EEDC0EE}" dt="2025-07-25T16:36:15.726" v="2973" actId="1076"/>
          <ac:picMkLst>
            <pc:docMk/>
            <pc:sldMk cId="1879756651" sldId="371"/>
            <ac:picMk id="8" creationId="{F0467FF6-4A39-EBCA-B3C1-A366616935E6}"/>
          </ac:picMkLst>
        </pc:picChg>
        <pc:picChg chg="mod">
          <ac:chgData name="Ballestas, Alessandra" userId="S::balla001@hartford.gov::d4e5b0a1-0810-4ffe-9eeb-22b1680d140b" providerId="AD" clId="Web-{E680AA11-6D28-3B90-490D-E4BA1EEDC0EE}" dt="2025-07-25T16:25:06.360" v="2524" actId="14100"/>
          <ac:picMkLst>
            <pc:docMk/>
            <pc:sldMk cId="1879756651" sldId="371"/>
            <ac:picMk id="2050" creationId="{F611D602-5D4B-828B-B69A-E75F4BF161D6}"/>
          </ac:picMkLst>
        </pc:picChg>
      </pc:sldChg>
      <pc:sldChg chg="delSp modSp add ord replId">
        <pc:chgData name="Ballestas, Alessandra" userId="S::balla001@hartford.gov::d4e5b0a1-0810-4ffe-9eeb-22b1680d140b" providerId="AD" clId="Web-{E680AA11-6D28-3B90-490D-E4BA1EEDC0EE}" dt="2025-07-25T16:36:52.289" v="2980" actId="1076"/>
        <pc:sldMkLst>
          <pc:docMk/>
          <pc:sldMk cId="1912681519" sldId="372"/>
        </pc:sldMkLst>
        <pc:spChg chg="mod">
          <ac:chgData name="Ballestas, Alessandra" userId="S::balla001@hartford.gov::d4e5b0a1-0810-4ffe-9eeb-22b1680d140b" providerId="AD" clId="Web-{E680AA11-6D28-3B90-490D-E4BA1EEDC0EE}" dt="2025-07-25T16:36:02.288" v="2970" actId="1076"/>
          <ac:spMkLst>
            <pc:docMk/>
            <pc:sldMk cId="1912681519" sldId="372"/>
            <ac:spMk id="9" creationId="{9AEB5C97-62CE-860D-7A42-D9E8BD3A43FA}"/>
          </ac:spMkLst>
        </pc:spChg>
        <pc:spChg chg="mod">
          <ac:chgData name="Ballestas, Alessandra" userId="S::balla001@hartford.gov::d4e5b0a1-0810-4ffe-9eeb-22b1680d140b" providerId="AD" clId="Web-{E680AA11-6D28-3B90-490D-E4BA1EEDC0EE}" dt="2025-07-25T16:36:52.289" v="2980" actId="1076"/>
          <ac:spMkLst>
            <pc:docMk/>
            <pc:sldMk cId="1912681519" sldId="372"/>
            <ac:spMk id="19" creationId="{A19C62D2-4B6E-C1FB-36FD-D202A2D56021}"/>
          </ac:spMkLst>
        </pc:spChg>
        <pc:picChg chg="mod">
          <ac:chgData name="Ballestas, Alessandra" userId="S::balla001@hartford.gov::d4e5b0a1-0810-4ffe-9eeb-22b1680d140b" providerId="AD" clId="Web-{E680AA11-6D28-3B90-490D-E4BA1EEDC0EE}" dt="2025-07-25T16:36:08.429" v="2972" actId="1076"/>
          <ac:picMkLst>
            <pc:docMk/>
            <pc:sldMk cId="1912681519" sldId="372"/>
            <ac:picMk id="14" creationId="{2CF98BB7-C4D2-5B6A-7D5C-74A981E28D3B}"/>
          </ac:picMkLst>
        </pc:picChg>
      </pc:sldChg>
    </pc:docChg>
  </pc:docChgLst>
  <pc:docChgLst>
    <pc:chgData name="Ballestas, Alessandra" userId="S::balla001@hartford.gov::d4e5b0a1-0810-4ffe-9eeb-22b1680d140b" providerId="AD" clId="Web-{1E9AFA29-A385-7F60-F1C3-81A1FEC5BE82}"/>
    <pc:docChg chg="modSld">
      <pc:chgData name="Ballestas, Alessandra" userId="S::balla001@hartford.gov::d4e5b0a1-0810-4ffe-9eeb-22b1680d140b" providerId="AD" clId="Web-{1E9AFA29-A385-7F60-F1C3-81A1FEC5BE82}" dt="2025-08-04T19:21:04.301" v="139"/>
      <pc:docMkLst>
        <pc:docMk/>
      </pc:docMkLst>
      <pc:sldChg chg="modSp">
        <pc:chgData name="Ballestas, Alessandra" userId="S::balla001@hartford.gov::d4e5b0a1-0810-4ffe-9eeb-22b1680d140b" providerId="AD" clId="Web-{1E9AFA29-A385-7F60-F1C3-81A1FEC5BE82}" dt="2025-08-04T19:16:06.098" v="103"/>
        <pc:sldMkLst>
          <pc:docMk/>
          <pc:sldMk cId="2186827039" sldId="369"/>
        </pc:sldMkLst>
        <pc:graphicFrameChg chg="mod modGraphic">
          <ac:chgData name="Ballestas, Alessandra" userId="S::balla001@hartford.gov::d4e5b0a1-0810-4ffe-9eeb-22b1680d140b" providerId="AD" clId="Web-{1E9AFA29-A385-7F60-F1C3-81A1FEC5BE82}" dt="2025-08-04T19:16:06.098" v="103"/>
          <ac:graphicFrameMkLst>
            <pc:docMk/>
            <pc:sldMk cId="2186827039" sldId="369"/>
            <ac:graphicFrameMk id="7" creationId="{0F4698F9-ED1C-4926-AFCE-95F8794D4334}"/>
          </ac:graphicFrameMkLst>
        </pc:graphicFrameChg>
      </pc:sldChg>
      <pc:sldChg chg="modSp">
        <pc:chgData name="Ballestas, Alessandra" userId="S::balla001@hartford.gov::d4e5b0a1-0810-4ffe-9eeb-22b1680d140b" providerId="AD" clId="Web-{1E9AFA29-A385-7F60-F1C3-81A1FEC5BE82}" dt="2025-08-04T19:21:04.301" v="139"/>
        <pc:sldMkLst>
          <pc:docMk/>
          <pc:sldMk cId="3317738039" sldId="370"/>
        </pc:sldMkLst>
        <pc:graphicFrameChg chg="mod modGraphic">
          <ac:chgData name="Ballestas, Alessandra" userId="S::balla001@hartford.gov::d4e5b0a1-0810-4ffe-9eeb-22b1680d140b" providerId="AD" clId="Web-{1E9AFA29-A385-7F60-F1C3-81A1FEC5BE82}" dt="2025-08-04T19:21:04.301" v="139"/>
          <ac:graphicFrameMkLst>
            <pc:docMk/>
            <pc:sldMk cId="3317738039" sldId="370"/>
            <ac:graphicFrameMk id="8" creationId="{135BC7C5-ADAE-44A9-AF25-055F02991ED2}"/>
          </ac:graphicFrameMkLst>
        </pc:graphicFrameChg>
      </pc:sldChg>
      <pc:sldChg chg="modSp">
        <pc:chgData name="Ballestas, Alessandra" userId="S::balla001@hartford.gov::d4e5b0a1-0810-4ffe-9eeb-22b1680d140b" providerId="AD" clId="Web-{1E9AFA29-A385-7F60-F1C3-81A1FEC5BE82}" dt="2025-08-04T19:16:33.988" v="117" actId="20577"/>
        <pc:sldMkLst>
          <pc:docMk/>
          <pc:sldMk cId="1912681519" sldId="372"/>
        </pc:sldMkLst>
        <pc:spChg chg="mod">
          <ac:chgData name="Ballestas, Alessandra" userId="S::balla001@hartford.gov::d4e5b0a1-0810-4ffe-9eeb-22b1680d140b" providerId="AD" clId="Web-{1E9AFA29-A385-7F60-F1C3-81A1FEC5BE82}" dt="2025-08-04T19:16:33.988" v="117" actId="20577"/>
          <ac:spMkLst>
            <pc:docMk/>
            <pc:sldMk cId="1912681519" sldId="372"/>
            <ac:spMk id="19" creationId="{A19C62D2-4B6E-C1FB-36FD-D202A2D56021}"/>
          </ac:spMkLst>
        </pc:spChg>
      </pc:sldChg>
    </pc:docChg>
  </pc:docChgLst>
  <pc:docChgLst>
    <pc:chgData clId="Web-{1E9AFA29-A385-7F60-F1C3-81A1FEC5BE82}"/>
    <pc:docChg chg="modSld">
      <pc:chgData name="" userId="" providerId="" clId="Web-{1E9AFA29-A385-7F60-F1C3-81A1FEC5BE82}" dt="2025-08-04T18:59:57.920" v="1" actId="20577"/>
      <pc:docMkLst>
        <pc:docMk/>
      </pc:docMkLst>
      <pc:sldChg chg="modSp">
        <pc:chgData name="" userId="" providerId="" clId="Web-{1E9AFA29-A385-7F60-F1C3-81A1FEC5BE82}" dt="2025-08-04T18:59:57.920" v="1" actId="20577"/>
        <pc:sldMkLst>
          <pc:docMk/>
          <pc:sldMk cId="1879756651" sldId="371"/>
        </pc:sldMkLst>
        <pc:spChg chg="mod">
          <ac:chgData name="" userId="" providerId="" clId="Web-{1E9AFA29-A385-7F60-F1C3-81A1FEC5BE82}" dt="2025-08-04T18:59:57.920" v="1" actId="20577"/>
          <ac:spMkLst>
            <pc:docMk/>
            <pc:sldMk cId="1879756651" sldId="371"/>
            <ac:spMk id="19" creationId="{2D769C05-1C45-4EE9-27B1-40F2C4BE7121}"/>
          </ac:spMkLst>
        </pc:spChg>
      </pc:sldChg>
    </pc:docChg>
  </pc:docChgLst>
  <pc:docChgLst>
    <pc:chgData name="Ballestas, Alessandra" userId="S::balla001@hartford.gov::d4e5b0a1-0810-4ffe-9eeb-22b1680d140b" providerId="AD" clId="Web-{800E7F9F-D812-215E-D903-0A497868B197}"/>
    <pc:docChg chg="modSld">
      <pc:chgData name="Ballestas, Alessandra" userId="S::balla001@hartford.gov::d4e5b0a1-0810-4ffe-9eeb-22b1680d140b" providerId="AD" clId="Web-{800E7F9F-D812-215E-D903-0A497868B197}" dt="2025-08-18T18:56:25.827" v="43"/>
      <pc:docMkLst>
        <pc:docMk/>
      </pc:docMkLst>
      <pc:sldChg chg="modSp">
        <pc:chgData name="Ballestas, Alessandra" userId="S::balla001@hartford.gov::d4e5b0a1-0810-4ffe-9eeb-22b1680d140b" providerId="AD" clId="Web-{800E7F9F-D812-215E-D903-0A497868B197}" dt="2025-08-18T18:56:25.827" v="43"/>
        <pc:sldMkLst>
          <pc:docMk/>
          <pc:sldMk cId="3317738039" sldId="370"/>
        </pc:sldMkLst>
        <pc:graphicFrameChg chg="mod modGraphic">
          <ac:chgData name="Ballestas, Alessandra" userId="S::balla001@hartford.gov::d4e5b0a1-0810-4ffe-9eeb-22b1680d140b" providerId="AD" clId="Web-{800E7F9F-D812-215E-D903-0A497868B197}" dt="2025-08-18T18:56:25.827" v="43"/>
          <ac:graphicFrameMkLst>
            <pc:docMk/>
            <pc:sldMk cId="3317738039" sldId="370"/>
            <ac:graphicFrameMk id="8" creationId="{135BC7C5-ADAE-44A9-AF25-055F02991ED2}"/>
          </ac:graphicFrameMkLst>
        </pc:graphicFrameChg>
      </pc:sldChg>
      <pc:sldChg chg="modSp">
        <pc:chgData name="Ballestas, Alessandra" userId="S::balla001@hartford.gov::d4e5b0a1-0810-4ffe-9eeb-22b1680d140b" providerId="AD" clId="Web-{800E7F9F-D812-215E-D903-0A497868B197}" dt="2025-08-18T17:57:20.392" v="5" actId="20577"/>
        <pc:sldMkLst>
          <pc:docMk/>
          <pc:sldMk cId="1879756651" sldId="371"/>
        </pc:sldMkLst>
        <pc:spChg chg="mod">
          <ac:chgData name="Ballestas, Alessandra" userId="S::balla001@hartford.gov::d4e5b0a1-0810-4ffe-9eeb-22b1680d140b" providerId="AD" clId="Web-{800E7F9F-D812-215E-D903-0A497868B197}" dt="2025-08-18T17:57:20.392" v="5" actId="20577"/>
          <ac:spMkLst>
            <pc:docMk/>
            <pc:sldMk cId="1879756651" sldId="371"/>
            <ac:spMk id="19" creationId="{2D769C05-1C45-4EE9-27B1-40F2C4BE7121}"/>
          </ac:spMkLst>
        </pc:spChg>
      </pc:sldChg>
    </pc:docChg>
  </pc:docChgLst>
  <pc:docChgLst>
    <pc:chgData name="Mercier, Jessica" userId="4f1198e9-27b9-4811-8e68-fa4d6068567f" providerId="ADAL" clId="{3146C154-6B86-4F5B-9737-CDF29C543862}"/>
    <pc:docChg chg="undo custSel modSld">
      <pc:chgData name="Mercier, Jessica" userId="4f1198e9-27b9-4811-8e68-fa4d6068567f" providerId="ADAL" clId="{3146C154-6B86-4F5B-9737-CDF29C543862}" dt="2024-05-30T15:11:03.055" v="274"/>
      <pc:docMkLst>
        <pc:docMk/>
      </pc:docMkLst>
      <pc:sldChg chg="modSp mod">
        <pc:chgData name="Mercier, Jessica" userId="4f1198e9-27b9-4811-8e68-fa4d6068567f" providerId="ADAL" clId="{3146C154-6B86-4F5B-9737-CDF29C543862}" dt="2024-05-30T15:11:03.055" v="274"/>
        <pc:sldMkLst>
          <pc:docMk/>
          <pc:sldMk cId="2186827039" sldId="369"/>
        </pc:sldMkLst>
      </pc:sldChg>
      <pc:sldChg chg="addSp delSp modSp mod">
        <pc:chgData name="Mercier, Jessica" userId="4f1198e9-27b9-4811-8e68-fa4d6068567f" providerId="ADAL" clId="{3146C154-6B86-4F5B-9737-CDF29C543862}" dt="2024-05-30T15:10:54.128" v="272"/>
        <pc:sldMkLst>
          <pc:docMk/>
          <pc:sldMk cId="3317738039" sldId="370"/>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8"/>
            <a:ext cx="2972421" cy="459073"/>
          </a:xfrm>
          <a:prstGeom prst="rect">
            <a:avLst/>
          </a:prstGeom>
        </p:spPr>
        <p:txBody>
          <a:bodyPr vert="horz" lIns="90528" tIns="45262" rIns="90528" bIns="45262" rtlCol="0"/>
          <a:lstStyle>
            <a:lvl1pPr algn="l">
              <a:defRPr sz="1200"/>
            </a:lvl1pPr>
          </a:lstStyle>
          <a:p>
            <a:endParaRPr lang="en-US" dirty="0"/>
          </a:p>
        </p:txBody>
      </p:sp>
      <p:sp>
        <p:nvSpPr>
          <p:cNvPr id="3" name="Date Placeholder 2"/>
          <p:cNvSpPr>
            <a:spLocks noGrp="1"/>
          </p:cNvSpPr>
          <p:nvPr>
            <p:ph type="dt" sz="quarter" idx="1"/>
          </p:nvPr>
        </p:nvSpPr>
        <p:spPr>
          <a:xfrm>
            <a:off x="3884032" y="8"/>
            <a:ext cx="2972421" cy="459073"/>
          </a:xfrm>
          <a:prstGeom prst="rect">
            <a:avLst/>
          </a:prstGeom>
        </p:spPr>
        <p:txBody>
          <a:bodyPr vert="horz" lIns="90528" tIns="45262" rIns="90528" bIns="45262" rtlCol="0"/>
          <a:lstStyle>
            <a:lvl1pPr algn="r">
              <a:defRPr sz="1200"/>
            </a:lvl1pPr>
          </a:lstStyle>
          <a:p>
            <a:fld id="{C3734871-EADF-4501-87C1-F4DC9D85E42C}" type="datetimeFigureOut">
              <a:rPr lang="en-US" smtClean="0"/>
              <a:t>8/20/2025</a:t>
            </a:fld>
            <a:endParaRPr lang="en-US" dirty="0"/>
          </a:p>
        </p:txBody>
      </p:sp>
      <p:sp>
        <p:nvSpPr>
          <p:cNvPr id="4" name="Footer Placeholder 3"/>
          <p:cNvSpPr>
            <a:spLocks noGrp="1"/>
          </p:cNvSpPr>
          <p:nvPr>
            <p:ph type="ftr" sz="quarter" idx="2"/>
          </p:nvPr>
        </p:nvSpPr>
        <p:spPr>
          <a:xfrm>
            <a:off x="5" y="8684933"/>
            <a:ext cx="2972421" cy="459073"/>
          </a:xfrm>
          <a:prstGeom prst="rect">
            <a:avLst/>
          </a:prstGeom>
        </p:spPr>
        <p:txBody>
          <a:bodyPr vert="horz" lIns="90528" tIns="45262" rIns="90528" bIns="45262"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032" y="8684933"/>
            <a:ext cx="2972421" cy="459073"/>
          </a:xfrm>
          <a:prstGeom prst="rect">
            <a:avLst/>
          </a:prstGeom>
        </p:spPr>
        <p:txBody>
          <a:bodyPr vert="horz" lIns="90528" tIns="45262" rIns="90528" bIns="45262" rtlCol="0" anchor="b"/>
          <a:lstStyle>
            <a:lvl1pPr algn="r">
              <a:defRPr sz="1200"/>
            </a:lvl1pPr>
          </a:lstStyle>
          <a:p>
            <a:fld id="{5F7C604B-7E16-47B0-A4F3-22F0FFFC0333}" type="slidenum">
              <a:rPr lang="en-US" smtClean="0"/>
              <a:t>‹#›</a:t>
            </a:fld>
            <a:endParaRPr lang="en-US" dirty="0"/>
          </a:p>
        </p:txBody>
      </p:sp>
    </p:spTree>
    <p:extLst>
      <p:ext uri="{BB962C8B-B14F-4D97-AF65-F5344CB8AC3E}">
        <p14:creationId xmlns:p14="http://schemas.microsoft.com/office/powerpoint/2010/main" val="2680739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8"/>
            <a:ext cx="2972421" cy="459073"/>
          </a:xfrm>
          <a:prstGeom prst="rect">
            <a:avLst/>
          </a:prstGeom>
        </p:spPr>
        <p:txBody>
          <a:bodyPr vert="horz" lIns="90528" tIns="45262" rIns="90528" bIns="45262" rtlCol="0"/>
          <a:lstStyle>
            <a:lvl1pPr algn="l">
              <a:defRPr sz="1200"/>
            </a:lvl1pPr>
          </a:lstStyle>
          <a:p>
            <a:endParaRPr lang="en-US" dirty="0"/>
          </a:p>
        </p:txBody>
      </p:sp>
      <p:sp>
        <p:nvSpPr>
          <p:cNvPr id="3" name="Date Placeholder 2"/>
          <p:cNvSpPr>
            <a:spLocks noGrp="1"/>
          </p:cNvSpPr>
          <p:nvPr>
            <p:ph type="dt" idx="1"/>
          </p:nvPr>
        </p:nvSpPr>
        <p:spPr>
          <a:xfrm>
            <a:off x="3884032" y="8"/>
            <a:ext cx="2972421" cy="459073"/>
          </a:xfrm>
          <a:prstGeom prst="rect">
            <a:avLst/>
          </a:prstGeom>
        </p:spPr>
        <p:txBody>
          <a:bodyPr vert="horz" lIns="90528" tIns="45262" rIns="90528" bIns="45262" rtlCol="0"/>
          <a:lstStyle>
            <a:lvl1pPr algn="r">
              <a:defRPr sz="1200"/>
            </a:lvl1pPr>
          </a:lstStyle>
          <a:p>
            <a:fld id="{15A1B015-05C2-41E3-9ACF-CEA1E5212AEF}" type="datetimeFigureOut">
              <a:rPr lang="en-US" smtClean="0"/>
              <a:t>8/20/2025</a:t>
            </a:fld>
            <a:endParaRPr lang="en-US" dirty="0"/>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0528" tIns="45262" rIns="90528" bIns="45262" rtlCol="0" anchor="ctr"/>
          <a:lstStyle/>
          <a:p>
            <a:endParaRPr lang="en-US" dirty="0"/>
          </a:p>
        </p:txBody>
      </p:sp>
      <p:sp>
        <p:nvSpPr>
          <p:cNvPr id="5" name="Notes Placeholder 4"/>
          <p:cNvSpPr>
            <a:spLocks noGrp="1"/>
          </p:cNvSpPr>
          <p:nvPr>
            <p:ph type="body" sz="quarter" idx="3"/>
          </p:nvPr>
        </p:nvSpPr>
        <p:spPr>
          <a:xfrm>
            <a:off x="686423" y="4400241"/>
            <a:ext cx="5485158" cy="3600762"/>
          </a:xfrm>
          <a:prstGeom prst="rect">
            <a:avLst/>
          </a:prstGeom>
        </p:spPr>
        <p:txBody>
          <a:bodyPr vert="horz" lIns="90528" tIns="45262" rIns="90528" bIns="452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5" y="8684933"/>
            <a:ext cx="2972421" cy="459073"/>
          </a:xfrm>
          <a:prstGeom prst="rect">
            <a:avLst/>
          </a:prstGeom>
        </p:spPr>
        <p:txBody>
          <a:bodyPr vert="horz" lIns="90528" tIns="45262" rIns="90528" bIns="452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032" y="8684933"/>
            <a:ext cx="2972421" cy="459073"/>
          </a:xfrm>
          <a:prstGeom prst="rect">
            <a:avLst/>
          </a:prstGeom>
        </p:spPr>
        <p:txBody>
          <a:bodyPr vert="horz" lIns="90528" tIns="45262" rIns="90528" bIns="45262" rtlCol="0" anchor="b"/>
          <a:lstStyle>
            <a:lvl1pPr algn="r">
              <a:defRPr sz="1200"/>
            </a:lvl1pPr>
          </a:lstStyle>
          <a:p>
            <a:fld id="{EA5129FF-9782-46C8-8CC8-F0AED5EE71FE}" type="slidenum">
              <a:rPr lang="en-US" smtClean="0"/>
              <a:t>‹#›</a:t>
            </a:fld>
            <a:endParaRPr lang="en-US" dirty="0"/>
          </a:p>
        </p:txBody>
      </p:sp>
    </p:spTree>
    <p:extLst>
      <p:ext uri="{BB962C8B-B14F-4D97-AF65-F5344CB8AC3E}">
        <p14:creationId xmlns:p14="http://schemas.microsoft.com/office/powerpoint/2010/main" val="2869384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87E493-5712-BCBD-39DF-58E45F12742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3F46A57-04C5-1340-E360-8431AA6C4B8A}"/>
              </a:ext>
            </a:extLst>
          </p:cNvPr>
          <p:cNvSpPr>
            <a:spLocks noGrp="1" noRot="1" noChangeAspect="1"/>
          </p:cNvSpPr>
          <p:nvPr>
            <p:ph type="sldImg"/>
          </p:nvPr>
        </p:nvSpPr>
        <p:spPr>
          <a:xfrm>
            <a:off x="2271713" y="1143000"/>
            <a:ext cx="2314575" cy="3086100"/>
          </a:xfrm>
        </p:spPr>
      </p:sp>
      <p:sp>
        <p:nvSpPr>
          <p:cNvPr id="3" name="Notes Placeholder 2">
            <a:extLst>
              <a:ext uri="{FF2B5EF4-FFF2-40B4-BE49-F238E27FC236}">
                <a16:creationId xmlns:a16="http://schemas.microsoft.com/office/drawing/2014/main" id="{76ADB172-B7E5-7104-332A-ED3498D716D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5D28891-A1A8-3397-8A84-521432FEE34A}"/>
              </a:ext>
            </a:extLst>
          </p:cNvPr>
          <p:cNvSpPr>
            <a:spLocks noGrp="1"/>
          </p:cNvSpPr>
          <p:nvPr>
            <p:ph type="sldNum" sz="quarter" idx="10"/>
          </p:nvPr>
        </p:nvSpPr>
        <p:spPr/>
        <p:txBody>
          <a:bodyPr/>
          <a:lstStyle/>
          <a:p>
            <a:fld id="{EA5129FF-9782-46C8-8CC8-F0AED5EE71FE}" type="slidenum">
              <a:rPr lang="en-US" smtClean="0"/>
              <a:t>0</a:t>
            </a:fld>
            <a:endParaRPr lang="en-US" dirty="0"/>
          </a:p>
        </p:txBody>
      </p:sp>
    </p:spTree>
    <p:extLst>
      <p:ext uri="{BB962C8B-B14F-4D97-AF65-F5344CB8AC3E}">
        <p14:creationId xmlns:p14="http://schemas.microsoft.com/office/powerpoint/2010/main" val="38776592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5129FF-9782-46C8-8CC8-F0AED5EE71FE}" type="slidenum">
              <a:rPr lang="en-US" smtClean="0"/>
              <a:t>1</a:t>
            </a:fld>
            <a:endParaRPr lang="en-US" dirty="0"/>
          </a:p>
        </p:txBody>
      </p:sp>
    </p:spTree>
    <p:extLst>
      <p:ext uri="{BB962C8B-B14F-4D97-AF65-F5344CB8AC3E}">
        <p14:creationId xmlns:p14="http://schemas.microsoft.com/office/powerpoint/2010/main" val="3639093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952AE3-BE8D-2CED-E8AC-BADC315D956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7DC3C87-B55E-68BD-56CD-EE1C2A140958}"/>
              </a:ext>
            </a:extLst>
          </p:cNvPr>
          <p:cNvSpPr>
            <a:spLocks noGrp="1" noRot="1" noChangeAspect="1"/>
          </p:cNvSpPr>
          <p:nvPr>
            <p:ph type="sldImg"/>
          </p:nvPr>
        </p:nvSpPr>
        <p:spPr>
          <a:xfrm>
            <a:off x="2271713" y="1143000"/>
            <a:ext cx="2314575" cy="3086100"/>
          </a:xfrm>
        </p:spPr>
      </p:sp>
      <p:sp>
        <p:nvSpPr>
          <p:cNvPr id="3" name="Notes Placeholder 2">
            <a:extLst>
              <a:ext uri="{FF2B5EF4-FFF2-40B4-BE49-F238E27FC236}">
                <a16:creationId xmlns:a16="http://schemas.microsoft.com/office/drawing/2014/main" id="{843E7D77-FD2D-2AC1-EC02-6FAD45AA5C5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C9D7DA60-D1B8-A5D4-CD8C-C97138125096}"/>
              </a:ext>
            </a:extLst>
          </p:cNvPr>
          <p:cNvSpPr>
            <a:spLocks noGrp="1"/>
          </p:cNvSpPr>
          <p:nvPr>
            <p:ph type="sldNum" sz="quarter" idx="10"/>
          </p:nvPr>
        </p:nvSpPr>
        <p:spPr/>
        <p:txBody>
          <a:bodyPr/>
          <a:lstStyle/>
          <a:p>
            <a:fld id="{EA5129FF-9782-46C8-8CC8-F0AED5EE71FE}" type="slidenum">
              <a:rPr lang="en-US" smtClean="0"/>
              <a:t>2</a:t>
            </a:fld>
            <a:endParaRPr lang="en-US" dirty="0"/>
          </a:p>
        </p:txBody>
      </p:sp>
    </p:spTree>
    <p:extLst>
      <p:ext uri="{BB962C8B-B14F-4D97-AF65-F5344CB8AC3E}">
        <p14:creationId xmlns:p14="http://schemas.microsoft.com/office/powerpoint/2010/main" val="1579458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A5129FF-9782-46C8-8CC8-F0AED5EE71FE}" type="slidenum">
              <a:rPr lang="en-US" smtClean="0"/>
              <a:t>3</a:t>
            </a:fld>
            <a:endParaRPr lang="en-US" dirty="0"/>
          </a:p>
        </p:txBody>
      </p:sp>
    </p:spTree>
    <p:extLst>
      <p:ext uri="{BB962C8B-B14F-4D97-AF65-F5344CB8AC3E}">
        <p14:creationId xmlns:p14="http://schemas.microsoft.com/office/powerpoint/2010/main" val="643933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035F0F0-6E66-49A8-822E-ABBB7C28E1A5}" type="datetime1">
              <a:rPr lang="en-US" smtClean="0"/>
              <a:t>8/20/2025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3774441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5658CC-F4A5-4F09-9B31-4D1E98D132D8}" type="datetime1">
              <a:rPr lang="en-US" smtClean="0"/>
              <a:t>8/20/2025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4057944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6"/>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6"/>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AAD1163-51F0-4DE3-95BF-69039EFA2BE9}" type="datetime1">
              <a:rPr lang="en-US" smtClean="0"/>
              <a:t>8/20/2025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2706939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FD7C7C6-66C9-4A98-B6BA-6A296277BB41}" type="datetime1">
              <a:rPr lang="en-US" smtClean="0"/>
              <a:t>8/20/2025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endParaRPr lang="en-US" dirty="0"/>
          </a:p>
        </p:txBody>
      </p:sp>
    </p:spTree>
    <p:extLst>
      <p:ext uri="{BB962C8B-B14F-4D97-AF65-F5344CB8AC3E}">
        <p14:creationId xmlns:p14="http://schemas.microsoft.com/office/powerpoint/2010/main" val="2654978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5"/>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6119288"/>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C1B71E0-6F0E-4037-9DE5-A26C83D65990}" type="datetime1">
              <a:rPr lang="en-US" smtClean="0"/>
              <a:t>8/20/2025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4010232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23B8BEB-A658-4D9D-AA30-6FE482735B23}" type="datetime1">
              <a:rPr lang="en-US" smtClean="0"/>
              <a:t>8/20/2025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2433469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8"/>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241553"/>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2"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4" y="2241553"/>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4"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0E117E-CF29-4DA5-A9FF-717AC78A30DF}" type="datetime1">
              <a:rPr lang="en-US" smtClean="0"/>
              <a:t>8/20/2025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18476405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C3F405-0B35-4AF2-95B5-4423CDB127E1}" type="datetime1">
              <a:rPr lang="en-US" smtClean="0"/>
              <a:t>8/20/2025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540795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809E3E-D173-4CCE-84FC-55471E6D5043}" type="datetime1">
              <a:rPr lang="en-US" smtClean="0"/>
              <a:t>8/20/2025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306309" y="8643066"/>
            <a:ext cx="1543050" cy="486833"/>
          </a:xfrm>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11628739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4" y="1316571"/>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26CFB3E-F02F-4CFE-B251-FEA38106C1FA}" type="datetime1">
              <a:rPr lang="en-US" smtClean="0"/>
              <a:t>8/20/2025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3467962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4" y="1316571"/>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2"/>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FB52B6D5-97BE-478F-89EE-DD89F2C00C7F}" type="datetime1">
              <a:rPr lang="en-US" smtClean="0"/>
              <a:t>8/20/2025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107B0F2-199F-4BB4-B2FA-10D9E3DC22DF}" type="slidenum">
              <a:rPr lang="en-US" smtClean="0"/>
              <a:t>‹#›</a:t>
            </a:fld>
            <a:endParaRPr lang="en-US" dirty="0"/>
          </a:p>
        </p:txBody>
      </p:sp>
    </p:spTree>
    <p:extLst>
      <p:ext uri="{BB962C8B-B14F-4D97-AF65-F5344CB8AC3E}">
        <p14:creationId xmlns:p14="http://schemas.microsoft.com/office/powerpoint/2010/main" val="2671534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9" y="486838"/>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9"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8"/>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276469B-8808-4D77-839B-53FA892FC72F}" type="datetime1">
              <a:rPr lang="en-US" smtClean="0"/>
              <a:t>8/20/2025</a:t>
            </a:fld>
            <a:endParaRPr lang="en-US" dirty="0"/>
          </a:p>
        </p:txBody>
      </p:sp>
      <p:sp>
        <p:nvSpPr>
          <p:cNvPr id="5" name="Footer Placeholder 4"/>
          <p:cNvSpPr>
            <a:spLocks noGrp="1"/>
          </p:cNvSpPr>
          <p:nvPr>
            <p:ph type="ftr" sz="quarter" idx="3"/>
          </p:nvPr>
        </p:nvSpPr>
        <p:spPr>
          <a:xfrm>
            <a:off x="2271714" y="8475138"/>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8"/>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107B0F2-199F-4BB4-B2FA-10D9E3DC22DF}" type="slidenum">
              <a:rPr lang="en-US" smtClean="0"/>
              <a:t>‹#›</a:t>
            </a:fld>
            <a:endParaRPr lang="en-US" dirty="0"/>
          </a:p>
        </p:txBody>
      </p:sp>
    </p:spTree>
    <p:extLst>
      <p:ext uri="{BB962C8B-B14F-4D97-AF65-F5344CB8AC3E}">
        <p14:creationId xmlns:p14="http://schemas.microsoft.com/office/powerpoint/2010/main" val="23947000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99A5AC-D577-2C52-BAB2-467B7A24BFD9}"/>
            </a:ext>
          </a:extLst>
        </p:cNvPr>
        <p:cNvGrpSpPr/>
        <p:nvPr/>
      </p:nvGrpSpPr>
      <p:grpSpPr>
        <a:xfrm>
          <a:off x="0" y="0"/>
          <a:ext cx="0" cy="0"/>
          <a:chOff x="0" y="0"/>
          <a:chExt cx="0" cy="0"/>
        </a:xfrm>
      </p:grpSpPr>
      <p:pic>
        <p:nvPicPr>
          <p:cNvPr id="2050" name="Picture 2" descr="Image may contain: one or more people and outdoor">
            <a:extLst>
              <a:ext uri="{FF2B5EF4-FFF2-40B4-BE49-F238E27FC236}">
                <a16:creationId xmlns:a16="http://schemas.microsoft.com/office/drawing/2014/main" id="{F611D602-5D4B-828B-B69A-E75F4BF161D6}"/>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597" b="24063"/>
          <a:stretch/>
        </p:blipFill>
        <p:spPr bwMode="auto">
          <a:xfrm>
            <a:off x="808" y="-848"/>
            <a:ext cx="6857192" cy="272499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7B24046C-6375-3A4D-5AA0-7EEBADC2F2FC}"/>
              </a:ext>
            </a:extLst>
          </p:cNvPr>
          <p:cNvSpPr txBox="1"/>
          <p:nvPr/>
        </p:nvSpPr>
        <p:spPr>
          <a:xfrm>
            <a:off x="-4393" y="2404792"/>
            <a:ext cx="6857999" cy="626275"/>
          </a:xfrm>
          <a:prstGeom prst="rect">
            <a:avLst/>
          </a:prstGeom>
          <a:solidFill>
            <a:srgbClr val="AE4D2D"/>
          </a:solidFill>
          <a:ln>
            <a:solidFill>
              <a:srgbClr val="AE4D2D"/>
            </a:solidFill>
          </a:ln>
        </p:spPr>
        <p:txBody>
          <a:bodyPr wrap="square" lIns="91440" tIns="45720" rIns="91440" bIns="45720" rtlCol="0" anchor="ctr">
            <a:noAutofit/>
          </a:bodyPr>
          <a:lstStyle/>
          <a:p>
            <a:pPr marL="514350" algn="ctr">
              <a:defRPr/>
            </a:pPr>
            <a:r>
              <a:rPr lang="en-US" sz="2800" b="1" dirty="0">
                <a:solidFill>
                  <a:prstClr val="white"/>
                </a:solidFill>
                <a:latin typeface="Calibri" panose="020F0502020204030204"/>
              </a:rPr>
              <a:t>2025 NEIGHBORHOOD STREET REPA</a:t>
            </a:r>
            <a:r>
              <a:rPr lang="en-US" sz="2600" b="1" dirty="0">
                <a:solidFill>
                  <a:prstClr val="white"/>
                </a:solidFill>
                <a:latin typeface="Calibri" panose="020F0502020204030204"/>
              </a:rPr>
              <a:t>IR</a:t>
            </a:r>
          </a:p>
        </p:txBody>
      </p:sp>
      <p:sp>
        <p:nvSpPr>
          <p:cNvPr id="12" name="TextBox 11">
            <a:extLst>
              <a:ext uri="{FF2B5EF4-FFF2-40B4-BE49-F238E27FC236}">
                <a16:creationId xmlns:a16="http://schemas.microsoft.com/office/drawing/2014/main" id="{FB73D240-8A07-EA3E-3D16-F2BF62C5B34F}"/>
              </a:ext>
            </a:extLst>
          </p:cNvPr>
          <p:cNvSpPr txBox="1"/>
          <p:nvPr/>
        </p:nvSpPr>
        <p:spPr>
          <a:xfrm>
            <a:off x="-2" y="121920"/>
            <a:ext cx="4718306" cy="338554"/>
          </a:xfrm>
          <a:prstGeom prst="rect">
            <a:avLst/>
          </a:prstGeom>
          <a:gradFill flip="none" rotWithShape="1">
            <a:gsLst>
              <a:gs pos="15000">
                <a:schemeClr val="accent3">
                  <a:lumMod val="5000"/>
                  <a:lumOff val="95000"/>
                  <a:alpha val="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10800000" scaled="1"/>
            <a:tileRect/>
          </a:gradFill>
        </p:spPr>
        <p:txBody>
          <a:bodyPr wrap="square" rtlCol="0">
            <a:spAutoFit/>
          </a:bodyPr>
          <a:lstStyle/>
          <a:p>
            <a:pPr>
              <a:defRPr/>
            </a:pPr>
            <a:r>
              <a:rPr lang="en-US" sz="1600" b="1" i="1">
                <a:solidFill>
                  <a:prstClr val="black"/>
                </a:solidFill>
                <a:latin typeface="Calibri" panose="020F0502020204030204"/>
              </a:rPr>
              <a:t>Streets </a:t>
            </a:r>
            <a:r>
              <a:rPr lang="en-US" sz="1600" b="1" i="1" dirty="0">
                <a:solidFill>
                  <a:prstClr val="black"/>
                </a:solidFill>
                <a:latin typeface="Calibri" panose="020F0502020204030204"/>
              </a:rPr>
              <a:t>Division</a:t>
            </a:r>
          </a:p>
        </p:txBody>
      </p:sp>
      <p:sp>
        <p:nvSpPr>
          <p:cNvPr id="19" name="TextBox 18">
            <a:extLst>
              <a:ext uri="{FF2B5EF4-FFF2-40B4-BE49-F238E27FC236}">
                <a16:creationId xmlns:a16="http://schemas.microsoft.com/office/drawing/2014/main" id="{2D769C05-1C45-4EE9-27B1-40F2C4BE7121}"/>
              </a:ext>
            </a:extLst>
          </p:cNvPr>
          <p:cNvSpPr txBox="1"/>
          <p:nvPr/>
        </p:nvSpPr>
        <p:spPr>
          <a:xfrm>
            <a:off x="-4393" y="3027044"/>
            <a:ext cx="6858000" cy="5989956"/>
          </a:xfrm>
          <a:prstGeom prst="rect">
            <a:avLst/>
          </a:prstGeom>
          <a:solidFill>
            <a:schemeClr val="bg1"/>
          </a:solidFill>
        </p:spPr>
        <p:txBody>
          <a:bodyPr wrap="square" lIns="91440" tIns="45720" rIns="91440" bIns="45720" rtlCol="0" anchor="t">
            <a:noAutofit/>
          </a:bodyPr>
          <a:lstStyle/>
          <a:p>
            <a:pPr>
              <a:defRPr/>
            </a:pPr>
            <a:endParaRPr lang="en-US" sz="1200" dirty="0">
              <a:solidFill>
                <a:prstClr val="black"/>
              </a:solidFill>
            </a:endParaRPr>
          </a:p>
          <a:p>
            <a:pPr>
              <a:defRPr/>
            </a:pPr>
            <a:r>
              <a:rPr lang="en-US" sz="1400" dirty="0">
                <a:solidFill>
                  <a:prstClr val="black"/>
                </a:solidFill>
              </a:rPr>
              <a:t>The City of Hartford has identified the Streets for milling and paving for the 2025 construction season. The City has contracted with Rafferty Fine Grading and Galasso Paving to complete this work. </a:t>
            </a:r>
            <a:endParaRPr lang="en-US" sz="1400" dirty="0">
              <a:solidFill>
                <a:prstClr val="black"/>
              </a:solidFill>
              <a:ea typeface="Calibri" panose="020F0502020204030204"/>
              <a:cs typeface="Calibri" panose="020F0502020204030204"/>
            </a:endParaRPr>
          </a:p>
          <a:p>
            <a:pPr algn="ctr">
              <a:defRPr/>
            </a:pPr>
            <a:endParaRPr lang="en-US" sz="1400" b="1" u="sng" dirty="0">
              <a:solidFill>
                <a:prstClr val="black"/>
              </a:solidFill>
              <a:ea typeface="Calibri"/>
              <a:cs typeface="Calibri"/>
            </a:endParaRPr>
          </a:p>
          <a:p>
            <a:pPr algn="ctr">
              <a:defRPr/>
            </a:pPr>
            <a:r>
              <a:rPr lang="en-US" sz="1400" b="1" u="sng" dirty="0">
                <a:solidFill>
                  <a:prstClr val="black"/>
                </a:solidFill>
              </a:rPr>
              <a:t>This is a notice to inform you that your street with be under construction starting </a:t>
            </a:r>
            <a:endParaRPr lang="en-US" sz="1400" b="1" u="sng" baseline="30000" dirty="0">
              <a:solidFill>
                <a:prstClr val="black"/>
              </a:solidFill>
            </a:endParaRPr>
          </a:p>
          <a:p>
            <a:pPr algn="ctr">
              <a:defRPr/>
            </a:pPr>
            <a:r>
              <a:rPr lang="en-US" sz="1400" b="1" u="sng" dirty="0">
                <a:solidFill>
                  <a:prstClr val="black"/>
                </a:solidFill>
              </a:rPr>
              <a:t>August 17th</a:t>
            </a:r>
            <a:endParaRPr lang="en-US" sz="1400" b="1" u="sng" baseline="30000" dirty="0">
              <a:solidFill>
                <a:prstClr val="black"/>
              </a:solidFill>
              <a:ea typeface="Calibri"/>
              <a:cs typeface="Calibri"/>
            </a:endParaRPr>
          </a:p>
          <a:p>
            <a:pPr>
              <a:defRPr/>
            </a:pPr>
            <a:endParaRPr lang="en-US" sz="1400" dirty="0">
              <a:solidFill>
                <a:prstClr val="black"/>
              </a:solidFill>
              <a:ea typeface="Calibri"/>
              <a:cs typeface="Calibri"/>
            </a:endParaRPr>
          </a:p>
          <a:p>
            <a:pPr>
              <a:defRPr/>
            </a:pPr>
            <a:r>
              <a:rPr lang="en-US" sz="1400" dirty="0">
                <a:solidFill>
                  <a:prstClr val="black"/>
                </a:solidFill>
              </a:rPr>
              <a:t>Groupings, schedule and length of the project area will vary depending upon underlying road condition, weather conditions, traffic conditions, and coordination with utility companies regarding their repair schedules. Thank you for your patience and cooperation during this project.</a:t>
            </a:r>
            <a:endParaRPr lang="en-US" sz="1400" dirty="0">
              <a:solidFill>
                <a:prstClr val="black"/>
              </a:solidFill>
              <a:ea typeface="Calibri"/>
              <a:cs typeface="Calibri"/>
            </a:endParaRPr>
          </a:p>
          <a:p>
            <a:pPr>
              <a:defRPr/>
            </a:pPr>
            <a:endParaRPr lang="en-US" sz="1400" dirty="0">
              <a:solidFill>
                <a:prstClr val="black"/>
              </a:solidFill>
              <a:ea typeface="Calibri"/>
              <a:cs typeface="Calibri"/>
            </a:endParaRPr>
          </a:p>
          <a:p>
            <a:pPr>
              <a:defRPr/>
            </a:pPr>
            <a:endParaRPr lang="en-US" sz="1400" dirty="0">
              <a:solidFill>
                <a:prstClr val="black"/>
              </a:solidFill>
              <a:ea typeface="Calibri"/>
              <a:cs typeface="Calibri"/>
            </a:endParaRPr>
          </a:p>
          <a:p>
            <a:pPr>
              <a:defRPr/>
            </a:pPr>
            <a:r>
              <a:rPr lang="en-US" sz="1400" dirty="0"/>
              <a:t>Work will begin at 7:00 AM (M – F) and will finish around 5:00 PM. If you are within the active work zone limits and park your car in your driveway at night, please be sure to move it prior to the 7:00 AM start time, so you don’t get blocked by the construction. </a:t>
            </a:r>
            <a:r>
              <a:rPr lang="en-US" sz="1400" dirty="0">
                <a:solidFill>
                  <a:prstClr val="black"/>
                </a:solidFill>
              </a:rPr>
              <a:t>We understand that this may be a short-term inconvenience, but we hope this work will have a positive long-term impact in your neighborhood.</a:t>
            </a:r>
            <a:endParaRPr lang="en-US" sz="1400" dirty="0">
              <a:solidFill>
                <a:prstClr val="black"/>
              </a:solidFill>
              <a:ea typeface="Calibri"/>
              <a:cs typeface="Calibri"/>
            </a:endParaRPr>
          </a:p>
          <a:p>
            <a:pPr>
              <a:defRPr/>
            </a:pPr>
            <a:endParaRPr lang="en-US" sz="1400" dirty="0">
              <a:solidFill>
                <a:prstClr val="black"/>
              </a:solidFill>
              <a:ea typeface="Calibri"/>
              <a:cs typeface="Calibri"/>
            </a:endParaRPr>
          </a:p>
          <a:p>
            <a:pPr>
              <a:defRPr/>
            </a:pPr>
            <a:r>
              <a:rPr lang="en-US" sz="1400" dirty="0">
                <a:solidFill>
                  <a:prstClr val="black"/>
                </a:solidFill>
              </a:rPr>
              <a:t>If you own underground facilities within a couple feet of the curb such as </a:t>
            </a:r>
            <a:r>
              <a:rPr lang="en-US" sz="1400" b="1" u="sng" dirty="0">
                <a:solidFill>
                  <a:prstClr val="black"/>
                </a:solidFill>
              </a:rPr>
              <a:t>heated driveways, irrigation systems or underground dog fencing please contact us ASAP</a:t>
            </a:r>
            <a:r>
              <a:rPr lang="en-US" sz="1400" dirty="0">
                <a:solidFill>
                  <a:prstClr val="black"/>
                </a:solidFill>
              </a:rPr>
              <a:t>.   Rafferty and Galasso cannot be responsible for damage to private utilities if they are unaware of their existence.</a:t>
            </a:r>
            <a:endParaRPr lang="en-US" sz="1400" dirty="0">
              <a:solidFill>
                <a:prstClr val="black"/>
              </a:solidFill>
              <a:ea typeface="Calibri"/>
              <a:cs typeface="Calibri"/>
            </a:endParaRPr>
          </a:p>
          <a:p>
            <a:pPr>
              <a:defRPr/>
            </a:pPr>
            <a:endParaRPr lang="en-US" sz="1400" dirty="0">
              <a:solidFill>
                <a:prstClr val="black"/>
              </a:solidFill>
              <a:ea typeface="Calibri"/>
              <a:cs typeface="Calibri"/>
            </a:endParaRPr>
          </a:p>
          <a:p>
            <a:pPr>
              <a:defRPr/>
            </a:pPr>
            <a:r>
              <a:rPr lang="en-US" sz="1400" dirty="0">
                <a:solidFill>
                  <a:prstClr val="black"/>
                </a:solidFill>
              </a:rPr>
              <a:t>If you have any questions regarding this notice or the road construction project, feel free to contact Sebastian Tata, Traffic Engineer, Department of Public Works at 860-757-9959, or Melinda Johnson, Director of Community Engagement at 860-757-9525.  </a:t>
            </a:r>
            <a:endParaRPr lang="en-US" sz="1400" dirty="0">
              <a:solidFill>
                <a:prstClr val="black"/>
              </a:solidFill>
              <a:ea typeface="Calibri"/>
              <a:cs typeface="Calibri"/>
            </a:endParaRPr>
          </a:p>
        </p:txBody>
      </p:sp>
      <p:pic>
        <p:nvPicPr>
          <p:cNvPr id="8" name="Picture 7">
            <a:extLst>
              <a:ext uri="{FF2B5EF4-FFF2-40B4-BE49-F238E27FC236}">
                <a16:creationId xmlns:a16="http://schemas.microsoft.com/office/drawing/2014/main" id="{F0467FF6-4A39-EBCA-B3C1-A366616935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7495" y="2406849"/>
            <a:ext cx="577939" cy="600991"/>
          </a:xfrm>
          <a:prstGeom prst="rect">
            <a:avLst/>
          </a:prstGeom>
          <a:solidFill>
            <a:srgbClr val="AE4D2D"/>
          </a:solidFill>
          <a:ln>
            <a:noFill/>
          </a:ln>
        </p:spPr>
      </p:pic>
    </p:spTree>
    <p:extLst>
      <p:ext uri="{BB962C8B-B14F-4D97-AF65-F5344CB8AC3E}">
        <p14:creationId xmlns:p14="http://schemas.microsoft.com/office/powerpoint/2010/main" val="1879756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may contain: one or more people and outdoo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597" b="24063"/>
          <a:stretch/>
        </p:blipFill>
        <p:spPr bwMode="auto">
          <a:xfrm>
            <a:off x="808" y="-848"/>
            <a:ext cx="6857192" cy="2523915"/>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4393" y="1896792"/>
            <a:ext cx="6857999" cy="626275"/>
          </a:xfrm>
          <a:prstGeom prst="rect">
            <a:avLst/>
          </a:prstGeom>
          <a:solidFill>
            <a:srgbClr val="AE4D2D"/>
          </a:solidFill>
          <a:ln>
            <a:solidFill>
              <a:srgbClr val="AE4D2D"/>
            </a:solidFill>
          </a:ln>
        </p:spPr>
        <p:txBody>
          <a:bodyPr wrap="square" lIns="91440" tIns="45720" rIns="91440" bIns="45720" rtlCol="0" anchor="ctr">
            <a:noAutofit/>
          </a:bodyPr>
          <a:lstStyle/>
          <a:p>
            <a:pPr marL="514350" algn="ctr">
              <a:defRPr/>
            </a:pPr>
            <a:r>
              <a:rPr lang="en-US" sz="2800" b="1" dirty="0">
                <a:solidFill>
                  <a:prstClr val="white"/>
                </a:solidFill>
                <a:latin typeface="Calibri" panose="020F0502020204030204"/>
              </a:rPr>
              <a:t>2025 NEIGHBORHOOD STREET REPA</a:t>
            </a:r>
            <a:r>
              <a:rPr lang="en-US" sz="2600" b="1" dirty="0">
                <a:solidFill>
                  <a:prstClr val="white"/>
                </a:solidFill>
                <a:latin typeface="Calibri" panose="020F0502020204030204"/>
              </a:rPr>
              <a:t>IR</a:t>
            </a:r>
          </a:p>
        </p:txBody>
      </p:sp>
      <p:sp>
        <p:nvSpPr>
          <p:cNvPr id="12" name="TextBox 11"/>
          <p:cNvSpPr txBox="1"/>
          <p:nvPr/>
        </p:nvSpPr>
        <p:spPr>
          <a:xfrm>
            <a:off x="-2" y="121920"/>
            <a:ext cx="4718306" cy="338554"/>
          </a:xfrm>
          <a:prstGeom prst="rect">
            <a:avLst/>
          </a:prstGeom>
          <a:gradFill flip="none" rotWithShape="1">
            <a:gsLst>
              <a:gs pos="15000">
                <a:schemeClr val="accent3">
                  <a:lumMod val="5000"/>
                  <a:lumOff val="95000"/>
                  <a:alpha val="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10800000" scaled="1"/>
            <a:tileRect/>
          </a:gradFill>
        </p:spPr>
        <p:txBody>
          <a:bodyPr wrap="square" rtlCol="0">
            <a:spAutoFit/>
          </a:bodyPr>
          <a:lstStyle/>
          <a:p>
            <a:pPr>
              <a:defRPr/>
            </a:pPr>
            <a:r>
              <a:rPr lang="en-US" sz="1600" b="1" i="1">
                <a:solidFill>
                  <a:prstClr val="black"/>
                </a:solidFill>
                <a:latin typeface="Calibri" panose="020F0502020204030204"/>
              </a:rPr>
              <a:t>Streets </a:t>
            </a:r>
            <a:r>
              <a:rPr lang="en-US" sz="1600" b="1" i="1" dirty="0">
                <a:solidFill>
                  <a:prstClr val="black"/>
                </a:solidFill>
                <a:latin typeface="Calibri" panose="020F0502020204030204"/>
              </a:rPr>
              <a:t>Division</a:t>
            </a:r>
          </a:p>
        </p:txBody>
      </p:sp>
      <p:graphicFrame>
        <p:nvGraphicFramePr>
          <p:cNvPr id="7" name="Table 6">
            <a:extLst>
              <a:ext uri="{FF2B5EF4-FFF2-40B4-BE49-F238E27FC236}">
                <a16:creationId xmlns:a16="http://schemas.microsoft.com/office/drawing/2014/main" id="{0F4698F9-ED1C-4926-AFCE-95F8794D4334}"/>
              </a:ext>
            </a:extLst>
          </p:cNvPr>
          <p:cNvGraphicFramePr>
            <a:graphicFrameLocks noGrp="1"/>
          </p:cNvGraphicFramePr>
          <p:nvPr>
            <p:extLst>
              <p:ext uri="{D42A27DB-BD31-4B8C-83A1-F6EECF244321}">
                <p14:modId xmlns:p14="http://schemas.microsoft.com/office/powerpoint/2010/main" val="3557387466"/>
              </p:ext>
            </p:extLst>
          </p:nvPr>
        </p:nvGraphicFramePr>
        <p:xfrm>
          <a:off x="0" y="2741083"/>
          <a:ext cx="6857996" cy="6049060"/>
        </p:xfrm>
        <a:graphic>
          <a:graphicData uri="http://schemas.openxmlformats.org/drawingml/2006/table">
            <a:tbl>
              <a:tblPr firstRow="1" bandRow="1">
                <a:tableStyleId>{5940675A-B579-460E-94D1-54222C63F5DA}</a:tableStyleId>
              </a:tblPr>
              <a:tblGrid>
                <a:gridCol w="3429000">
                  <a:extLst>
                    <a:ext uri="{9D8B030D-6E8A-4147-A177-3AD203B41FA5}">
                      <a16:colId xmlns:a16="http://schemas.microsoft.com/office/drawing/2014/main" val="322077682"/>
                    </a:ext>
                  </a:extLst>
                </a:gridCol>
                <a:gridCol w="3428996">
                  <a:extLst>
                    <a:ext uri="{9D8B030D-6E8A-4147-A177-3AD203B41FA5}">
                      <a16:colId xmlns:a16="http://schemas.microsoft.com/office/drawing/2014/main" val="1895257933"/>
                    </a:ext>
                  </a:extLst>
                </a:gridCol>
              </a:tblGrid>
              <a:tr h="303580">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2025 STREETS TO BE MILLED AND PAVED STARTING </a:t>
                      </a:r>
                    </a:p>
                  </a:txBody>
                  <a:tcPr marT="0" marB="0" anchor="ctr">
                    <a:solidFill>
                      <a:srgbClr val="AE4D2D"/>
                    </a:solidFill>
                  </a:tcPr>
                </a:tc>
                <a:tc hMerge="1">
                  <a:txBody>
                    <a:bodyPr/>
                    <a:lstStyle/>
                    <a:p>
                      <a:endParaRPr lang="en-US"/>
                    </a:p>
                  </a:txBody>
                  <a:tcPr/>
                </a:tc>
                <a:extLst>
                  <a:ext uri="{0D108BD9-81ED-4DB2-BD59-A6C34878D82A}">
                    <a16:rowId xmlns:a16="http://schemas.microsoft.com/office/drawing/2014/main" val="2282730514"/>
                  </a:ext>
                </a:extLst>
              </a:tr>
              <a:tr h="5636350">
                <a:tc>
                  <a:txBody>
                    <a:bodyPr/>
                    <a:lstStyle/>
                    <a:p>
                      <a:pPr marL="0" marR="0" lvl="0" indent="0" algn="l" rtl="0" eaLnBrk="1" fontAlgn="auto" latinLnBrk="0" hangingPunct="1">
                        <a:lnSpc>
                          <a:spcPct val="100000"/>
                        </a:lnSpc>
                        <a:spcBef>
                          <a:spcPts val="0"/>
                        </a:spcBef>
                        <a:spcAft>
                          <a:spcPts val="0"/>
                        </a:spcAft>
                        <a:buClrTx/>
                        <a:buSzTx/>
                        <a:buFontTx/>
                        <a:buNone/>
                      </a:pPr>
                      <a:r>
                        <a:rPr lang="en-US" sz="1300" kern="1200" dirty="0">
                          <a:solidFill>
                            <a:schemeClr val="tx1"/>
                          </a:solidFill>
                          <a:effectLst/>
                          <a:latin typeface="+mn-lt"/>
                          <a:ea typeface="+mn-ea"/>
                          <a:cs typeface="+mn-cs"/>
                        </a:rPr>
                        <a:t>American Row: Prospect St to State St</a:t>
                      </a:r>
                    </a:p>
                    <a:p>
                      <a:pPr marL="0" marR="0" lvl="0" indent="0" algn="l">
                        <a:lnSpc>
                          <a:spcPct val="100000"/>
                        </a:lnSpc>
                        <a:spcBef>
                          <a:spcPts val="0"/>
                        </a:spcBef>
                        <a:spcAft>
                          <a:spcPts val="0"/>
                        </a:spcAft>
                        <a:buClrTx/>
                        <a:buSzTx/>
                        <a:buFontTx/>
                        <a:buNone/>
                      </a:pPr>
                      <a:r>
                        <a:rPr lang="en-US" sz="1300" kern="1200" dirty="0">
                          <a:solidFill>
                            <a:schemeClr val="tx1"/>
                          </a:solidFill>
                          <a:effectLst/>
                          <a:latin typeface="+mn-lt"/>
                          <a:ea typeface="+mn-ea"/>
                          <a:cs typeface="+mn-cs"/>
                        </a:rPr>
                        <a:t>Amity Street: Park St to Capitol Ave</a:t>
                      </a:r>
                    </a:p>
                    <a:p>
                      <a:pPr lvl="0">
                        <a:buNone/>
                      </a:pPr>
                      <a:r>
                        <a:rPr lang="en-US" sz="1300" kern="1200" dirty="0">
                          <a:solidFill>
                            <a:schemeClr val="tx1"/>
                          </a:solidFill>
                          <a:effectLst/>
                          <a:latin typeface="+mn-lt"/>
                          <a:ea typeface="+mn-ea"/>
                          <a:cs typeface="+mn-cs"/>
                        </a:rPr>
                        <a:t>Baltic Street: </a:t>
                      </a:r>
                      <a:r>
                        <a:rPr lang="en-US" sz="1300" kern="1200" dirty="0" err="1">
                          <a:solidFill>
                            <a:schemeClr val="tx1"/>
                          </a:solidFill>
                          <a:effectLst/>
                          <a:latin typeface="+mn-lt"/>
                          <a:ea typeface="+mn-ea"/>
                          <a:cs typeface="+mn-cs"/>
                        </a:rPr>
                        <a:t>Lebannon</a:t>
                      </a:r>
                      <a:r>
                        <a:rPr lang="en-US" sz="1300" kern="1200" dirty="0">
                          <a:solidFill>
                            <a:schemeClr val="tx1"/>
                          </a:solidFill>
                          <a:effectLst/>
                          <a:latin typeface="+mn-lt"/>
                          <a:ea typeface="+mn-ea"/>
                          <a:cs typeface="+mn-cs"/>
                        </a:rPr>
                        <a:t> St to Coventry St</a:t>
                      </a:r>
                    </a:p>
                    <a:p>
                      <a:pPr lvl="0">
                        <a:buNone/>
                      </a:pPr>
                      <a:r>
                        <a:rPr lang="en-US" sz="1300" kern="1200" dirty="0">
                          <a:solidFill>
                            <a:schemeClr val="tx1"/>
                          </a:solidFill>
                          <a:effectLst/>
                          <a:latin typeface="+mn-lt"/>
                          <a:ea typeface="+mn-ea"/>
                          <a:cs typeface="+mn-cs"/>
                        </a:rPr>
                        <a:t>Beacon Street: Capitol Ave to Prospect Ave</a:t>
                      </a:r>
                    </a:p>
                    <a:p>
                      <a:pPr lvl="0">
                        <a:buNone/>
                      </a:pPr>
                      <a:r>
                        <a:rPr lang="en-US" sz="1300" kern="1200" dirty="0">
                          <a:solidFill>
                            <a:schemeClr val="tx1"/>
                          </a:solidFill>
                          <a:effectLst/>
                          <a:latin typeface="+mn-lt"/>
                          <a:ea typeface="+mn-ea"/>
                          <a:cs typeface="+mn-cs"/>
                        </a:rPr>
                        <a:t>Brandford Street: Palm St to Granby St</a:t>
                      </a:r>
                    </a:p>
                    <a:p>
                      <a:pPr lvl="0">
                        <a:buNone/>
                      </a:pPr>
                      <a:r>
                        <a:rPr lang="en-US" sz="1300" kern="1200" dirty="0">
                          <a:solidFill>
                            <a:schemeClr val="tx1"/>
                          </a:solidFill>
                          <a:effectLst/>
                          <a:latin typeface="+mn-lt"/>
                          <a:ea typeface="+mn-ea"/>
                          <a:cs typeface="+mn-cs"/>
                        </a:rPr>
                        <a:t>Bristol Street: Newington Ave to Hollywood Ave</a:t>
                      </a:r>
                    </a:p>
                    <a:p>
                      <a:pPr lvl="0">
                        <a:buNone/>
                      </a:pPr>
                      <a:r>
                        <a:rPr lang="en-US" sz="1300" kern="1200" dirty="0">
                          <a:solidFill>
                            <a:schemeClr val="tx1"/>
                          </a:solidFill>
                          <a:effectLst/>
                          <a:latin typeface="+mn-lt"/>
                          <a:ea typeface="+mn-ea"/>
                          <a:cs typeface="+mn-cs"/>
                        </a:rPr>
                        <a:t>Burnham St: Blue Hills Ave to Granby St</a:t>
                      </a:r>
                    </a:p>
                    <a:p>
                      <a:pPr lvl="0">
                        <a:buNone/>
                      </a:pPr>
                      <a:r>
                        <a:rPr lang="en-US" sz="1300" kern="1200" dirty="0">
                          <a:solidFill>
                            <a:schemeClr val="tx1"/>
                          </a:solidFill>
                          <a:effectLst/>
                          <a:latin typeface="+mn-lt"/>
                          <a:ea typeface="+mn-ea"/>
                          <a:cs typeface="+mn-cs"/>
                        </a:rPr>
                        <a:t>Campfield Ave: South St to Victoria Rd</a:t>
                      </a:r>
                    </a:p>
                    <a:p>
                      <a:pPr lvl="0">
                        <a:buNone/>
                      </a:pPr>
                      <a:r>
                        <a:rPr lang="en-US" sz="1300" kern="1200" dirty="0">
                          <a:solidFill>
                            <a:schemeClr val="tx1"/>
                          </a:solidFill>
                          <a:effectLst/>
                          <a:latin typeface="+mn-lt"/>
                          <a:ea typeface="+mn-ea"/>
                          <a:cs typeface="+mn-cs"/>
                        </a:rPr>
                        <a:t>Capitol Ave: Sisson Ave to Prospect Ave</a:t>
                      </a:r>
                    </a:p>
                    <a:p>
                      <a:pPr lvl="0">
                        <a:buNone/>
                      </a:pPr>
                      <a:r>
                        <a:rPr lang="en-US" sz="1300" kern="1200" dirty="0">
                          <a:solidFill>
                            <a:schemeClr val="tx1"/>
                          </a:solidFill>
                          <a:effectLst/>
                          <a:latin typeface="+mn-lt"/>
                          <a:ea typeface="+mn-ea"/>
                          <a:cs typeface="+mn-cs"/>
                        </a:rPr>
                        <a:t>Central Row: Main St to Prospect St</a:t>
                      </a:r>
                    </a:p>
                    <a:p>
                      <a:pPr lvl="0">
                        <a:buNone/>
                      </a:pPr>
                      <a:r>
                        <a:rPr lang="en-US" sz="1300" kern="1200" dirty="0">
                          <a:solidFill>
                            <a:schemeClr val="tx1"/>
                          </a:solidFill>
                          <a:effectLst/>
                          <a:latin typeface="+mn-lt"/>
                          <a:ea typeface="+mn-ea"/>
                          <a:cs typeface="+mn-cs"/>
                        </a:rPr>
                        <a:t>Chester Street: George St to Campfield Ave</a:t>
                      </a:r>
                    </a:p>
                    <a:p>
                      <a:pPr lvl="0">
                        <a:buNone/>
                      </a:pPr>
                      <a:r>
                        <a:rPr lang="en-US" sz="1300" kern="1200" dirty="0">
                          <a:solidFill>
                            <a:schemeClr val="tx1"/>
                          </a:solidFill>
                          <a:effectLst/>
                          <a:latin typeface="+mn-lt"/>
                          <a:ea typeface="+mn-ea"/>
                          <a:cs typeface="+mn-cs"/>
                        </a:rPr>
                        <a:t>Colton St: Brandford St to Woodstock St</a:t>
                      </a:r>
                    </a:p>
                    <a:p>
                      <a:pPr lvl="0">
                        <a:buNone/>
                      </a:pPr>
                      <a:r>
                        <a:rPr lang="en-US" sz="1300" kern="1200" dirty="0">
                          <a:solidFill>
                            <a:schemeClr val="tx1"/>
                          </a:solidFill>
                          <a:effectLst/>
                          <a:latin typeface="+mn-lt"/>
                          <a:ea typeface="+mn-ea"/>
                          <a:cs typeface="+mn-cs"/>
                        </a:rPr>
                        <a:t>Cromwell St: George St to Hubbard Rd</a:t>
                      </a:r>
                    </a:p>
                    <a:p>
                      <a:pPr lvl="0">
                        <a:buNone/>
                      </a:pPr>
                      <a:r>
                        <a:rPr lang="en-US" sz="1300" kern="1200" dirty="0">
                          <a:solidFill>
                            <a:schemeClr val="tx1"/>
                          </a:solidFill>
                          <a:effectLst/>
                          <a:latin typeface="+mn-lt"/>
                          <a:ea typeface="+mn-ea"/>
                          <a:cs typeface="+mn-cs"/>
                        </a:rPr>
                        <a:t>Dorothy street: Park St to James St</a:t>
                      </a:r>
                    </a:p>
                    <a:p>
                      <a:pPr lvl="0">
                        <a:buNone/>
                      </a:pPr>
                      <a:r>
                        <a:rPr lang="en-US" sz="1300" kern="1200" dirty="0">
                          <a:solidFill>
                            <a:schemeClr val="tx1"/>
                          </a:solidFill>
                          <a:effectLst/>
                          <a:latin typeface="+mn-lt"/>
                          <a:ea typeface="+mn-ea"/>
                          <a:cs typeface="+mn-cs"/>
                        </a:rPr>
                        <a:t>Ellsworth St: Crown St to New Britain Ave</a:t>
                      </a:r>
                    </a:p>
                    <a:p>
                      <a:pPr lvl="0">
                        <a:buNone/>
                      </a:pPr>
                      <a:r>
                        <a:rPr lang="en-US" sz="1300" kern="1200" dirty="0">
                          <a:solidFill>
                            <a:schemeClr val="tx1"/>
                          </a:solidFill>
                          <a:effectLst/>
                          <a:latin typeface="+mn-lt"/>
                          <a:ea typeface="+mn-ea"/>
                          <a:cs typeface="+mn-cs"/>
                        </a:rPr>
                        <a:t>Freeman Street (1): Maple Ave to Fairfield Ave</a:t>
                      </a:r>
                    </a:p>
                    <a:p>
                      <a:pPr lvl="0">
                        <a:buNone/>
                      </a:pPr>
                      <a:r>
                        <a:rPr lang="en-US" sz="1300" b="0" i="0" u="none" strike="noStrike" kern="1200" noProof="0" dirty="0">
                          <a:solidFill>
                            <a:schemeClr val="tx1"/>
                          </a:solidFill>
                          <a:effectLst/>
                          <a:latin typeface="Calibri"/>
                        </a:rPr>
                        <a:t>Freeman Street (2): Harvard St to Mountain St</a:t>
                      </a:r>
                      <a:endParaRPr lang="en-US" sz="1300" b="0" i="0" u="none" strike="noStrike" kern="1200" noProof="0" dirty="0">
                        <a:solidFill>
                          <a:srgbClr val="000000"/>
                        </a:solidFill>
                        <a:effectLst/>
                        <a:latin typeface="Calibri"/>
                      </a:endParaRPr>
                    </a:p>
                    <a:p>
                      <a:pPr lvl="0">
                        <a:buNone/>
                      </a:pPr>
                      <a:r>
                        <a:rPr lang="en-US" sz="1300" b="0" i="0" u="none" strike="noStrike" kern="1200" noProof="0" dirty="0">
                          <a:solidFill>
                            <a:schemeClr val="tx1"/>
                          </a:solidFill>
                          <a:effectLst/>
                          <a:latin typeface="Calibri"/>
                        </a:rPr>
                        <a:t>George St: Roosevelt St to Victoria Street</a:t>
                      </a:r>
                    </a:p>
                    <a:p>
                      <a:pPr lvl="0">
                        <a:buNone/>
                      </a:pPr>
                      <a:r>
                        <a:rPr lang="en-US" sz="1300" b="0" i="0" u="none" strike="noStrike" kern="1200" noProof="0" dirty="0">
                          <a:solidFill>
                            <a:schemeClr val="tx1"/>
                          </a:solidFill>
                          <a:effectLst/>
                          <a:latin typeface="Calibri"/>
                        </a:rPr>
                        <a:t>Haddam St: Harvard St to Dead End</a:t>
                      </a:r>
                    </a:p>
                    <a:p>
                      <a:pPr lvl="0">
                        <a:buNone/>
                      </a:pPr>
                      <a:r>
                        <a:rPr lang="en-US" sz="1300" b="0" i="0" u="none" strike="noStrike" kern="1200" noProof="0" dirty="0">
                          <a:solidFill>
                            <a:schemeClr val="tx1"/>
                          </a:solidFill>
                          <a:effectLst/>
                          <a:latin typeface="Calibri"/>
                        </a:rPr>
                        <a:t>Hartland St: Manchester St to Burnham St</a:t>
                      </a:r>
                      <a:endParaRPr lang="en-US" sz="1300" b="0" i="0" u="none" strike="noStrike" kern="1200" noProof="0" dirty="0">
                        <a:solidFill>
                          <a:srgbClr val="000000"/>
                        </a:solidFill>
                        <a:effectLst/>
                        <a:latin typeface="Calibri"/>
                      </a:endParaRPr>
                    </a:p>
                    <a:p>
                      <a:pPr lvl="0">
                        <a:buNone/>
                      </a:pPr>
                      <a:r>
                        <a:rPr lang="en-US" sz="1300" b="0" i="0" u="none" strike="noStrike" kern="1200" noProof="0" dirty="0">
                          <a:solidFill>
                            <a:schemeClr val="tx1"/>
                          </a:solidFill>
                          <a:effectLst/>
                          <a:latin typeface="Calibri"/>
                        </a:rPr>
                        <a:t>Harvard St: Manchester St to Burnham St</a:t>
                      </a:r>
                    </a:p>
                    <a:p>
                      <a:pPr lvl="0">
                        <a:buNone/>
                      </a:pPr>
                      <a:r>
                        <a:rPr lang="en-US" sz="1300" b="0" i="0" u="none" strike="noStrike" kern="1200" noProof="0" dirty="0">
                          <a:solidFill>
                            <a:schemeClr val="tx1"/>
                          </a:solidFill>
                          <a:effectLst/>
                          <a:latin typeface="Calibri"/>
                        </a:rPr>
                        <a:t>Heath St: Park St to Capitol Ave</a:t>
                      </a:r>
                    </a:p>
                    <a:p>
                      <a:pPr lvl="0">
                        <a:buNone/>
                      </a:pPr>
                      <a:r>
                        <a:rPr lang="en-US" sz="1300" b="0" i="0" u="none" strike="noStrike" kern="1200" noProof="0" dirty="0">
                          <a:solidFill>
                            <a:schemeClr val="tx1"/>
                          </a:solidFill>
                          <a:effectLst/>
                          <a:latin typeface="Calibri"/>
                        </a:rPr>
                        <a:t>James Street: Capitol Ave to Ashton St</a:t>
                      </a:r>
                    </a:p>
                    <a:p>
                      <a:pPr lvl="0">
                        <a:buNone/>
                      </a:pPr>
                      <a:r>
                        <a:rPr lang="en-US" sz="1300" b="0" i="0" u="none" strike="noStrike" kern="1200" noProof="0" dirty="0">
                          <a:solidFill>
                            <a:schemeClr val="tx1"/>
                          </a:solidFill>
                          <a:effectLst/>
                          <a:latin typeface="Calibri"/>
                        </a:rPr>
                        <a:t>Julius St: New Britain Ave to Crown St</a:t>
                      </a:r>
                      <a:endParaRPr lang="en-US" sz="1300" b="0" i="0" u="none" strike="noStrike" kern="1200" noProof="0" dirty="0">
                        <a:solidFill>
                          <a:srgbClr val="000000"/>
                        </a:solidFill>
                        <a:effectLst/>
                        <a:latin typeface="Calibri"/>
                      </a:endParaRPr>
                    </a:p>
                    <a:p>
                      <a:pPr lvl="0">
                        <a:buNone/>
                      </a:pPr>
                      <a:r>
                        <a:rPr lang="en-US" sz="1300" b="0" i="0" u="none" strike="noStrike" kern="1200" noProof="0" dirty="0">
                          <a:solidFill>
                            <a:schemeClr val="tx1"/>
                          </a:solidFill>
                          <a:effectLst/>
                          <a:latin typeface="Calibri"/>
                        </a:rPr>
                        <a:t>Lebanon St: East Harold St to East Burnham St</a:t>
                      </a:r>
                    </a:p>
                    <a:p>
                      <a:pPr lvl="0">
                        <a:buNone/>
                      </a:pPr>
                      <a:endParaRPr lang="en-US" sz="1300" b="0" i="0" u="none" strike="noStrike" kern="1200" noProof="0" dirty="0">
                        <a:solidFill>
                          <a:schemeClr val="tx1"/>
                        </a:solidFill>
                        <a:effectLst/>
                        <a:latin typeface="Calibri"/>
                      </a:endParaRPr>
                    </a:p>
                    <a:p>
                      <a:pPr lvl="0">
                        <a:buNone/>
                      </a:pPr>
                      <a:r>
                        <a:rPr lang="en-US" sz="1300" b="1" i="0" u="none" strike="noStrike" kern="1200" noProof="0" dirty="0">
                          <a:solidFill>
                            <a:schemeClr val="tx1"/>
                          </a:solidFill>
                          <a:effectLst/>
                          <a:latin typeface="Calibri"/>
                        </a:rPr>
                        <a:t>HOLD OFF UNTIL FALL: </a:t>
                      </a:r>
                    </a:p>
                    <a:p>
                      <a:pPr lvl="0">
                        <a:buNone/>
                      </a:pPr>
                      <a:r>
                        <a:rPr lang="en-US" sz="1300" b="1" i="0" u="none" strike="noStrike" kern="1200" noProof="0" dirty="0">
                          <a:solidFill>
                            <a:schemeClr val="tx1"/>
                          </a:solidFill>
                          <a:effectLst/>
                          <a:latin typeface="Calibri"/>
                        </a:rPr>
                        <a:t>Chatham Street: Cornwall St to Granby St</a:t>
                      </a:r>
                    </a:p>
                    <a:p>
                      <a:pPr lvl="0">
                        <a:buNone/>
                      </a:pPr>
                      <a:r>
                        <a:rPr lang="en-US" sz="1300" b="1" i="0" u="none" strike="noStrike" kern="1200" noProof="0" dirty="0">
                          <a:solidFill>
                            <a:schemeClr val="tx1"/>
                          </a:solidFill>
                          <a:effectLst/>
                          <a:latin typeface="Calibri"/>
                        </a:rPr>
                        <a:t>Cornwall Street: Granby St to Thomaston St</a:t>
                      </a:r>
                    </a:p>
                  </a:txBody>
                  <a:tcPr marL="68580" marR="68580" marT="0" marB="0">
                    <a:solidFill>
                      <a:schemeClr val="bg1"/>
                    </a:solidFill>
                  </a:tcPr>
                </a:tc>
                <a:tc>
                  <a:txBody>
                    <a:bodyPr/>
                    <a:lstStyle/>
                    <a:p>
                      <a:pPr lvl="0">
                        <a:buNone/>
                      </a:pPr>
                      <a:r>
                        <a:rPr lang="en-US" sz="1300" kern="1200" dirty="0">
                          <a:solidFill>
                            <a:schemeClr val="tx1"/>
                          </a:solidFill>
                          <a:effectLst/>
                          <a:latin typeface="+mn-lt"/>
                          <a:ea typeface="+mn-ea"/>
                          <a:cs typeface="+mn-cs"/>
                        </a:rPr>
                        <a:t>Litchfield St: Blue Hills Ave to Hartland St</a:t>
                      </a:r>
                    </a:p>
                    <a:p>
                      <a:pPr lvl="0">
                        <a:buNone/>
                      </a:pPr>
                      <a:r>
                        <a:rPr lang="en-US" sz="1300" kern="1200" dirty="0">
                          <a:solidFill>
                            <a:schemeClr val="tx1"/>
                          </a:solidFill>
                          <a:effectLst/>
                          <a:latin typeface="+mn-lt"/>
                          <a:ea typeface="+mn-ea"/>
                          <a:cs typeface="+mn-cs"/>
                        </a:rPr>
                        <a:t>Lyme Street: Hebron St to Chatham St</a:t>
                      </a:r>
                    </a:p>
                    <a:p>
                      <a:pPr lvl="0">
                        <a:buNone/>
                      </a:pPr>
                      <a:r>
                        <a:rPr lang="en-US" sz="1300" kern="1200" dirty="0">
                          <a:solidFill>
                            <a:schemeClr val="tx1"/>
                          </a:solidFill>
                          <a:effectLst/>
                          <a:latin typeface="+mn-lt"/>
                          <a:ea typeface="+mn-ea"/>
                          <a:cs typeface="+mn-cs"/>
                        </a:rPr>
                        <a:t>Manchester St: Cornwall to Blue Hills Ave</a:t>
                      </a:r>
                    </a:p>
                    <a:p>
                      <a:pPr lvl="0">
                        <a:buNone/>
                      </a:pPr>
                      <a:r>
                        <a:rPr lang="en-US" sz="1300" kern="1200" dirty="0">
                          <a:solidFill>
                            <a:schemeClr val="tx1"/>
                          </a:solidFill>
                          <a:effectLst/>
                          <a:latin typeface="+mn-lt"/>
                          <a:ea typeface="+mn-ea"/>
                          <a:cs typeface="+mn-cs"/>
                        </a:rPr>
                        <a:t>Maple Ave: Franklin Ave to Bond St</a:t>
                      </a:r>
                    </a:p>
                    <a:p>
                      <a:pPr lvl="0">
                        <a:buNone/>
                      </a:pPr>
                      <a:r>
                        <a:rPr lang="en-US" sz="1300" kern="1200" dirty="0">
                          <a:solidFill>
                            <a:schemeClr val="tx1"/>
                          </a:solidFill>
                          <a:effectLst/>
                          <a:latin typeface="+mn-lt"/>
                          <a:ea typeface="+mn-ea"/>
                          <a:cs typeface="+mn-cs"/>
                        </a:rPr>
                        <a:t>Market St: State St to Morgan St </a:t>
                      </a:r>
                    </a:p>
                    <a:p>
                      <a:pPr lvl="0">
                        <a:buNone/>
                      </a:pPr>
                      <a:r>
                        <a:rPr lang="en-US" sz="1300" kern="1200" dirty="0">
                          <a:solidFill>
                            <a:schemeClr val="tx1"/>
                          </a:solidFill>
                          <a:effectLst/>
                          <a:latin typeface="+mn-lt"/>
                          <a:ea typeface="+mn-ea"/>
                          <a:cs typeface="+mn-cs"/>
                        </a:rPr>
                        <a:t>Mountford St: Henry St to Maple Ave</a:t>
                      </a:r>
                    </a:p>
                    <a:p>
                      <a:pPr lvl="0">
                        <a:buNone/>
                      </a:pPr>
                      <a:r>
                        <a:rPr lang="en-US" sz="1300" kern="1200" dirty="0">
                          <a:solidFill>
                            <a:schemeClr val="tx1"/>
                          </a:solidFill>
                          <a:effectLst/>
                          <a:latin typeface="+mn-lt"/>
                          <a:ea typeface="+mn-ea"/>
                          <a:cs typeface="+mn-cs"/>
                        </a:rPr>
                        <a:t>Palm St: Burnham St to City Line</a:t>
                      </a:r>
                    </a:p>
                    <a:p>
                      <a:pPr lvl="0">
                        <a:buNone/>
                      </a:pPr>
                      <a:r>
                        <a:rPr lang="en-US" sz="1300" kern="1200" dirty="0">
                          <a:solidFill>
                            <a:schemeClr val="tx1"/>
                          </a:solidFill>
                          <a:effectLst/>
                          <a:latin typeface="+mn-lt"/>
                          <a:ea typeface="+mn-ea"/>
                          <a:cs typeface="+mn-cs"/>
                        </a:rPr>
                        <a:t>Pembroke St: Granby St to Blue Hills Ave</a:t>
                      </a:r>
                    </a:p>
                    <a:p>
                      <a:pPr lvl="0">
                        <a:buNone/>
                      </a:pPr>
                      <a:r>
                        <a:rPr lang="en-US" sz="1300" kern="1200" dirty="0">
                          <a:solidFill>
                            <a:schemeClr val="tx1"/>
                          </a:solidFill>
                          <a:effectLst/>
                          <a:latin typeface="+mn-lt"/>
                          <a:ea typeface="+mn-ea"/>
                          <a:cs typeface="+mn-cs"/>
                        </a:rPr>
                        <a:t>Roslyn St: New Britain Ave to Stafford St</a:t>
                      </a:r>
                    </a:p>
                    <a:p>
                      <a:pPr lvl="0">
                        <a:buNone/>
                      </a:pPr>
                      <a:r>
                        <a:rPr lang="en-US" sz="1300" kern="1200" dirty="0">
                          <a:solidFill>
                            <a:schemeClr val="tx1"/>
                          </a:solidFill>
                          <a:effectLst/>
                          <a:latin typeface="+mn-lt"/>
                          <a:ea typeface="+mn-ea"/>
                          <a:cs typeface="+mn-cs"/>
                        </a:rPr>
                        <a:t>Sargeant St: Woodland St to Sigourney St</a:t>
                      </a:r>
                    </a:p>
                    <a:p>
                      <a:pPr lvl="0">
                        <a:buNone/>
                      </a:pPr>
                      <a:r>
                        <a:rPr lang="en-US" sz="1300" kern="1200" dirty="0">
                          <a:solidFill>
                            <a:schemeClr val="tx1"/>
                          </a:solidFill>
                          <a:effectLst/>
                          <a:latin typeface="+mn-lt"/>
                          <a:ea typeface="+mn-ea"/>
                          <a:cs typeface="+mn-cs"/>
                        </a:rPr>
                        <a:t>Sharon Street: Granby St to Cornwall St</a:t>
                      </a:r>
                    </a:p>
                    <a:p>
                      <a:pPr lvl="0">
                        <a:buNone/>
                      </a:pPr>
                      <a:r>
                        <a:rPr lang="en-US" sz="1300" kern="1200" dirty="0">
                          <a:solidFill>
                            <a:schemeClr val="tx1"/>
                          </a:solidFill>
                          <a:effectLst/>
                          <a:latin typeface="+mn-lt"/>
                          <a:ea typeface="+mn-ea"/>
                          <a:cs typeface="+mn-cs"/>
                        </a:rPr>
                        <a:t>Sprague St: Montrose St to Newington Ave</a:t>
                      </a:r>
                    </a:p>
                    <a:p>
                      <a:pPr lvl="0">
                        <a:buNone/>
                      </a:pPr>
                      <a:r>
                        <a:rPr lang="en-US" sz="1300" kern="1200" dirty="0">
                          <a:solidFill>
                            <a:schemeClr val="tx1"/>
                          </a:solidFill>
                          <a:effectLst/>
                          <a:latin typeface="+mn-lt"/>
                          <a:ea typeface="+mn-ea"/>
                          <a:cs typeface="+mn-cs"/>
                        </a:rPr>
                        <a:t>Stafford St: Newington Ave to Hollywood Ave</a:t>
                      </a:r>
                    </a:p>
                    <a:p>
                      <a:pPr lvl="0">
                        <a:buNone/>
                      </a:pPr>
                      <a:r>
                        <a:rPr lang="en-US" sz="1300" kern="1200" dirty="0">
                          <a:solidFill>
                            <a:schemeClr val="tx1"/>
                          </a:solidFill>
                          <a:effectLst/>
                          <a:latin typeface="+mn-lt"/>
                          <a:ea typeface="+mn-ea"/>
                          <a:cs typeface="+mn-cs"/>
                        </a:rPr>
                        <a:t>State St: Columbus St to Market St</a:t>
                      </a:r>
                    </a:p>
                    <a:p>
                      <a:pPr lvl="0">
                        <a:buNone/>
                      </a:pPr>
                      <a:r>
                        <a:rPr lang="en-US" sz="1300" kern="1200" dirty="0">
                          <a:solidFill>
                            <a:schemeClr val="tx1"/>
                          </a:solidFill>
                          <a:effectLst/>
                          <a:latin typeface="+mn-lt"/>
                          <a:ea typeface="+mn-ea"/>
                          <a:cs typeface="+mn-cs"/>
                        </a:rPr>
                        <a:t>Townley St: Atwood St to Willard St</a:t>
                      </a:r>
                    </a:p>
                    <a:p>
                      <a:pPr lvl="0">
                        <a:buNone/>
                      </a:pPr>
                      <a:r>
                        <a:rPr lang="en-US" sz="1300" kern="1200" dirty="0">
                          <a:solidFill>
                            <a:schemeClr val="tx1"/>
                          </a:solidFill>
                          <a:effectLst/>
                          <a:latin typeface="+mn-lt"/>
                          <a:ea typeface="+mn-ea"/>
                          <a:cs typeface="+mn-cs"/>
                        </a:rPr>
                        <a:t>Willard St: Asylum St to Dead End </a:t>
                      </a:r>
                    </a:p>
                    <a:p>
                      <a:pPr lvl="0">
                        <a:buNone/>
                      </a:pPr>
                      <a:endParaRPr lang="en-US" sz="1300" kern="1200" dirty="0">
                        <a:solidFill>
                          <a:schemeClr val="tx1"/>
                        </a:solidFill>
                        <a:effectLst/>
                        <a:latin typeface="+mn-lt"/>
                        <a:ea typeface="+mn-ea"/>
                        <a:cs typeface="+mn-cs"/>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endParaRPr lang="en-US" sz="1300" b="1" i="0" u="none" strike="noStrike" kern="1200" noProof="0" dirty="0">
                        <a:solidFill>
                          <a:schemeClr val="tx1"/>
                        </a:solidFill>
                        <a:effectLst/>
                        <a:latin typeface="Calibri"/>
                      </a:endParaRPr>
                    </a:p>
                    <a:p>
                      <a:pPr lvl="0">
                        <a:buNone/>
                      </a:pPr>
                      <a:r>
                        <a:rPr lang="en-US" sz="1300" b="1" i="0" u="none" strike="noStrike" kern="1200" noProof="0" dirty="0">
                          <a:solidFill>
                            <a:schemeClr val="tx1"/>
                          </a:solidFill>
                          <a:effectLst/>
                          <a:latin typeface="Calibri"/>
                        </a:rPr>
                        <a:t>HOLD OFF UNTIL FALL: </a:t>
                      </a:r>
                      <a:endParaRPr lang="en-US" sz="1300" b="1" i="0" u="none" strike="noStrike" kern="1200" noProof="0" dirty="0">
                        <a:solidFill>
                          <a:srgbClr val="000000"/>
                        </a:solidFill>
                        <a:effectLst/>
                        <a:latin typeface="Calibri"/>
                      </a:endParaRPr>
                    </a:p>
                    <a:p>
                      <a:pPr lvl="0">
                        <a:buNone/>
                      </a:pPr>
                      <a:r>
                        <a:rPr lang="en-US" sz="1300" b="1" i="0" u="none" strike="noStrike" kern="1200" noProof="0" dirty="0">
                          <a:solidFill>
                            <a:schemeClr val="tx1"/>
                          </a:solidFill>
                          <a:effectLst/>
                          <a:latin typeface="Calibri"/>
                        </a:rPr>
                        <a:t>Hebron Street: Cornwall St to Granby St</a:t>
                      </a:r>
                      <a:endParaRPr lang="en-US" sz="1300" b="1" i="0" u="none" strike="noStrike" kern="1200" noProof="0" dirty="0">
                        <a:solidFill>
                          <a:srgbClr val="000000"/>
                        </a:solidFill>
                        <a:effectLst/>
                        <a:latin typeface="Calibri"/>
                      </a:endParaRPr>
                    </a:p>
                    <a:p>
                      <a:pPr lvl="0">
                        <a:buNone/>
                      </a:pPr>
                      <a:r>
                        <a:rPr lang="en-US" sz="1300" b="1" i="0" u="none" strike="noStrike" kern="1200" noProof="0" dirty="0">
                          <a:solidFill>
                            <a:schemeClr val="tx1"/>
                          </a:solidFill>
                          <a:effectLst/>
                          <a:latin typeface="Calibri"/>
                        </a:rPr>
                        <a:t>Lyme Street: Hebron St to Chatham St</a:t>
                      </a:r>
                      <a:endParaRPr lang="en-US" sz="1300" b="1" dirty="0"/>
                    </a:p>
                  </a:txBody>
                  <a:tcPr marL="68580" marR="68580" marT="0" marB="0">
                    <a:solidFill>
                      <a:schemeClr val="bg1"/>
                    </a:solidFill>
                  </a:tcPr>
                </a:tc>
                <a:extLst>
                  <a:ext uri="{0D108BD9-81ED-4DB2-BD59-A6C34878D82A}">
                    <a16:rowId xmlns:a16="http://schemas.microsoft.com/office/drawing/2014/main" val="24275160"/>
                  </a:ext>
                </a:extLst>
              </a:tr>
            </a:tbl>
          </a:graphicData>
        </a:graphic>
      </p:graphicFrame>
      <p:pic>
        <p:nvPicPr>
          <p:cNvPr id="8" name="Picture 7">
            <a:extLst>
              <a:ext uri="{FF2B5EF4-FFF2-40B4-BE49-F238E27FC236}">
                <a16:creationId xmlns:a16="http://schemas.microsoft.com/office/drawing/2014/main" id="{8514B8EB-A5B7-4DEF-8450-03CCDC71DDF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0411" y="1920016"/>
            <a:ext cx="577939" cy="600991"/>
          </a:xfrm>
          <a:prstGeom prst="rect">
            <a:avLst/>
          </a:prstGeom>
          <a:solidFill>
            <a:srgbClr val="AE4D2D"/>
          </a:solidFill>
          <a:ln>
            <a:noFill/>
          </a:ln>
        </p:spPr>
      </p:pic>
    </p:spTree>
    <p:extLst>
      <p:ext uri="{BB962C8B-B14F-4D97-AF65-F5344CB8AC3E}">
        <p14:creationId xmlns:p14="http://schemas.microsoft.com/office/powerpoint/2010/main" val="2186827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8B7741-2095-6EF6-3305-C1467443F5AC}"/>
            </a:ext>
          </a:extLst>
        </p:cNvPr>
        <p:cNvGrpSpPr/>
        <p:nvPr/>
      </p:nvGrpSpPr>
      <p:grpSpPr>
        <a:xfrm>
          <a:off x="0" y="0"/>
          <a:ext cx="0" cy="0"/>
          <a:chOff x="0" y="0"/>
          <a:chExt cx="0" cy="0"/>
        </a:xfrm>
      </p:grpSpPr>
      <p:pic>
        <p:nvPicPr>
          <p:cNvPr id="2050" name="Picture 2" descr="Image may contain: one or more people and outdoor">
            <a:extLst>
              <a:ext uri="{FF2B5EF4-FFF2-40B4-BE49-F238E27FC236}">
                <a16:creationId xmlns:a16="http://schemas.microsoft.com/office/drawing/2014/main" id="{B0A57A3E-B0E9-4CB4-B195-81431E0ECF7E}"/>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598" b="19670"/>
          <a:stretch/>
        </p:blipFill>
        <p:spPr bwMode="auto">
          <a:xfrm>
            <a:off x="808" y="-11431"/>
            <a:ext cx="6857192" cy="2866251"/>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A19C62D2-4B6E-C1FB-36FD-D202A2D56021}"/>
              </a:ext>
            </a:extLst>
          </p:cNvPr>
          <p:cNvSpPr txBox="1"/>
          <p:nvPr/>
        </p:nvSpPr>
        <p:spPr>
          <a:xfrm>
            <a:off x="-2" y="3265454"/>
            <a:ext cx="6858000" cy="5919110"/>
          </a:xfrm>
          <a:prstGeom prst="rect">
            <a:avLst/>
          </a:prstGeom>
          <a:noFill/>
        </p:spPr>
        <p:txBody>
          <a:bodyPr wrap="square" lIns="91440" tIns="45720" rIns="91440" bIns="45720" rtlCol="0" anchor="t">
            <a:noAutofit/>
          </a:bodyPr>
          <a:lstStyle/>
          <a:p>
            <a:pPr>
              <a:defRPr/>
            </a:pPr>
            <a:r>
              <a:rPr lang="es-ES" sz="1400" dirty="0">
                <a:solidFill>
                  <a:prstClr val="black"/>
                </a:solidFill>
              </a:rPr>
              <a:t>La cuidad de Hartford ha identificado las calles para </a:t>
            </a:r>
            <a:r>
              <a:rPr lang="es-ES" sz="1400" dirty="0" err="1">
                <a:solidFill>
                  <a:prstClr val="black"/>
                </a:solidFill>
              </a:rPr>
              <a:t>moliendar</a:t>
            </a:r>
            <a:r>
              <a:rPr lang="es-ES" sz="1400" dirty="0">
                <a:solidFill>
                  <a:prstClr val="black"/>
                </a:solidFill>
              </a:rPr>
              <a:t> y pavimentar para la temporada de </a:t>
            </a:r>
            <a:r>
              <a:rPr lang="es-ES" sz="1400" dirty="0" err="1">
                <a:solidFill>
                  <a:prstClr val="black"/>
                </a:solidFill>
              </a:rPr>
              <a:t>construccion</a:t>
            </a:r>
            <a:r>
              <a:rPr lang="es-ES" sz="1400" dirty="0">
                <a:solidFill>
                  <a:prstClr val="black"/>
                </a:solidFill>
              </a:rPr>
              <a:t> de 2025. La Ciudad ha contratado a </a:t>
            </a:r>
            <a:r>
              <a:rPr lang="es-ES" sz="1400" u="sng" dirty="0">
                <a:solidFill>
                  <a:prstClr val="black"/>
                </a:solidFill>
              </a:rPr>
              <a:t>Rafferty Fine </a:t>
            </a:r>
            <a:r>
              <a:rPr lang="es-ES" sz="1400" u="sng" dirty="0" err="1">
                <a:solidFill>
                  <a:prstClr val="black"/>
                </a:solidFill>
              </a:rPr>
              <a:t>Grading</a:t>
            </a:r>
            <a:r>
              <a:rPr lang="es-ES" sz="1400" u="sng" dirty="0">
                <a:solidFill>
                  <a:prstClr val="black"/>
                </a:solidFill>
              </a:rPr>
              <a:t> y </a:t>
            </a:r>
            <a:r>
              <a:rPr lang="es-ES" sz="1400" u="sng" dirty="0" err="1">
                <a:solidFill>
                  <a:prstClr val="black"/>
                </a:solidFill>
              </a:rPr>
              <a:t>Galasso</a:t>
            </a:r>
            <a:r>
              <a:rPr lang="es-ES" sz="1400" u="sng" dirty="0">
                <a:solidFill>
                  <a:prstClr val="black"/>
                </a:solidFill>
              </a:rPr>
              <a:t> </a:t>
            </a:r>
            <a:r>
              <a:rPr lang="es-ES" sz="1400" u="sng" dirty="0" err="1">
                <a:solidFill>
                  <a:prstClr val="black"/>
                </a:solidFill>
              </a:rPr>
              <a:t>Paving</a:t>
            </a:r>
            <a:r>
              <a:rPr lang="es-ES" sz="1400" u="sng" dirty="0">
                <a:solidFill>
                  <a:prstClr val="black"/>
                </a:solidFill>
              </a:rPr>
              <a:t> </a:t>
            </a:r>
            <a:r>
              <a:rPr lang="es-ES" sz="1400" dirty="0">
                <a:solidFill>
                  <a:prstClr val="black"/>
                </a:solidFill>
              </a:rPr>
              <a:t>para completar este trabajo.</a:t>
            </a:r>
            <a:endParaRPr lang="es-ES" sz="1400" dirty="0">
              <a:solidFill>
                <a:prstClr val="black"/>
              </a:solidFill>
              <a:ea typeface="Calibri"/>
              <a:cs typeface="Calibri"/>
            </a:endParaRPr>
          </a:p>
          <a:p>
            <a:pPr algn="ctr">
              <a:defRPr/>
            </a:pPr>
            <a:endParaRPr lang="es-ES" sz="1400" b="1" dirty="0">
              <a:solidFill>
                <a:prstClr val="black"/>
              </a:solidFill>
              <a:ea typeface="Calibri"/>
              <a:cs typeface="Calibri"/>
            </a:endParaRPr>
          </a:p>
          <a:p>
            <a:pPr algn="ctr">
              <a:defRPr/>
            </a:pPr>
            <a:r>
              <a:rPr lang="es-ES" sz="1400" b="1" u="sng" dirty="0">
                <a:solidFill>
                  <a:prstClr val="black"/>
                </a:solidFill>
              </a:rPr>
              <a:t>Este es un aviso para informarle que su calle estará en construcción a partir del 10 de augusto. </a:t>
            </a:r>
            <a:endParaRPr lang="es-ES" sz="1400" b="1" u="sng" dirty="0">
              <a:solidFill>
                <a:prstClr val="black"/>
              </a:solidFill>
              <a:ea typeface="Calibri"/>
              <a:cs typeface="Calibri"/>
            </a:endParaRPr>
          </a:p>
          <a:p>
            <a:pPr>
              <a:defRPr/>
            </a:pPr>
            <a:endParaRPr lang="es-ES" sz="1400" dirty="0">
              <a:solidFill>
                <a:prstClr val="black"/>
              </a:solidFill>
              <a:ea typeface="Calibri"/>
              <a:cs typeface="Calibri"/>
            </a:endParaRPr>
          </a:p>
          <a:p>
            <a:pPr>
              <a:defRPr/>
            </a:pPr>
            <a:r>
              <a:rPr lang="es-ES" sz="1400" dirty="0">
                <a:solidFill>
                  <a:prstClr val="black"/>
                </a:solidFill>
              </a:rPr>
              <a:t>Las agrupaciones, el horario y la longitud del área del proyecto variarán dependiendo del estado subyacente de la carretera, las condiciones meteorológicas, las condiciones de tráfico y la coordinación con las empresas de servicios públicos en relación con sus horarios de reparación. En algunas calles, el repavimenta miento no ocurrirá durante toda la longitud de la calle.</a:t>
            </a:r>
            <a:endParaRPr lang="es-ES" sz="1400" dirty="0">
              <a:solidFill>
                <a:prstClr val="black"/>
              </a:solidFill>
              <a:ea typeface="Calibri"/>
              <a:cs typeface="Calibri"/>
            </a:endParaRPr>
          </a:p>
          <a:p>
            <a:pPr>
              <a:defRPr/>
            </a:pPr>
            <a:endParaRPr lang="es-ES" sz="1400" dirty="0">
              <a:solidFill>
                <a:prstClr val="black"/>
              </a:solidFill>
              <a:ea typeface="Calibri"/>
              <a:cs typeface="Calibri"/>
            </a:endParaRPr>
          </a:p>
          <a:p>
            <a:pPr>
              <a:defRPr/>
            </a:pPr>
            <a:r>
              <a:rPr lang="en-US" sz="1400" dirty="0"/>
              <a:t>El trabajo </a:t>
            </a:r>
            <a:r>
              <a:rPr lang="en-US" sz="1400" dirty="0" err="1"/>
              <a:t>comenzará</a:t>
            </a:r>
            <a:r>
              <a:rPr lang="en-US" sz="1400" dirty="0"/>
              <a:t> a las 7:00 AM (lunes a viernes) y </a:t>
            </a:r>
            <a:r>
              <a:rPr lang="en-US" sz="1400" dirty="0" err="1"/>
              <a:t>terminará</a:t>
            </a:r>
            <a:r>
              <a:rPr lang="en-US" sz="1400" dirty="0"/>
              <a:t> </a:t>
            </a:r>
            <a:r>
              <a:rPr lang="en-US" sz="1400" dirty="0" err="1"/>
              <a:t>alrededor</a:t>
            </a:r>
            <a:r>
              <a:rPr lang="en-US" sz="1400" dirty="0"/>
              <a:t> de las 5:00 PM. Si </a:t>
            </a:r>
            <a:r>
              <a:rPr lang="en-US" sz="1400" dirty="0" err="1"/>
              <a:t>usted</a:t>
            </a:r>
            <a:r>
              <a:rPr lang="en-US" sz="1400" dirty="0"/>
              <a:t> está dentro de los </a:t>
            </a:r>
            <a:r>
              <a:rPr lang="en-US" sz="1400" dirty="0" err="1"/>
              <a:t>límites</a:t>
            </a:r>
            <a:r>
              <a:rPr lang="en-US" sz="1400" dirty="0"/>
              <a:t> de la zona de trabajo </a:t>
            </a:r>
            <a:r>
              <a:rPr lang="en-US" sz="1400" dirty="0" err="1"/>
              <a:t>activa</a:t>
            </a:r>
            <a:r>
              <a:rPr lang="en-US" sz="1400" dirty="0"/>
              <a:t> y </a:t>
            </a:r>
            <a:r>
              <a:rPr lang="en-US" sz="1400" dirty="0" err="1"/>
              <a:t>aparca</a:t>
            </a:r>
            <a:r>
              <a:rPr lang="en-US" sz="1400" dirty="0"/>
              <a:t> su </a:t>
            </a:r>
            <a:r>
              <a:rPr lang="en-US" sz="1400" dirty="0" err="1"/>
              <a:t>coche</a:t>
            </a:r>
            <a:r>
              <a:rPr lang="en-US" sz="1400" dirty="0"/>
              <a:t> en su camino de entrada por la </a:t>
            </a:r>
            <a:r>
              <a:rPr lang="en-US" sz="1400" dirty="0" err="1"/>
              <a:t>noche</a:t>
            </a:r>
            <a:r>
              <a:rPr lang="en-US" sz="1400" dirty="0"/>
              <a:t>, por favor </a:t>
            </a:r>
            <a:r>
              <a:rPr lang="en-US" sz="1400" dirty="0" err="1"/>
              <a:t>asegúrese</a:t>
            </a:r>
            <a:r>
              <a:rPr lang="en-US" sz="1400" dirty="0"/>
              <a:t> de </a:t>
            </a:r>
            <a:r>
              <a:rPr lang="en-US" sz="1400" dirty="0" err="1"/>
              <a:t>moverla</a:t>
            </a:r>
            <a:r>
              <a:rPr lang="en-US" sz="1400" dirty="0"/>
              <a:t> antes de las 7:00 AM hora de </a:t>
            </a:r>
            <a:r>
              <a:rPr lang="en-US" sz="1400" dirty="0" err="1"/>
              <a:t>inicio</a:t>
            </a:r>
            <a:r>
              <a:rPr lang="en-US" sz="1400" dirty="0"/>
              <a:t>, para que no se </a:t>
            </a:r>
            <a:r>
              <a:rPr lang="en-US" sz="1400" dirty="0" err="1"/>
              <a:t>bloquee</a:t>
            </a:r>
            <a:r>
              <a:rPr lang="en-US" sz="1400" dirty="0"/>
              <a:t> </a:t>
            </a:r>
            <a:r>
              <a:rPr lang="en-US" sz="1400" dirty="0" err="1"/>
              <a:t>por</a:t>
            </a:r>
            <a:r>
              <a:rPr lang="en-US" sz="1400" dirty="0"/>
              <a:t> la </a:t>
            </a:r>
            <a:r>
              <a:rPr lang="en-US" sz="1400" dirty="0" err="1"/>
              <a:t>construcción</a:t>
            </a:r>
            <a:r>
              <a:rPr lang="en-US" sz="1400" dirty="0"/>
              <a:t>. </a:t>
            </a:r>
            <a:r>
              <a:rPr lang="es-ES" sz="1400" dirty="0"/>
              <a:t>Entendemos que esto puede ser un inconveniente a corto plazo, pero esperamos que este trabajo tenga un impacto positivo a largo plazo en su vecindario. Si usted tienes instalaciones subterráneas dentro de un par de pies de la acera </a:t>
            </a:r>
            <a:r>
              <a:rPr lang="es-ES" sz="1400" b="1" u="sng" dirty="0"/>
              <a:t>como caminos de entrada con calefacción, sistemas de riego o cercas subterráneas para perros, contáctenos lo antes posible.  </a:t>
            </a:r>
            <a:r>
              <a:rPr lang="es-ES" sz="1400" dirty="0"/>
              <a:t>Rafferty y Galasso no pueden ser responsables de daños si desconocen su existencia.</a:t>
            </a:r>
            <a:endParaRPr lang="es-ES" sz="1400" dirty="0">
              <a:ea typeface="Calibri"/>
              <a:cs typeface="Calibri"/>
            </a:endParaRPr>
          </a:p>
          <a:p>
            <a:pPr>
              <a:defRPr/>
            </a:pPr>
            <a:endParaRPr lang="es-ES" sz="1400" dirty="0">
              <a:ea typeface="Calibri"/>
              <a:cs typeface="Calibri"/>
            </a:endParaRPr>
          </a:p>
          <a:p>
            <a:pPr>
              <a:defRPr/>
            </a:pPr>
            <a:r>
              <a:rPr lang="es-ES" sz="1400" dirty="0"/>
              <a:t>Si tiene alguna pregunta con respecto a este aviso o al proyecto de construcción de la carretera, comuníquese con Sebastian Tata, Ingeniero de Tráfico, Departamento de Obras Públicas al 860-757-9959, o Melinda Johnson, Directora de Participación Comunitaria al 860-757-9525.  Gracias por su paciencia y cooperación durante este proyecto.</a:t>
            </a:r>
            <a:endParaRPr lang="es-ES" sz="1400" dirty="0">
              <a:ea typeface="Calibri"/>
              <a:cs typeface="Calibri"/>
            </a:endParaRPr>
          </a:p>
          <a:p>
            <a:pPr>
              <a:defRPr/>
            </a:pPr>
            <a:endParaRPr lang="es-ES" sz="1200" dirty="0"/>
          </a:p>
        </p:txBody>
      </p:sp>
      <p:sp>
        <p:nvSpPr>
          <p:cNvPr id="9" name="TextBox 8">
            <a:extLst>
              <a:ext uri="{FF2B5EF4-FFF2-40B4-BE49-F238E27FC236}">
                <a16:creationId xmlns:a16="http://schemas.microsoft.com/office/drawing/2014/main" id="{9AEB5C97-62CE-860D-7A42-D9E8BD3A43FA}"/>
              </a:ext>
            </a:extLst>
          </p:cNvPr>
          <p:cNvSpPr txBox="1"/>
          <p:nvPr/>
        </p:nvSpPr>
        <p:spPr>
          <a:xfrm>
            <a:off x="3" y="2506392"/>
            <a:ext cx="6857999" cy="716955"/>
          </a:xfrm>
          <a:prstGeom prst="rect">
            <a:avLst/>
          </a:prstGeom>
          <a:solidFill>
            <a:srgbClr val="AE4D2D"/>
          </a:solidFill>
          <a:ln>
            <a:solidFill>
              <a:srgbClr val="AE4D2D"/>
            </a:solidFill>
          </a:ln>
        </p:spPr>
        <p:txBody>
          <a:bodyPr wrap="square" lIns="91440" tIns="45720" rIns="91440" bIns="45720" rtlCol="0" anchor="ctr">
            <a:noAutofit/>
          </a:bodyPr>
          <a:lstStyle/>
          <a:p>
            <a:pPr marL="514350" algn="ctr">
              <a:defRPr/>
            </a:pPr>
            <a:r>
              <a:rPr lang="es-ES" sz="2000" b="1" dirty="0">
                <a:solidFill>
                  <a:prstClr val="white"/>
                </a:solidFill>
              </a:rPr>
              <a:t>REPARACION DE LAS CALLES EN SU VENCINDARIO 2025 </a:t>
            </a:r>
          </a:p>
        </p:txBody>
      </p:sp>
      <p:sp>
        <p:nvSpPr>
          <p:cNvPr id="12" name="TextBox 11">
            <a:extLst>
              <a:ext uri="{FF2B5EF4-FFF2-40B4-BE49-F238E27FC236}">
                <a16:creationId xmlns:a16="http://schemas.microsoft.com/office/drawing/2014/main" id="{796726C5-38D2-7480-DA80-0DD2BAC6BAB0}"/>
              </a:ext>
            </a:extLst>
          </p:cNvPr>
          <p:cNvSpPr txBox="1"/>
          <p:nvPr/>
        </p:nvSpPr>
        <p:spPr>
          <a:xfrm>
            <a:off x="-2" y="121920"/>
            <a:ext cx="4718306" cy="338554"/>
          </a:xfrm>
          <a:prstGeom prst="rect">
            <a:avLst/>
          </a:prstGeom>
          <a:gradFill flip="none" rotWithShape="1">
            <a:gsLst>
              <a:gs pos="15000">
                <a:schemeClr val="accent3">
                  <a:lumMod val="5000"/>
                  <a:lumOff val="95000"/>
                  <a:alpha val="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10800000" scaled="1"/>
            <a:tileRect/>
          </a:gradFill>
        </p:spPr>
        <p:txBody>
          <a:bodyPr wrap="square" rtlCol="0">
            <a:spAutoFit/>
          </a:bodyPr>
          <a:lstStyle/>
          <a:p>
            <a:pPr>
              <a:defRPr/>
            </a:pPr>
            <a:r>
              <a:rPr lang="en-US" sz="1600" b="1" i="1" dirty="0">
                <a:solidFill>
                  <a:prstClr val="black"/>
                </a:solidFill>
              </a:rPr>
              <a:t>División de Calles</a:t>
            </a:r>
            <a:endParaRPr lang="en-US" sz="1600" b="1" i="1" dirty="0">
              <a:solidFill>
                <a:prstClr val="black"/>
              </a:solidFill>
              <a:latin typeface="Calibri" panose="020F0502020204030204"/>
            </a:endParaRPr>
          </a:p>
        </p:txBody>
      </p:sp>
      <p:pic>
        <p:nvPicPr>
          <p:cNvPr id="14" name="Picture 13">
            <a:extLst>
              <a:ext uri="{FF2B5EF4-FFF2-40B4-BE49-F238E27FC236}">
                <a16:creationId xmlns:a16="http://schemas.microsoft.com/office/drawing/2014/main" id="{2CF98BB7-C4D2-5B6A-7D5C-74A981E28D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6" y="2548499"/>
            <a:ext cx="609738" cy="634058"/>
          </a:xfrm>
          <a:prstGeom prst="rect">
            <a:avLst/>
          </a:prstGeom>
          <a:solidFill>
            <a:srgbClr val="AE4D2D"/>
          </a:solidFill>
          <a:ln>
            <a:noFill/>
          </a:ln>
        </p:spPr>
      </p:pic>
    </p:spTree>
    <p:extLst>
      <p:ext uri="{BB962C8B-B14F-4D97-AF65-F5344CB8AC3E}">
        <p14:creationId xmlns:p14="http://schemas.microsoft.com/office/powerpoint/2010/main" val="191268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may contain: one or more people and outdoo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t="24598" b="19670"/>
          <a:stretch/>
        </p:blipFill>
        <p:spPr bwMode="auto">
          <a:xfrm>
            <a:off x="808" y="-11431"/>
            <a:ext cx="6857192" cy="286625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3" y="2135975"/>
            <a:ext cx="6857999" cy="716955"/>
          </a:xfrm>
          <a:prstGeom prst="rect">
            <a:avLst/>
          </a:prstGeom>
          <a:solidFill>
            <a:srgbClr val="AE4D2D"/>
          </a:solidFill>
          <a:ln>
            <a:solidFill>
              <a:srgbClr val="AE4D2D"/>
            </a:solidFill>
          </a:ln>
        </p:spPr>
        <p:txBody>
          <a:bodyPr wrap="square" lIns="91440" tIns="45720" rIns="91440" bIns="45720" rtlCol="0" anchor="ctr">
            <a:noAutofit/>
          </a:bodyPr>
          <a:lstStyle/>
          <a:p>
            <a:pPr marL="514350" algn="ctr">
              <a:defRPr/>
            </a:pPr>
            <a:r>
              <a:rPr lang="es-ES" sz="2000" b="1" dirty="0">
                <a:solidFill>
                  <a:prstClr val="white"/>
                </a:solidFill>
              </a:rPr>
              <a:t>REPARACION DE LAS CALLES EN SU VENCINDARIO 2025 </a:t>
            </a:r>
          </a:p>
        </p:txBody>
      </p:sp>
      <p:sp>
        <p:nvSpPr>
          <p:cNvPr id="12" name="TextBox 11"/>
          <p:cNvSpPr txBox="1"/>
          <p:nvPr/>
        </p:nvSpPr>
        <p:spPr>
          <a:xfrm>
            <a:off x="-2" y="121920"/>
            <a:ext cx="4718306" cy="338554"/>
          </a:xfrm>
          <a:prstGeom prst="rect">
            <a:avLst/>
          </a:prstGeom>
          <a:gradFill flip="none" rotWithShape="1">
            <a:gsLst>
              <a:gs pos="15000">
                <a:schemeClr val="accent3">
                  <a:lumMod val="5000"/>
                  <a:lumOff val="95000"/>
                  <a:alpha val="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10800000" scaled="1"/>
            <a:tileRect/>
          </a:gradFill>
        </p:spPr>
        <p:txBody>
          <a:bodyPr wrap="square" rtlCol="0">
            <a:spAutoFit/>
          </a:bodyPr>
          <a:lstStyle/>
          <a:p>
            <a:pPr>
              <a:defRPr/>
            </a:pPr>
            <a:r>
              <a:rPr lang="en-US" sz="1600" b="1" i="1" dirty="0">
                <a:solidFill>
                  <a:prstClr val="black"/>
                </a:solidFill>
              </a:rPr>
              <a:t>División de Calles</a:t>
            </a:r>
            <a:endParaRPr lang="en-US" sz="1600" b="1" i="1" dirty="0">
              <a:solidFill>
                <a:prstClr val="black"/>
              </a:solidFill>
              <a:latin typeface="Calibri" panose="020F0502020204030204"/>
            </a:endParaRPr>
          </a:p>
        </p:txBody>
      </p:sp>
      <p:pic>
        <p:nvPicPr>
          <p:cNvPr id="14" name="Picture 13">
            <a:extLst>
              <a:ext uri="{FF2B5EF4-FFF2-40B4-BE49-F238E27FC236}">
                <a16:creationId xmlns:a16="http://schemas.microsoft.com/office/drawing/2014/main" id="{09F38FBF-9A2F-4836-AEDB-759E8721632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529" y="2178083"/>
            <a:ext cx="609738" cy="634058"/>
          </a:xfrm>
          <a:prstGeom prst="rect">
            <a:avLst/>
          </a:prstGeom>
          <a:solidFill>
            <a:srgbClr val="AE4D2D"/>
          </a:solidFill>
          <a:ln>
            <a:noFill/>
          </a:ln>
        </p:spPr>
      </p:pic>
      <p:graphicFrame>
        <p:nvGraphicFramePr>
          <p:cNvPr id="8" name="Table 7">
            <a:extLst>
              <a:ext uri="{FF2B5EF4-FFF2-40B4-BE49-F238E27FC236}">
                <a16:creationId xmlns:a16="http://schemas.microsoft.com/office/drawing/2014/main" id="{135BC7C5-ADAE-44A9-AF25-055F02991ED2}"/>
              </a:ext>
            </a:extLst>
          </p:cNvPr>
          <p:cNvGraphicFramePr>
            <a:graphicFrameLocks noGrp="1"/>
          </p:cNvGraphicFramePr>
          <p:nvPr>
            <p:extLst>
              <p:ext uri="{D42A27DB-BD31-4B8C-83A1-F6EECF244321}">
                <p14:modId xmlns:p14="http://schemas.microsoft.com/office/powerpoint/2010/main" val="3600954007"/>
              </p:ext>
            </p:extLst>
          </p:nvPr>
        </p:nvGraphicFramePr>
        <p:xfrm>
          <a:off x="-2" y="2942511"/>
          <a:ext cx="6858002" cy="5969995"/>
        </p:xfrm>
        <a:graphic>
          <a:graphicData uri="http://schemas.openxmlformats.org/drawingml/2006/table">
            <a:tbl>
              <a:tblPr firstRow="1">
                <a:tableStyleId>{5940675A-B579-460E-94D1-54222C63F5DA}</a:tableStyleId>
              </a:tblPr>
              <a:tblGrid>
                <a:gridCol w="3389142">
                  <a:extLst>
                    <a:ext uri="{9D8B030D-6E8A-4147-A177-3AD203B41FA5}">
                      <a16:colId xmlns:a16="http://schemas.microsoft.com/office/drawing/2014/main" val="322077682"/>
                    </a:ext>
                  </a:extLst>
                </a:gridCol>
                <a:gridCol w="3468860">
                  <a:extLst>
                    <a:ext uri="{9D8B030D-6E8A-4147-A177-3AD203B41FA5}">
                      <a16:colId xmlns:a16="http://schemas.microsoft.com/office/drawing/2014/main" val="2651990603"/>
                    </a:ext>
                  </a:extLst>
                </a:gridCol>
              </a:tblGrid>
              <a:tr h="358875">
                <a:tc gridSpan="2">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s-ES" sz="1600" b="1" dirty="0">
                          <a:solidFill>
                            <a:schemeClr val="bg1"/>
                          </a:solidFill>
                        </a:rPr>
                        <a:t> Los trabajos de reparación se realizarán en las siguientes calles en 2025</a:t>
                      </a:r>
                      <a:endParaRPr lang="en-US" sz="1600" b="1" dirty="0">
                        <a:solidFill>
                          <a:schemeClr val="bg1"/>
                        </a:solidFill>
                      </a:endParaRPr>
                    </a:p>
                  </a:txBody>
                  <a:tcPr marT="0" marB="0" anchor="ctr">
                    <a:solidFill>
                      <a:srgbClr val="AE4D2D"/>
                    </a:solidFill>
                  </a:tcPr>
                </a:tc>
                <a:tc hMerge="1">
                  <a:txBody>
                    <a:bodyPr/>
                    <a:lstStyle/>
                    <a:p>
                      <a:endParaRPr lang="en-US"/>
                    </a:p>
                  </a:txBody>
                  <a:tcPr/>
                </a:tc>
                <a:extLst>
                  <a:ext uri="{0D108BD9-81ED-4DB2-BD59-A6C34878D82A}">
                    <a16:rowId xmlns:a16="http://schemas.microsoft.com/office/drawing/2014/main" val="2282730514"/>
                  </a:ext>
                </a:extLst>
              </a:tr>
              <a:tr h="5611120">
                <a:tc>
                  <a:txBody>
                    <a:bodyPr/>
                    <a:lstStyle/>
                    <a:p>
                      <a:pPr marL="0" marR="0" lvl="0" indent="0" algn="l">
                        <a:lnSpc>
                          <a:spcPct val="100000"/>
                        </a:lnSpc>
                        <a:spcBef>
                          <a:spcPts val="0"/>
                        </a:spcBef>
                        <a:spcAft>
                          <a:spcPts val="0"/>
                        </a:spcAft>
                        <a:buNone/>
                      </a:pPr>
                      <a:r>
                        <a:rPr lang="en-US" sz="1200" b="0" i="0" u="none" strike="noStrike" kern="1200" noProof="0" dirty="0">
                          <a:solidFill>
                            <a:schemeClr val="tx1"/>
                          </a:solidFill>
                          <a:effectLst/>
                          <a:latin typeface="Calibri"/>
                        </a:rPr>
                        <a:t>American Row: Prospect St to State St</a:t>
                      </a:r>
                      <a:endParaRPr lang="en-US" sz="1200" b="0" i="0" u="none" strike="noStrike" kern="1200" noProof="0" dirty="0">
                        <a:solidFill>
                          <a:srgbClr val="000000"/>
                        </a:solidFill>
                        <a:effectLst/>
                        <a:latin typeface="Calibri"/>
                      </a:endParaRPr>
                    </a:p>
                    <a:p>
                      <a:pPr marL="0" marR="0" lvl="0" indent="0" algn="l">
                        <a:lnSpc>
                          <a:spcPct val="100000"/>
                        </a:lnSpc>
                        <a:spcBef>
                          <a:spcPts val="0"/>
                        </a:spcBef>
                        <a:spcAft>
                          <a:spcPts val="0"/>
                        </a:spcAft>
                        <a:buNone/>
                      </a:pPr>
                      <a:r>
                        <a:rPr lang="en-US" sz="1200" b="0" i="0" u="none" strike="noStrike" kern="1200" noProof="0" dirty="0">
                          <a:solidFill>
                            <a:schemeClr val="tx1"/>
                          </a:solidFill>
                          <a:effectLst/>
                          <a:latin typeface="Calibri"/>
                        </a:rPr>
                        <a:t>Amity Street: Park St to Capitol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Baltic Street: Lebanon St to Coventry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Beacon Street: Capitol Ave to Prospect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Brandford Street: Palm St to Granby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Bristol Street: Newington Ave to Hollywood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Burnham St: Blue Hills Ave to Granby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Campfield Ave: South St to Victoria Rd</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Capitol Ave: Sisson Ave to Prospect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Central Row: Main St to Prospect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Chester Street: George St to Campfield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Colton St: Brandford St to Woodstock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Cromwell St: George St to Hubbard Rd</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Dorothy street: Park St to James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Ellsworth St: Crown St to New Britain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Freeman Street (1): Maple Ave to Fairfield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Freeman Street (2): Harvard St to Mountain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George St: Roosevelt St to Victoria Street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Haddam St: Harvard St to Dead End</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Hartland St: Manchester St to Burnham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Harvard St: Manchester St to Burnham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Heath St: Park St to Capitol Ave</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James Street: Capitol Ave to Ashton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Julius St: New Britain Ave to Crown St</a:t>
                      </a:r>
                      <a:endParaRPr lang="en-US" sz="1200" b="0" i="0" u="none" strike="noStrike" kern="1200" noProof="0" dirty="0">
                        <a:solidFill>
                          <a:srgbClr val="000000"/>
                        </a:solidFill>
                        <a:effectLst/>
                        <a:latin typeface="Calibri"/>
                      </a:endParaRPr>
                    </a:p>
                    <a:p>
                      <a:pPr lvl="0">
                        <a:buNone/>
                      </a:pPr>
                      <a:r>
                        <a:rPr lang="en-US" sz="1200" b="0" i="0" u="none" strike="noStrike" kern="1200" noProof="0" dirty="0">
                          <a:solidFill>
                            <a:schemeClr val="tx1"/>
                          </a:solidFill>
                          <a:effectLst/>
                          <a:latin typeface="Calibri"/>
                        </a:rPr>
                        <a:t>Lebanon St: East Harold St to East Burnham St</a:t>
                      </a:r>
                      <a:endParaRPr lang="en-US" sz="1200" b="1" kern="1200" dirty="0">
                        <a:solidFill>
                          <a:schemeClr val="tx1"/>
                        </a:solidFill>
                        <a:effectLst/>
                        <a:latin typeface="+mn-lt"/>
                        <a:ea typeface="+mn-ea"/>
                        <a:cs typeface="+mn-cs"/>
                      </a:endParaRPr>
                    </a:p>
                    <a:p>
                      <a:pPr lvl="0">
                        <a:buNone/>
                      </a:pPr>
                      <a:endParaRPr lang="en-US" sz="1200" b="1" i="0" u="none" strike="noStrike" kern="1200" noProof="0" dirty="0">
                        <a:solidFill>
                          <a:schemeClr val="tx1"/>
                        </a:solidFill>
                        <a:effectLst/>
                        <a:latin typeface="Calibri"/>
                      </a:endParaRPr>
                    </a:p>
                    <a:p>
                      <a:pPr lvl="0">
                        <a:buNone/>
                      </a:pPr>
                      <a:r>
                        <a:rPr lang="en-US" sz="1200" b="1" i="0" u="none" strike="noStrike" kern="1200" noProof="0" dirty="0" err="1">
                          <a:solidFill>
                            <a:schemeClr val="tx1"/>
                          </a:solidFill>
                          <a:effectLst/>
                          <a:latin typeface="Calibri"/>
                        </a:rPr>
                        <a:t>Esperar</a:t>
                      </a:r>
                      <a:r>
                        <a:rPr lang="en-US" sz="1200" b="1" i="0" u="none" strike="noStrike" kern="1200" noProof="0" dirty="0">
                          <a:solidFill>
                            <a:schemeClr val="tx1"/>
                          </a:solidFill>
                          <a:effectLst/>
                          <a:latin typeface="Calibri"/>
                        </a:rPr>
                        <a:t> hasta </a:t>
                      </a:r>
                      <a:r>
                        <a:rPr lang="en-US" sz="1200" b="1" i="0" u="none" strike="noStrike" kern="1200" noProof="0" dirty="0" err="1">
                          <a:solidFill>
                            <a:schemeClr val="tx1"/>
                          </a:solidFill>
                          <a:effectLst/>
                          <a:latin typeface="Calibri"/>
                        </a:rPr>
                        <a:t>el</a:t>
                      </a:r>
                      <a:r>
                        <a:rPr lang="en-US" sz="1200" b="1" i="0" u="none" strike="noStrike" kern="1200" noProof="0" dirty="0">
                          <a:solidFill>
                            <a:schemeClr val="tx1"/>
                          </a:solidFill>
                          <a:effectLst/>
                          <a:latin typeface="Calibri"/>
                        </a:rPr>
                        <a:t> </a:t>
                      </a:r>
                      <a:r>
                        <a:rPr lang="en-US" sz="1200" b="1" i="0" u="none" strike="noStrike" kern="1200" noProof="0" dirty="0" err="1">
                          <a:solidFill>
                            <a:schemeClr val="tx1"/>
                          </a:solidFill>
                          <a:effectLst/>
                          <a:latin typeface="Calibri"/>
                        </a:rPr>
                        <a:t>otoño</a:t>
                      </a:r>
                      <a:r>
                        <a:rPr lang="en-US" sz="1200" b="1" i="0" u="none" strike="noStrike" kern="1200" noProof="0" dirty="0">
                          <a:solidFill>
                            <a:schemeClr val="tx1"/>
                          </a:solidFill>
                          <a:effectLst/>
                          <a:latin typeface="Calibri"/>
                        </a:rPr>
                        <a:t>:</a:t>
                      </a:r>
                      <a:endParaRPr lang="en-US" sz="1200" b="1" dirty="0">
                        <a:solidFill>
                          <a:schemeClr val="tx1"/>
                        </a:solidFill>
                        <a:latin typeface="Calibri"/>
                      </a:endParaRPr>
                    </a:p>
                    <a:p>
                      <a:pPr lvl="0">
                        <a:buNone/>
                      </a:pPr>
                      <a:r>
                        <a:rPr lang="en-US" sz="1200" b="1" i="0" u="none" strike="noStrike" kern="1200" noProof="0" dirty="0">
                          <a:solidFill>
                            <a:schemeClr val="tx1"/>
                          </a:solidFill>
                          <a:effectLst/>
                          <a:latin typeface="Calibri"/>
                        </a:rPr>
                        <a:t>Chatham Street: Cornwall St to Granby St</a:t>
                      </a:r>
                      <a:endParaRPr lang="en-US" sz="1200" b="0" i="0" u="none" strike="noStrike" kern="1200" noProof="0" dirty="0">
                        <a:solidFill>
                          <a:srgbClr val="000000"/>
                        </a:solidFill>
                        <a:effectLst/>
                        <a:latin typeface="Calibri"/>
                      </a:endParaRPr>
                    </a:p>
                    <a:p>
                      <a:pPr lvl="0">
                        <a:buNone/>
                      </a:pPr>
                      <a:r>
                        <a:rPr lang="en-US" sz="1200" b="1" i="0" u="none" strike="noStrike" kern="1200" noProof="0" dirty="0">
                          <a:solidFill>
                            <a:schemeClr val="tx1"/>
                          </a:solidFill>
                          <a:effectLst/>
                          <a:latin typeface="Calibri"/>
                        </a:rPr>
                        <a:t>Cornwall Street: Granby St to Thomaston St</a:t>
                      </a:r>
                      <a:endParaRPr lang="en-US" sz="1200" b="0" i="0" u="none" strike="noStrike" kern="1200" noProof="0" dirty="0">
                        <a:solidFill>
                          <a:srgbClr val="000000"/>
                        </a:solidFill>
                        <a:effectLst/>
                        <a:latin typeface="Calibri"/>
                      </a:endParaRPr>
                    </a:p>
                  </a:txBody>
                  <a:tcPr marL="68580" marR="68580" marT="0" marB="0">
                    <a:solidFill>
                      <a:schemeClr val="bg1"/>
                    </a:solidFill>
                  </a:tcPr>
                </a:tc>
                <a:tc>
                  <a:txBody>
                    <a:bodyPr/>
                    <a:lstStyle/>
                    <a:p>
                      <a:pPr lvl="0">
                        <a:buNone/>
                      </a:pPr>
                      <a:r>
                        <a:rPr lang="en-US" sz="1200" b="0" i="0" u="none" strike="noStrike" noProof="0" dirty="0">
                          <a:solidFill>
                            <a:schemeClr val="tx1"/>
                          </a:solidFill>
                          <a:effectLst/>
                          <a:latin typeface="Calibri"/>
                        </a:rPr>
                        <a:t>Litchfield St: Blue Hills Ave to Hartland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Lyme Street: Hebron St to Chatham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Manchester St: Cornwall to Blue Hills Ave</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Maple Ave: Franklin Ave to Bond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Market St: State St to Morgan St </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Mountford St: Henry St to Maple Ave</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Palm St: Burnham St to City Line</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Pembroke St: Granby St to Blue Hills Ave</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Roslyn St: New Britain Ave to Stafford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Sargeant St: Woodland St to Sigourney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Sharon Street: Granby St to Cornwall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Sprague St: Montrose St to Newington Ave</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Stafford St: Newington Ave to Hollywood Ave</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State St: Columbus St to Market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Townley St: Atwood St to Willard St</a:t>
                      </a:r>
                      <a:endParaRPr lang="en-US" sz="1200" b="0" i="0" u="none" strike="noStrike" noProof="0" dirty="0">
                        <a:solidFill>
                          <a:srgbClr val="000000"/>
                        </a:solidFill>
                        <a:effectLst/>
                        <a:latin typeface="Calibri"/>
                      </a:endParaRPr>
                    </a:p>
                    <a:p>
                      <a:pPr lvl="0">
                        <a:buNone/>
                      </a:pPr>
                      <a:r>
                        <a:rPr lang="en-US" sz="1200" b="0" i="0" u="none" strike="noStrike" noProof="0" dirty="0">
                          <a:solidFill>
                            <a:schemeClr val="tx1"/>
                          </a:solidFill>
                          <a:effectLst/>
                          <a:latin typeface="Calibri"/>
                        </a:rPr>
                        <a:t>Willard St: Asylum St to Dead End </a:t>
                      </a:r>
                      <a:endParaRPr lang="en-US" sz="1200" dirty="0"/>
                    </a:p>
                    <a:p>
                      <a:pPr lvl="0">
                        <a:buNone/>
                      </a:pPr>
                      <a:endParaRPr lang="en-US" sz="1200" b="0"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endParaRPr lang="en-US" sz="1200" b="1" i="0" u="none" strike="noStrike" noProof="0" dirty="0">
                        <a:solidFill>
                          <a:schemeClr val="tx1"/>
                        </a:solidFill>
                        <a:effectLst/>
                        <a:latin typeface="Calibri"/>
                      </a:endParaRPr>
                    </a:p>
                    <a:p>
                      <a:pPr lvl="0">
                        <a:buNone/>
                      </a:pPr>
                      <a:r>
                        <a:rPr lang="en-US" sz="1200" b="1" i="0" u="none" strike="noStrike" noProof="0" dirty="0" err="1">
                          <a:solidFill>
                            <a:schemeClr val="tx1"/>
                          </a:solidFill>
                          <a:effectLst/>
                          <a:latin typeface="Calibri"/>
                        </a:rPr>
                        <a:t>Esperar</a:t>
                      </a:r>
                      <a:r>
                        <a:rPr lang="en-US" sz="1200" b="1" i="0" u="none" strike="noStrike" noProof="0" dirty="0">
                          <a:solidFill>
                            <a:schemeClr val="tx1"/>
                          </a:solidFill>
                          <a:effectLst/>
                          <a:latin typeface="Calibri"/>
                        </a:rPr>
                        <a:t> hasta </a:t>
                      </a:r>
                      <a:r>
                        <a:rPr lang="en-US" sz="1200" b="1" i="0" u="none" strike="noStrike" noProof="0" dirty="0" err="1">
                          <a:solidFill>
                            <a:schemeClr val="tx1"/>
                          </a:solidFill>
                          <a:effectLst/>
                          <a:latin typeface="Calibri"/>
                        </a:rPr>
                        <a:t>el</a:t>
                      </a:r>
                      <a:r>
                        <a:rPr lang="en-US" sz="1200" b="1" i="0" u="none" strike="noStrike" noProof="0" dirty="0">
                          <a:solidFill>
                            <a:schemeClr val="tx1"/>
                          </a:solidFill>
                          <a:effectLst/>
                          <a:latin typeface="Calibri"/>
                        </a:rPr>
                        <a:t> </a:t>
                      </a:r>
                      <a:r>
                        <a:rPr lang="en-US" sz="1200" b="1" i="0" u="none" strike="noStrike" noProof="0" dirty="0" err="1">
                          <a:solidFill>
                            <a:schemeClr val="tx1"/>
                          </a:solidFill>
                          <a:effectLst/>
                          <a:latin typeface="Calibri"/>
                        </a:rPr>
                        <a:t>otoño</a:t>
                      </a:r>
                      <a:r>
                        <a:rPr lang="en-US" sz="1200" b="1" i="0" u="none" strike="noStrike" noProof="0" dirty="0">
                          <a:solidFill>
                            <a:schemeClr val="tx1"/>
                          </a:solidFill>
                          <a:effectLst/>
                          <a:latin typeface="Calibri"/>
                        </a:rPr>
                        <a:t>:</a:t>
                      </a:r>
                      <a:endParaRPr lang="en-US" sz="1200" b="0" i="0" u="none" strike="noStrike" noProof="0" dirty="0">
                        <a:solidFill>
                          <a:srgbClr val="000000"/>
                        </a:solidFill>
                        <a:effectLst/>
                        <a:latin typeface="Calibri"/>
                      </a:endParaRPr>
                    </a:p>
                    <a:p>
                      <a:pPr lvl="0">
                        <a:buNone/>
                      </a:pPr>
                      <a:r>
                        <a:rPr lang="en-US" sz="1200" b="1" i="0" u="none" strike="noStrike" noProof="0" dirty="0">
                          <a:solidFill>
                            <a:schemeClr val="tx1"/>
                          </a:solidFill>
                          <a:effectLst/>
                          <a:latin typeface="Calibri"/>
                        </a:rPr>
                        <a:t>Hebron Street: Cornwall St to Granby St</a:t>
                      </a:r>
                      <a:endParaRPr lang="en-US" sz="1200" b="0" i="0" u="none" strike="noStrike" noProof="0" dirty="0">
                        <a:solidFill>
                          <a:srgbClr val="000000"/>
                        </a:solidFill>
                        <a:effectLst/>
                        <a:latin typeface="Calibri"/>
                      </a:endParaRPr>
                    </a:p>
                    <a:p>
                      <a:pPr lvl="0">
                        <a:buNone/>
                      </a:pPr>
                      <a:r>
                        <a:rPr lang="en-US" sz="1200" b="1" i="0" u="none" strike="noStrike" noProof="0" dirty="0">
                          <a:solidFill>
                            <a:schemeClr val="tx1"/>
                          </a:solidFill>
                          <a:effectLst/>
                          <a:latin typeface="Calibri"/>
                        </a:rPr>
                        <a:t>Lyme Street: Hebron St to Chatham St</a:t>
                      </a:r>
                      <a:endParaRPr lang="en-US" sz="1200" dirty="0"/>
                    </a:p>
                  </a:txBody>
                  <a:tcPr marL="68580" marR="68580" marT="0" marB="0">
                    <a:solidFill>
                      <a:schemeClr val="bg1"/>
                    </a:solidFill>
                  </a:tcPr>
                </a:tc>
                <a:extLst>
                  <a:ext uri="{0D108BD9-81ED-4DB2-BD59-A6C34878D82A}">
                    <a16:rowId xmlns:a16="http://schemas.microsoft.com/office/drawing/2014/main" val="24275160"/>
                  </a:ext>
                </a:extLst>
              </a:tr>
            </a:tbl>
          </a:graphicData>
        </a:graphic>
      </p:graphicFrame>
    </p:spTree>
    <p:extLst>
      <p:ext uri="{BB962C8B-B14F-4D97-AF65-F5344CB8AC3E}">
        <p14:creationId xmlns:p14="http://schemas.microsoft.com/office/powerpoint/2010/main" val="33177380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15B26A5D244748B85A88B17188E4B3" ma:contentTypeVersion="19" ma:contentTypeDescription="Create a new document." ma:contentTypeScope="" ma:versionID="6357dff5549021ae7e385a5308b393e8">
  <xsd:schema xmlns:xsd="http://www.w3.org/2001/XMLSchema" xmlns:xs="http://www.w3.org/2001/XMLSchema" xmlns:p="http://schemas.microsoft.com/office/2006/metadata/properties" xmlns:ns1="http://schemas.microsoft.com/sharepoint/v3" xmlns:ns3="c5ff1e1f-088c-4224-b470-f3d4bca8dbd7" xmlns:ns4="2e4dbd9b-4f83-45f2-8b02-a70d1529c6b1" targetNamespace="http://schemas.microsoft.com/office/2006/metadata/properties" ma:root="true" ma:fieldsID="872113144100ff6d76fffcb346cec637" ns1:_="" ns3:_="" ns4:_="">
    <xsd:import namespace="http://schemas.microsoft.com/sharepoint/v3"/>
    <xsd:import namespace="c5ff1e1f-088c-4224-b470-f3d4bca8dbd7"/>
    <xsd:import namespace="2e4dbd9b-4f83-45f2-8b02-a70d1529c6b1"/>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1:_ip_UnifiedCompliancePolicyProperties" minOccurs="0"/>
                <xsd:element ref="ns1:_ip_UnifiedCompliancePolicyUIAction" minOccurs="0"/>
                <xsd:element ref="ns4:MediaLengthInSeconds" minOccurs="0"/>
                <xsd:element ref="ns4: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5ff1e1f-088c-4224-b470-f3d4bca8dbd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2e4dbd9b-4f83-45f2-8b02-a70d1529c6b1"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description="" ma:internalName="MediaServiceAutoTags" ma:readOnly="true">
      <xsd:simpleType>
        <xsd:restriction base="dms:Text"/>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Location" ma:index="17" nillable="true" ma:displayName="MediaServiceLocation" ma:description="" ma:internalName="MediaServiceLocation" ma:readOnly="true">
      <xsd:simpleType>
        <xsd:restriction base="dms:Text"/>
      </xsd:simpleType>
    </xsd:element>
    <xsd:element name="MediaServiceOCR" ma:index="18" nillable="true" ma:displayName="MediaServiceOCR"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element name="MediaLengthInSeconds" ma:index="25" nillable="true" ma:displayName="Length (seconds)" ma:internalName="MediaLengthInSeconds" ma:readOnly="true">
      <xsd:simpleType>
        <xsd:restriction base="dms:Unknown"/>
      </xsd:simpleType>
    </xsd:element>
    <xsd:element name="_activity" ma:index="26"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2e4dbd9b-4f83-45f2-8b02-a70d1529c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853A93-2222-457F-9B7A-34B3D68F92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5ff1e1f-088c-4224-b470-f3d4bca8dbd7"/>
    <ds:schemaRef ds:uri="2e4dbd9b-4f83-45f2-8b02-a70d1529c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F520AE6-0257-4F70-9148-8B828738B3E6}">
  <ds:schemaRefs>
    <ds:schemaRef ds:uri="http://schemas.microsoft.com/office/2006/documentManagement/types"/>
    <ds:schemaRef ds:uri="http://www.w3.org/XML/1998/namespace"/>
    <ds:schemaRef ds:uri="http://schemas.microsoft.com/sharepoint/v3"/>
    <ds:schemaRef ds:uri="http://purl.org/dc/dcmitype/"/>
    <ds:schemaRef ds:uri="c5ff1e1f-088c-4224-b470-f3d4bca8dbd7"/>
    <ds:schemaRef ds:uri="http://schemas.microsoft.com/office/infopath/2007/PartnerControls"/>
    <ds:schemaRef ds:uri="http://schemas.openxmlformats.org/package/2006/metadata/core-properties"/>
    <ds:schemaRef ds:uri="http://purl.org/dc/elements/1.1/"/>
    <ds:schemaRef ds:uri="2e4dbd9b-4f83-45f2-8b02-a70d1529c6b1"/>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C39F4251-E7C5-48EB-8E4B-CBF0736AB8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116865</TotalTime>
  <Words>1410</Words>
  <Application>Microsoft Office PowerPoint</Application>
  <PresentationFormat>Letter Paper (8.5x11 in)</PresentationFormat>
  <Paragraphs>153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Castle, Janice</dc:creator>
  <cp:lastModifiedBy>Ballestas, Alessandra</cp:lastModifiedBy>
  <cp:revision>1000</cp:revision>
  <cp:lastPrinted>2020-07-30T15:09:35Z</cp:lastPrinted>
  <dcterms:created xsi:type="dcterms:W3CDTF">2017-05-31T15:28:07Z</dcterms:created>
  <dcterms:modified xsi:type="dcterms:W3CDTF">2025-08-20T15:31:08Z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0x010100A515B26A5D244748B85A88B17188E4B3</vt:lpwstr>
  </property>
</Properties>
</file>