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8288000" cy="10287000"/>
  <p:notesSz cx="7023100" cy="9309100"/>
  <p:embeddedFontLst>
    <p:embeddedFont>
      <p:font typeface="Open Sans" panose="020B0606030504020204" pitchFamily="34" charset="0"/>
      <p:regular r:id="rId20"/>
      <p:bold r:id="rId21"/>
      <p:italic r:id="rId22"/>
      <p:boldItalic r:id="rId23"/>
    </p:embeddedFont>
    <p:embeddedFont>
      <p:font typeface="Open Sans Bold" panose="020B0806030504020204" charset="0"/>
      <p:regular r:id="rId24"/>
      <p:bold r:id="rId25"/>
    </p:embeddedFont>
    <p:embeddedFont>
      <p:font typeface="Open Sans Bold Italics" panose="020B0604020202020204" charset="0"/>
      <p:regular r:id="rId26"/>
    </p:embeddedFont>
    <p:embeddedFont>
      <p:font typeface="Open Sans Extra Bold" panose="020B0604020202020204" charset="0"/>
      <p:regular r:id="rId27"/>
    </p:embeddedFont>
    <p:embeddedFont>
      <p:font typeface="Open Sans Italics" panose="020B0604020202020204" charset="0"/>
      <p:regular r:id="rId28"/>
    </p:embeddedFont>
    <p:embeddedFont>
      <p:font typeface="Tex Gyre Termes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210"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hartfordct.gov/lybgrant" TargetMode="External"/><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svg"/><Relationship Id="rId1" Type="http://schemas.openxmlformats.org/officeDocument/2006/relationships/slideLayout" Target="../slideLayouts/slideLayout7.xml"/><Relationship Id="rId4" Type="http://schemas.openxmlformats.org/officeDocument/2006/relationships/hyperlink" Target="https://www.hartfordct.gov/Government/Departments/MayorArulampalam/Community-Engagement/CE-Programs/Trailer"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sv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sv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sv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sv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sv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sv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B5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2375112" cy="10287000"/>
            <a:chOff x="0" y="0"/>
            <a:chExt cx="4186149" cy="3479800"/>
          </a:xfrm>
        </p:grpSpPr>
        <p:sp>
          <p:nvSpPr>
            <p:cNvPr id="3" name="Freeform 3"/>
            <p:cNvSpPr/>
            <p:nvPr/>
          </p:nvSpPr>
          <p:spPr>
            <a:xfrm>
              <a:off x="0" y="0"/>
              <a:ext cx="4186149" cy="3479800"/>
            </a:xfrm>
            <a:custGeom>
              <a:avLst/>
              <a:gdLst/>
              <a:ahLst/>
              <a:cxnLst/>
              <a:rect l="l" t="t" r="r" b="b"/>
              <a:pathLst>
                <a:path w="4186149" h="3479800">
                  <a:moveTo>
                    <a:pt x="0" y="0"/>
                  </a:moveTo>
                  <a:lnTo>
                    <a:pt x="4186149" y="0"/>
                  </a:lnTo>
                  <a:lnTo>
                    <a:pt x="4186149" y="3479800"/>
                  </a:lnTo>
                  <a:lnTo>
                    <a:pt x="0" y="3479800"/>
                  </a:lnTo>
                  <a:close/>
                </a:path>
              </a:pathLst>
            </a:custGeom>
            <a:solidFill>
              <a:srgbClr val="1D1C4F"/>
            </a:solidFill>
          </p:spPr>
          <p:txBody>
            <a:bodyPr/>
            <a:lstStyle/>
            <a:p>
              <a:endParaRPr lang="en-US"/>
            </a:p>
          </p:txBody>
        </p:sp>
      </p:grpSp>
      <p:grpSp>
        <p:nvGrpSpPr>
          <p:cNvPr id="4" name="Group 4"/>
          <p:cNvGrpSpPr>
            <a:grpSpLocks noChangeAspect="1"/>
          </p:cNvGrpSpPr>
          <p:nvPr/>
        </p:nvGrpSpPr>
        <p:grpSpPr>
          <a:xfrm>
            <a:off x="4698211" y="366722"/>
            <a:ext cx="8891578" cy="8891578"/>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292420"/>
            </a:solidFill>
          </p:spPr>
          <p:txBody>
            <a:bodyPr/>
            <a:lstStyle/>
            <a:p>
              <a:endParaRPr lang="en-US"/>
            </a:p>
          </p:txBody>
        </p:sp>
        <p:sp>
          <p:nvSpPr>
            <p:cNvPr id="6" name="Freeform 6"/>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2"/>
              <a:stretch>
                <a:fillRect l="-3958" r="-3958"/>
              </a:stretch>
            </a:blipFill>
          </p:spPr>
          <p:txBody>
            <a:bodyPr/>
            <a:lstStyle/>
            <a:p>
              <a:endParaRPr lang="en-US"/>
            </a:p>
          </p:txBody>
        </p:sp>
      </p:grpSp>
      <p:sp>
        <p:nvSpPr>
          <p:cNvPr id="7" name="Freeform 7"/>
          <p:cNvSpPr/>
          <p:nvPr/>
        </p:nvSpPr>
        <p:spPr>
          <a:xfrm>
            <a:off x="-1498771" y="-1349828"/>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028" name="Picture 4" descr="Hartford Foundation for Public Giving Announces New Name, Logo and Tagline  as It Begins a Second Century of Community Support - Greater Hartford Gives  Foundation">
            <a:extLst>
              <a:ext uri="{FF2B5EF4-FFF2-40B4-BE49-F238E27FC236}">
                <a16:creationId xmlns:a16="http://schemas.microsoft.com/office/drawing/2014/main" id="{42DCB913-0294-6261-F86E-2F576EEA67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74" t="28947" r="8774" b="28948"/>
          <a:stretch>
            <a:fillRect/>
          </a:stretch>
        </p:blipFill>
        <p:spPr bwMode="auto">
          <a:xfrm>
            <a:off x="12954000" y="8656082"/>
            <a:ext cx="4789742" cy="14239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8"/>
          <p:cNvSpPr txBox="1"/>
          <p:nvPr/>
        </p:nvSpPr>
        <p:spPr>
          <a:xfrm>
            <a:off x="13509205" y="7795012"/>
            <a:ext cx="3679332" cy="861070"/>
          </a:xfrm>
          <a:prstGeom prst="rect">
            <a:avLst/>
          </a:prstGeom>
        </p:spPr>
        <p:txBody>
          <a:bodyPr wrap="square" lIns="0" tIns="0" rIns="0" bIns="0" rtlCol="0" anchor="t">
            <a:spAutoFit/>
          </a:bodyPr>
          <a:lstStyle/>
          <a:p>
            <a:pPr algn="ctr">
              <a:lnSpc>
                <a:spcPts val="7279"/>
              </a:lnSpc>
            </a:pPr>
            <a:r>
              <a:rPr lang="en-US" sz="4800" b="1">
                <a:solidFill>
                  <a:srgbClr val="000000"/>
                </a:solidFill>
                <a:latin typeface="Open Sans"/>
                <a:ea typeface="Open Sans"/>
                <a:cs typeface="Open Sans"/>
                <a:sym typeface="Open Sans"/>
              </a:rPr>
              <a:t>FUNDED BY</a:t>
            </a:r>
          </a:p>
        </p:txBody>
      </p:sp>
      <p:pic>
        <p:nvPicPr>
          <p:cNvPr id="12" name="Picture 11" descr="A picture containing text, outdoor, sign&#10;&#10;AI-generated content may be incorrect.">
            <a:extLst>
              <a:ext uri="{FF2B5EF4-FFF2-40B4-BE49-F238E27FC236}">
                <a16:creationId xmlns:a16="http://schemas.microsoft.com/office/drawing/2014/main" id="{6FB4E2D1-FD94-27C5-ED1B-42466612D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677" y="354780"/>
            <a:ext cx="2371725" cy="2371725"/>
          </a:xfrm>
          <a:prstGeom prst="rect">
            <a:avLst/>
          </a:prstGeom>
        </p:spPr>
      </p:pic>
      <p:sp>
        <p:nvSpPr>
          <p:cNvPr id="13" name="TextBox 8">
            <a:extLst>
              <a:ext uri="{FF2B5EF4-FFF2-40B4-BE49-F238E27FC236}">
                <a16:creationId xmlns:a16="http://schemas.microsoft.com/office/drawing/2014/main" id="{D470BA07-152A-657E-76A6-A78F443B1615}"/>
              </a:ext>
            </a:extLst>
          </p:cNvPr>
          <p:cNvSpPr txBox="1"/>
          <p:nvPr/>
        </p:nvSpPr>
        <p:spPr>
          <a:xfrm>
            <a:off x="122075" y="2738447"/>
            <a:ext cx="4576135" cy="523220"/>
          </a:xfrm>
          <a:prstGeom prst="rect">
            <a:avLst/>
          </a:prstGeom>
        </p:spPr>
        <p:txBody>
          <a:bodyPr wrap="square" lIns="0" tIns="0" rIns="0" bIns="0" rtlCol="0" anchor="t">
            <a:spAutoFit/>
          </a:bodyPr>
          <a:lstStyle/>
          <a:p>
            <a:pPr algn="ctr"/>
            <a:r>
              <a:rPr lang="en-US" sz="1400" i="1">
                <a:solidFill>
                  <a:schemeClr val="bg1"/>
                </a:solidFill>
                <a:latin typeface="Open Sans"/>
                <a:ea typeface="Open Sans"/>
                <a:cs typeface="Open Sans"/>
                <a:sym typeface="Open Sans"/>
              </a:rPr>
              <a:t>Facilitated through the</a:t>
            </a:r>
          </a:p>
          <a:p>
            <a:pPr algn="ctr"/>
            <a:r>
              <a:rPr lang="en-US" sz="2000" b="1">
                <a:solidFill>
                  <a:schemeClr val="bg1"/>
                </a:solidFill>
                <a:latin typeface="Open Sans"/>
                <a:ea typeface="Open Sans"/>
                <a:cs typeface="Open Sans"/>
                <a:sym typeface="Open Sans"/>
              </a:rPr>
              <a:t>Office of Community Engagement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TextBox 8"/>
          <p:cNvSpPr txBox="1"/>
          <p:nvPr/>
        </p:nvSpPr>
        <p:spPr>
          <a:xfrm>
            <a:off x="3128379" y="701833"/>
            <a:ext cx="12031242" cy="1368424"/>
          </a:xfrm>
          <a:prstGeom prst="rect">
            <a:avLst/>
          </a:prstGeom>
        </p:spPr>
        <p:txBody>
          <a:bodyPr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Big or Small Ideas</a:t>
            </a:r>
          </a:p>
        </p:txBody>
      </p:sp>
      <p:sp>
        <p:nvSpPr>
          <p:cNvPr id="9" name="TextBox 9"/>
          <p:cNvSpPr txBox="1"/>
          <p:nvPr/>
        </p:nvSpPr>
        <p:spPr>
          <a:xfrm>
            <a:off x="2047779" y="2846337"/>
            <a:ext cx="14998275" cy="5703934"/>
          </a:xfrm>
          <a:prstGeom prst="rect">
            <a:avLst/>
          </a:prstGeom>
        </p:spPr>
        <p:txBody>
          <a:bodyPr wrap="square" lIns="0" tIns="0" rIns="0" bIns="0" rtlCol="0" anchor="t">
            <a:spAutoFit/>
          </a:bodyPr>
          <a:lstStyle/>
          <a:p>
            <a:pPr algn="l">
              <a:lnSpc>
                <a:spcPts val="2800"/>
              </a:lnSpc>
            </a:pPr>
            <a:endParaRPr/>
          </a:p>
          <a:p>
            <a:pPr marL="755659" lvl="1" indent="-377829" algn="l">
              <a:lnSpc>
                <a:spcPts val="4900"/>
              </a:lnSpc>
              <a:buFont typeface="Arial"/>
              <a:buChar char="•"/>
            </a:pPr>
            <a:r>
              <a:rPr lang="en-US" sz="3500" b="1" i="1">
                <a:solidFill>
                  <a:srgbClr val="1D1C4F"/>
                </a:solidFill>
                <a:latin typeface="Open Sans Bold Italics"/>
                <a:ea typeface="Open Sans Bold Italics"/>
                <a:cs typeface="Open Sans Bold Italics"/>
                <a:sym typeface="Open Sans Bold Italics"/>
              </a:rPr>
              <a:t>How to submit?</a:t>
            </a:r>
          </a:p>
          <a:p>
            <a:pPr marL="1511317" lvl="2" indent="-503772" algn="l">
              <a:lnSpc>
                <a:spcPts val="4900"/>
              </a:lnSpc>
              <a:buFont typeface="Arial"/>
              <a:buChar char="⚬"/>
            </a:pPr>
            <a:r>
              <a:rPr lang="en-US" sz="3500">
                <a:solidFill>
                  <a:srgbClr val="1D1C4F"/>
                </a:solidFill>
                <a:latin typeface="Open Sans"/>
                <a:ea typeface="Open Sans"/>
                <a:cs typeface="Open Sans"/>
                <a:sym typeface="Open Sans"/>
              </a:rPr>
              <a:t>Complete the Simple Idea Form at </a:t>
            </a:r>
            <a:r>
              <a:rPr lang="en-US" sz="3500" u="sng">
                <a:solidFill>
                  <a:srgbClr val="1D1C4F"/>
                </a:solidFill>
                <a:latin typeface="Open Sans"/>
                <a:ea typeface="Open Sans"/>
                <a:cs typeface="Open Sans"/>
                <a:sym typeface="Open Sans"/>
                <a:hlinkClick r:id="rId3" tooltip="http://www.hartfordct.gov/lybgrant"/>
              </a:rPr>
              <a:t>www.hartfordct.gov/lybgrant </a:t>
            </a:r>
            <a:r>
              <a:rPr lang="en-US" sz="3500">
                <a:solidFill>
                  <a:srgbClr val="1D1C4F"/>
                </a:solidFill>
                <a:latin typeface="Open Sans"/>
                <a:ea typeface="Open Sans"/>
                <a:cs typeface="Open Sans"/>
                <a:sym typeface="Open Sans"/>
              </a:rPr>
              <a:t> starting </a:t>
            </a:r>
            <a:r>
              <a:rPr lang="en-US" sz="3500" b="1">
                <a:solidFill>
                  <a:srgbClr val="1D1C4F"/>
                </a:solidFill>
                <a:latin typeface="Open Sans Bold"/>
                <a:ea typeface="Open Sans Bold"/>
                <a:cs typeface="Open Sans Bold"/>
                <a:sym typeface="Open Sans Bold"/>
              </a:rPr>
              <a:t>March 2</a:t>
            </a:r>
            <a:r>
              <a:rPr lang="en-US" sz="3500" b="1" baseline="30000">
                <a:solidFill>
                  <a:srgbClr val="1D1C4F"/>
                </a:solidFill>
                <a:latin typeface="Open Sans Bold"/>
                <a:ea typeface="Open Sans Bold"/>
                <a:cs typeface="Open Sans Bold"/>
                <a:sym typeface="Open Sans Bold"/>
              </a:rPr>
              <a:t>nd</a:t>
            </a:r>
            <a:r>
              <a:rPr lang="en-US" sz="3500" b="1">
                <a:solidFill>
                  <a:srgbClr val="1D1C4F"/>
                </a:solidFill>
                <a:latin typeface="Open Sans Bold"/>
                <a:ea typeface="Open Sans Bold"/>
                <a:cs typeface="Open Sans Bold"/>
                <a:sym typeface="Open Sans Bold"/>
              </a:rPr>
              <a:t> </a:t>
            </a:r>
          </a:p>
          <a:p>
            <a:pPr algn="l">
              <a:lnSpc>
                <a:spcPts val="2800"/>
              </a:lnSpc>
            </a:pPr>
            <a:endParaRPr lang="en-US" sz="3500" b="1">
              <a:solidFill>
                <a:srgbClr val="1D1C4F"/>
              </a:solidFill>
              <a:latin typeface="Open Sans Bold"/>
              <a:ea typeface="Open Sans Bold"/>
              <a:cs typeface="Open Sans Bold"/>
              <a:sym typeface="Open Sans Bold"/>
            </a:endParaRPr>
          </a:p>
          <a:p>
            <a:pPr marL="755659" lvl="1" indent="-377829" algn="l">
              <a:lnSpc>
                <a:spcPts val="4900"/>
              </a:lnSpc>
              <a:buFont typeface="Arial"/>
              <a:buChar char="•"/>
            </a:pPr>
            <a:r>
              <a:rPr lang="en-US" sz="3500" b="1" i="1">
                <a:solidFill>
                  <a:srgbClr val="1D1C4F"/>
                </a:solidFill>
                <a:latin typeface="Open Sans Bold Italics"/>
                <a:ea typeface="Open Sans Bold Italics"/>
                <a:cs typeface="Open Sans Bold Italics"/>
                <a:sym typeface="Open Sans Bold Italics"/>
              </a:rPr>
              <a:t>What's the Deadline?</a:t>
            </a:r>
          </a:p>
          <a:p>
            <a:pPr marL="1511317" lvl="2" indent="-503772" algn="l">
              <a:lnSpc>
                <a:spcPts val="4900"/>
              </a:lnSpc>
              <a:buFont typeface="Arial"/>
              <a:buChar char="⚬"/>
            </a:pPr>
            <a:r>
              <a:rPr lang="en-US" sz="3500">
                <a:solidFill>
                  <a:srgbClr val="1D1C4F"/>
                </a:solidFill>
                <a:latin typeface="Open Sans"/>
                <a:ea typeface="Open Sans"/>
                <a:cs typeface="Open Sans"/>
                <a:sym typeface="Open Sans"/>
              </a:rPr>
              <a:t>Ideas must be received by </a:t>
            </a:r>
            <a:r>
              <a:rPr lang="en-US" sz="3500" b="1">
                <a:solidFill>
                  <a:srgbClr val="1D1C4F"/>
                </a:solidFill>
                <a:latin typeface="Open Sans Bold"/>
                <a:ea typeface="Open Sans Bold"/>
                <a:cs typeface="Open Sans Bold"/>
                <a:sym typeface="Open Sans Bold"/>
              </a:rPr>
              <a:t>March 23, 2026</a:t>
            </a:r>
          </a:p>
          <a:p>
            <a:pPr marL="1968517" lvl="3" indent="-503772">
              <a:lnSpc>
                <a:spcPts val="4900"/>
              </a:lnSpc>
              <a:buFont typeface="Arial"/>
              <a:buChar char="⚬"/>
            </a:pPr>
            <a:r>
              <a:rPr lang="en-US" sz="3500" i="1">
                <a:solidFill>
                  <a:srgbClr val="1D1C4F"/>
                </a:solidFill>
                <a:latin typeface="Open Sans" panose="020B0606030504020204" pitchFamily="34" charset="0"/>
                <a:ea typeface="Open Sans" panose="020B0606030504020204" pitchFamily="34" charset="0"/>
                <a:cs typeface="Open Sans" panose="020B0606030504020204" pitchFamily="34" charset="0"/>
                <a:sym typeface="Open Sans Bold"/>
              </a:rPr>
              <a:t>Submitting your idea gives you the opportunity to have your idea vetted for feasibility and project alignment. Project found to be feasible and aligned will be invited to apply.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TextBox 8"/>
          <p:cNvSpPr txBox="1"/>
          <p:nvPr/>
        </p:nvSpPr>
        <p:spPr>
          <a:xfrm>
            <a:off x="3081827" y="626335"/>
            <a:ext cx="12124345" cy="1368424"/>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After Idea Submission</a:t>
            </a:r>
          </a:p>
        </p:txBody>
      </p:sp>
      <p:sp>
        <p:nvSpPr>
          <p:cNvPr id="9" name="TextBox 9"/>
          <p:cNvSpPr txBox="1"/>
          <p:nvPr/>
        </p:nvSpPr>
        <p:spPr>
          <a:xfrm>
            <a:off x="1302085" y="2432837"/>
            <a:ext cx="16619748" cy="3133999"/>
          </a:xfrm>
          <a:prstGeom prst="rect">
            <a:avLst/>
          </a:prstGeom>
        </p:spPr>
        <p:txBody>
          <a:bodyPr lIns="0" tIns="0" rIns="0" bIns="0" rtlCol="0" anchor="t">
            <a:spAutoFit/>
          </a:bodyPr>
          <a:lstStyle/>
          <a:p>
            <a:pPr marL="755659" lvl="1" indent="-377829">
              <a:buFont typeface="Arial"/>
              <a:buChar char="•"/>
            </a:pPr>
            <a:r>
              <a:rPr lang="en-US" sz="3500" b="1" i="1">
                <a:solidFill>
                  <a:srgbClr val="1D1C4F"/>
                </a:solidFill>
                <a:latin typeface="Open Sans Bold Italics"/>
                <a:ea typeface="Open Sans Bold Italics"/>
                <a:cs typeface="Open Sans Bold Italics"/>
                <a:sym typeface="Open Sans Bold Italics"/>
              </a:rPr>
              <a:t>Idea review period -</a:t>
            </a:r>
            <a:r>
              <a:rPr lang="en-US" sz="2400" b="1" i="1">
                <a:solidFill>
                  <a:srgbClr val="1D1C4F"/>
                </a:solidFill>
                <a:latin typeface="Open Sans Bold Italics"/>
                <a:ea typeface="Open Sans Bold Italics"/>
                <a:cs typeface="Open Sans Bold Italics"/>
                <a:sym typeface="Open Sans Bold Italics"/>
              </a:rPr>
              <a:t> </a:t>
            </a:r>
            <a:r>
              <a:rPr lang="en-US" sz="2400" i="1">
                <a:solidFill>
                  <a:srgbClr val="1D1C4F"/>
                </a:solidFill>
              </a:rPr>
              <a:t>projects must be approved and/or vetted by the City of Hartford prior to the invitation to apply– for instance, projects in public parks must be vetted by DPW, projects on private property require letter of permission.  Approval guidance will be provided upon request.</a:t>
            </a:r>
            <a:endParaRPr lang="en-US" sz="2400" b="1" i="1">
              <a:solidFill>
                <a:srgbClr val="1D1C4F"/>
              </a:solidFill>
              <a:latin typeface="Open Sans Bold Italics"/>
              <a:ea typeface="Open Sans Bold Italics"/>
              <a:cs typeface="Open Sans Bold Italics"/>
              <a:sym typeface="Open Sans Bold Italics"/>
            </a:endParaRPr>
          </a:p>
          <a:p>
            <a:pPr algn="l">
              <a:lnSpc>
                <a:spcPts val="2520"/>
              </a:lnSpc>
            </a:pPr>
            <a:endParaRPr lang="en-US" sz="3500" b="1" i="1">
              <a:solidFill>
                <a:srgbClr val="1D1C4F"/>
              </a:solidFill>
              <a:latin typeface="Open Sans Bold Italics"/>
              <a:ea typeface="Open Sans Bold Italics"/>
              <a:cs typeface="Open Sans Bold Italics"/>
              <a:sym typeface="Open Sans Bold Italics"/>
            </a:endParaRPr>
          </a:p>
          <a:p>
            <a:pPr marL="755659" lvl="1" indent="-377829" algn="l">
              <a:lnSpc>
                <a:spcPts val="4900"/>
              </a:lnSpc>
              <a:buFont typeface="Arial"/>
              <a:buChar char="•"/>
            </a:pPr>
            <a:r>
              <a:rPr lang="en-US" sz="3500" b="1" i="1">
                <a:solidFill>
                  <a:srgbClr val="1D1C4F"/>
                </a:solidFill>
                <a:latin typeface="Open Sans Bold Italics"/>
                <a:ea typeface="Open Sans Bold Italics"/>
                <a:cs typeface="Open Sans Bold Italics"/>
                <a:sym typeface="Open Sans Bold Italics"/>
              </a:rPr>
              <a:t>Feedback is provided to submissions that need small tweaks</a:t>
            </a:r>
          </a:p>
          <a:p>
            <a:pPr algn="l">
              <a:lnSpc>
                <a:spcPts val="2520"/>
              </a:lnSpc>
            </a:pPr>
            <a:endParaRPr lang="en-US" sz="3500" b="1" i="1">
              <a:solidFill>
                <a:srgbClr val="1D1C4F"/>
              </a:solidFill>
              <a:latin typeface="Open Sans Bold Italics"/>
              <a:ea typeface="Open Sans Bold Italics"/>
              <a:cs typeface="Open Sans Bold Italics"/>
              <a:sym typeface="Open Sans Bold Italics"/>
            </a:endParaRPr>
          </a:p>
          <a:p>
            <a:pPr marL="755659" lvl="1" indent="-377829" algn="l">
              <a:lnSpc>
                <a:spcPts val="4900"/>
              </a:lnSpc>
              <a:buFont typeface="Arial"/>
              <a:buChar char="•"/>
            </a:pPr>
            <a:r>
              <a:rPr lang="en-US" sz="3500" b="1" i="1">
                <a:solidFill>
                  <a:srgbClr val="1D1C4F"/>
                </a:solidFill>
                <a:latin typeface="Open Sans Bold Italics"/>
                <a:ea typeface="Open Sans Bold Italics"/>
                <a:cs typeface="Open Sans Bold Italics"/>
                <a:sym typeface="Open Sans Bold Italics"/>
              </a:rPr>
              <a:t>Invited to officially apply for grant opportunity - </a:t>
            </a:r>
            <a:r>
              <a:rPr lang="en-US" sz="3500" b="1" i="1">
                <a:solidFill>
                  <a:srgbClr val="AC3249"/>
                </a:solidFill>
                <a:latin typeface="Open Sans Bold Italics"/>
                <a:ea typeface="Open Sans Bold Italics"/>
                <a:cs typeface="Open Sans Bold Italics"/>
                <a:sym typeface="Open Sans Bold Italics"/>
              </a:rPr>
              <a:t>CANNOT SHARE LINK</a:t>
            </a:r>
          </a:p>
        </p:txBody>
      </p:sp>
      <p:grpSp>
        <p:nvGrpSpPr>
          <p:cNvPr id="10" name="Group 10"/>
          <p:cNvGrpSpPr/>
          <p:nvPr/>
        </p:nvGrpSpPr>
        <p:grpSpPr>
          <a:xfrm>
            <a:off x="1631737" y="5730302"/>
            <a:ext cx="6680113" cy="3560187"/>
            <a:chOff x="0" y="0"/>
            <a:chExt cx="8906818" cy="4746917"/>
          </a:xfrm>
        </p:grpSpPr>
        <p:grpSp>
          <p:nvGrpSpPr>
            <p:cNvPr id="11" name="Group 11"/>
            <p:cNvGrpSpPr/>
            <p:nvPr/>
          </p:nvGrpSpPr>
          <p:grpSpPr>
            <a:xfrm>
              <a:off x="0" y="0"/>
              <a:ext cx="8906818" cy="1398103"/>
              <a:chOff x="0" y="0"/>
              <a:chExt cx="6096652" cy="956991"/>
            </a:xfrm>
          </p:grpSpPr>
          <p:sp>
            <p:nvSpPr>
              <p:cNvPr id="12" name="Freeform 12"/>
              <p:cNvSpPr/>
              <p:nvPr/>
            </p:nvSpPr>
            <p:spPr>
              <a:xfrm>
                <a:off x="0" y="0"/>
                <a:ext cx="6096652" cy="956992"/>
              </a:xfrm>
              <a:custGeom>
                <a:avLst/>
                <a:gdLst/>
                <a:ahLst/>
                <a:cxnLst/>
                <a:rect l="l" t="t" r="r" b="b"/>
                <a:pathLst>
                  <a:path w="6096652" h="956992">
                    <a:moveTo>
                      <a:pt x="5972192" y="956991"/>
                    </a:moveTo>
                    <a:lnTo>
                      <a:pt x="124460" y="956991"/>
                    </a:lnTo>
                    <a:cubicBezTo>
                      <a:pt x="55880" y="956991"/>
                      <a:pt x="0" y="901111"/>
                      <a:pt x="0" y="832531"/>
                    </a:cubicBezTo>
                    <a:lnTo>
                      <a:pt x="0" y="124460"/>
                    </a:lnTo>
                    <a:cubicBezTo>
                      <a:pt x="0" y="55880"/>
                      <a:pt x="55880" y="0"/>
                      <a:pt x="124460" y="0"/>
                    </a:cubicBezTo>
                    <a:lnTo>
                      <a:pt x="5972192" y="0"/>
                    </a:lnTo>
                    <a:cubicBezTo>
                      <a:pt x="6040772" y="0"/>
                      <a:pt x="6096652" y="55880"/>
                      <a:pt x="6096652" y="124460"/>
                    </a:cubicBezTo>
                    <a:lnTo>
                      <a:pt x="6096652" y="832532"/>
                    </a:lnTo>
                    <a:cubicBezTo>
                      <a:pt x="6096652" y="901111"/>
                      <a:pt x="6040772" y="956992"/>
                      <a:pt x="5972192" y="956992"/>
                    </a:cubicBezTo>
                    <a:close/>
                  </a:path>
                </a:pathLst>
              </a:custGeom>
              <a:solidFill>
                <a:srgbClr val="1D1C4F"/>
              </a:solidFill>
            </p:spPr>
            <p:txBody>
              <a:bodyPr/>
              <a:lstStyle/>
              <a:p>
                <a:endParaRPr lang="en-US"/>
              </a:p>
            </p:txBody>
          </p:sp>
        </p:grpSp>
        <p:sp>
          <p:nvSpPr>
            <p:cNvPr id="13" name="TextBox 13"/>
            <p:cNvSpPr txBox="1"/>
            <p:nvPr/>
          </p:nvSpPr>
          <p:spPr>
            <a:xfrm>
              <a:off x="0" y="314242"/>
              <a:ext cx="8906818" cy="807720"/>
            </a:xfrm>
            <a:prstGeom prst="rect">
              <a:avLst/>
            </a:prstGeom>
          </p:spPr>
          <p:txBody>
            <a:bodyPr lIns="0" tIns="0" rIns="0" bIns="0" rtlCol="0" anchor="t">
              <a:spAutoFit/>
            </a:bodyPr>
            <a:lstStyle/>
            <a:p>
              <a:pPr algn="ctr">
                <a:lnSpc>
                  <a:spcPts val="4620"/>
                </a:lnSpc>
              </a:pPr>
              <a:r>
                <a:rPr lang="en-US" sz="4200">
                  <a:solidFill>
                    <a:srgbClr val="F7F7F7"/>
                  </a:solidFill>
                  <a:latin typeface="Open Sans"/>
                  <a:ea typeface="Open Sans"/>
                  <a:cs typeface="Open Sans"/>
                  <a:sym typeface="Open Sans"/>
                </a:rPr>
                <a:t>LYB Resident Grant</a:t>
              </a:r>
            </a:p>
          </p:txBody>
        </p:sp>
        <p:sp>
          <p:nvSpPr>
            <p:cNvPr id="14" name="TextBox 14"/>
            <p:cNvSpPr txBox="1"/>
            <p:nvPr/>
          </p:nvSpPr>
          <p:spPr>
            <a:xfrm>
              <a:off x="0" y="1481493"/>
              <a:ext cx="8906818" cy="3265424"/>
            </a:xfrm>
            <a:prstGeom prst="rect">
              <a:avLst/>
            </a:prstGeom>
          </p:spPr>
          <p:txBody>
            <a:bodyPr lIns="0" tIns="0" rIns="0" bIns="0" rtlCol="0" anchor="t">
              <a:spAutoFit/>
            </a:bodyPr>
            <a:lstStyle/>
            <a:p>
              <a:pPr marL="604519" lvl="1" indent="-302260" algn="l">
                <a:lnSpc>
                  <a:spcPts val="4927"/>
                </a:lnSpc>
                <a:buFont typeface="Arial"/>
                <a:buChar char="•"/>
              </a:pPr>
              <a:r>
                <a:rPr lang="en-US" sz="2799">
                  <a:solidFill>
                    <a:srgbClr val="000000"/>
                  </a:solidFill>
                  <a:latin typeface="Open Sans"/>
                  <a:ea typeface="Open Sans"/>
                  <a:cs typeface="Open Sans"/>
                  <a:sym typeface="Open Sans"/>
                </a:rPr>
                <a:t>Resident-led</a:t>
              </a:r>
            </a:p>
            <a:p>
              <a:pPr marL="604519" lvl="1" indent="-302260" algn="l">
                <a:lnSpc>
                  <a:spcPts val="4927"/>
                </a:lnSpc>
                <a:buFont typeface="Arial"/>
                <a:buChar char="•"/>
              </a:pPr>
              <a:r>
                <a:rPr lang="en-US" sz="2799">
                  <a:solidFill>
                    <a:srgbClr val="000000"/>
                  </a:solidFill>
                  <a:latin typeface="Open Sans"/>
                  <a:ea typeface="Open Sans"/>
                  <a:cs typeface="Open Sans"/>
                  <a:sym typeface="Open Sans"/>
                </a:rPr>
                <a:t>Project completed by October 2026</a:t>
              </a:r>
            </a:p>
            <a:p>
              <a:pPr marL="604519" lvl="1" indent="-302260" algn="l">
                <a:lnSpc>
                  <a:spcPts val="4927"/>
                </a:lnSpc>
                <a:buFont typeface="Arial"/>
                <a:buChar char="•"/>
              </a:pPr>
              <a:r>
                <a:rPr lang="en-US" sz="2799">
                  <a:solidFill>
                    <a:srgbClr val="000000"/>
                  </a:solidFill>
                  <a:latin typeface="Open Sans"/>
                  <a:ea typeface="Open Sans"/>
                  <a:cs typeface="Open Sans"/>
                  <a:sym typeface="Open Sans"/>
                </a:rPr>
                <a:t>Up to $3,000 in funding</a:t>
              </a:r>
            </a:p>
            <a:p>
              <a:pPr marL="604519" lvl="1" indent="-302260" algn="l">
                <a:lnSpc>
                  <a:spcPts val="4927"/>
                </a:lnSpc>
                <a:buFont typeface="Arial"/>
                <a:buChar char="•"/>
              </a:pPr>
              <a:r>
                <a:rPr lang="en-US" sz="2799">
                  <a:solidFill>
                    <a:srgbClr val="000000"/>
                  </a:solidFill>
                  <a:latin typeface="Open Sans"/>
                  <a:ea typeface="Open Sans"/>
                  <a:cs typeface="Open Sans"/>
                  <a:sym typeface="Open Sans"/>
                </a:rPr>
                <a:t>Application through City of Hartford</a:t>
              </a:r>
            </a:p>
          </p:txBody>
        </p:sp>
      </p:grpSp>
      <p:grpSp>
        <p:nvGrpSpPr>
          <p:cNvPr id="15" name="Group 15"/>
          <p:cNvGrpSpPr/>
          <p:nvPr/>
        </p:nvGrpSpPr>
        <p:grpSpPr>
          <a:xfrm>
            <a:off x="9144000" y="5730302"/>
            <a:ext cx="6680113" cy="3819317"/>
            <a:chOff x="0" y="0"/>
            <a:chExt cx="8906818" cy="5092424"/>
          </a:xfrm>
        </p:grpSpPr>
        <p:grpSp>
          <p:nvGrpSpPr>
            <p:cNvPr id="16" name="Group 16"/>
            <p:cNvGrpSpPr/>
            <p:nvPr/>
          </p:nvGrpSpPr>
          <p:grpSpPr>
            <a:xfrm>
              <a:off x="0" y="0"/>
              <a:ext cx="8906818" cy="1398103"/>
              <a:chOff x="0" y="0"/>
              <a:chExt cx="6096652" cy="956991"/>
            </a:xfrm>
          </p:grpSpPr>
          <p:sp>
            <p:nvSpPr>
              <p:cNvPr id="17" name="Freeform 17"/>
              <p:cNvSpPr/>
              <p:nvPr/>
            </p:nvSpPr>
            <p:spPr>
              <a:xfrm>
                <a:off x="0" y="0"/>
                <a:ext cx="6096652" cy="956992"/>
              </a:xfrm>
              <a:custGeom>
                <a:avLst/>
                <a:gdLst/>
                <a:ahLst/>
                <a:cxnLst/>
                <a:rect l="l" t="t" r="r" b="b"/>
                <a:pathLst>
                  <a:path w="6096652" h="956992">
                    <a:moveTo>
                      <a:pt x="5972192" y="956991"/>
                    </a:moveTo>
                    <a:lnTo>
                      <a:pt x="124460" y="956991"/>
                    </a:lnTo>
                    <a:cubicBezTo>
                      <a:pt x="55880" y="956991"/>
                      <a:pt x="0" y="901111"/>
                      <a:pt x="0" y="832531"/>
                    </a:cubicBezTo>
                    <a:lnTo>
                      <a:pt x="0" y="124460"/>
                    </a:lnTo>
                    <a:cubicBezTo>
                      <a:pt x="0" y="55880"/>
                      <a:pt x="55880" y="0"/>
                      <a:pt x="124460" y="0"/>
                    </a:cubicBezTo>
                    <a:lnTo>
                      <a:pt x="5972192" y="0"/>
                    </a:lnTo>
                    <a:cubicBezTo>
                      <a:pt x="6040772" y="0"/>
                      <a:pt x="6096652" y="55880"/>
                      <a:pt x="6096652" y="124460"/>
                    </a:cubicBezTo>
                    <a:lnTo>
                      <a:pt x="6096652" y="832532"/>
                    </a:lnTo>
                    <a:cubicBezTo>
                      <a:pt x="6096652" y="901111"/>
                      <a:pt x="6040772" y="956992"/>
                      <a:pt x="5972192" y="956992"/>
                    </a:cubicBezTo>
                    <a:close/>
                  </a:path>
                </a:pathLst>
              </a:custGeom>
              <a:solidFill>
                <a:srgbClr val="1D1C4F"/>
              </a:solidFill>
            </p:spPr>
            <p:txBody>
              <a:bodyPr/>
              <a:lstStyle/>
              <a:p>
                <a:endParaRPr lang="en-US"/>
              </a:p>
            </p:txBody>
          </p:sp>
        </p:grpSp>
        <p:sp>
          <p:nvSpPr>
            <p:cNvPr id="18" name="TextBox 18"/>
            <p:cNvSpPr txBox="1"/>
            <p:nvPr/>
          </p:nvSpPr>
          <p:spPr>
            <a:xfrm>
              <a:off x="0" y="314242"/>
              <a:ext cx="8906818" cy="807720"/>
            </a:xfrm>
            <a:prstGeom prst="rect">
              <a:avLst/>
            </a:prstGeom>
          </p:spPr>
          <p:txBody>
            <a:bodyPr lIns="0" tIns="0" rIns="0" bIns="0" rtlCol="0" anchor="t">
              <a:spAutoFit/>
            </a:bodyPr>
            <a:lstStyle/>
            <a:p>
              <a:pPr algn="ctr">
                <a:lnSpc>
                  <a:spcPts val="4620"/>
                </a:lnSpc>
              </a:pPr>
              <a:r>
                <a:rPr lang="en-US" sz="4200">
                  <a:solidFill>
                    <a:srgbClr val="F7F7F7"/>
                  </a:solidFill>
                  <a:latin typeface="Open Sans"/>
                  <a:ea typeface="Open Sans"/>
                  <a:cs typeface="Open Sans"/>
                  <a:sym typeface="Open Sans"/>
                </a:rPr>
                <a:t>LYB Community Grant</a:t>
              </a:r>
            </a:p>
          </p:txBody>
        </p:sp>
        <p:sp>
          <p:nvSpPr>
            <p:cNvPr id="19" name="TextBox 19"/>
            <p:cNvSpPr txBox="1"/>
            <p:nvPr/>
          </p:nvSpPr>
          <p:spPr>
            <a:xfrm>
              <a:off x="0" y="1557694"/>
              <a:ext cx="8906818" cy="3534730"/>
            </a:xfrm>
            <a:prstGeom prst="rect">
              <a:avLst/>
            </a:prstGeom>
          </p:spPr>
          <p:txBody>
            <a:bodyPr lIns="0" tIns="0" rIns="0" bIns="0" rtlCol="0" anchor="t">
              <a:spAutoFit/>
            </a:bodyPr>
            <a:lstStyle/>
            <a:p>
              <a:pPr marL="604519" lvl="1" indent="-302260" algn="l">
                <a:lnSpc>
                  <a:spcPts val="4199"/>
                </a:lnSpc>
                <a:buFont typeface="Arial"/>
                <a:buChar char="•"/>
              </a:pPr>
              <a:r>
                <a:rPr lang="en-US" sz="2799">
                  <a:solidFill>
                    <a:srgbClr val="000000"/>
                  </a:solidFill>
                  <a:latin typeface="Open Sans"/>
                  <a:ea typeface="Open Sans"/>
                  <a:cs typeface="Open Sans"/>
                  <a:sym typeface="Open Sans"/>
                </a:rPr>
                <a:t>Led by or informed by residents but with a nonprofit partner</a:t>
              </a:r>
            </a:p>
            <a:p>
              <a:pPr marL="604519" lvl="1" indent="-302260" algn="l">
                <a:lnSpc>
                  <a:spcPts val="4199"/>
                </a:lnSpc>
                <a:buFont typeface="Arial"/>
                <a:buChar char="•"/>
              </a:pPr>
              <a:r>
                <a:rPr lang="en-US" sz="2799">
                  <a:solidFill>
                    <a:srgbClr val="000000"/>
                  </a:solidFill>
                  <a:latin typeface="Open Sans"/>
                  <a:ea typeface="Open Sans"/>
                  <a:cs typeface="Open Sans"/>
                  <a:sym typeface="Open Sans"/>
                </a:rPr>
                <a:t>Up to $25,000 in funding</a:t>
              </a:r>
            </a:p>
            <a:p>
              <a:pPr marL="604519" lvl="1" indent="-302260" algn="l">
                <a:lnSpc>
                  <a:spcPts val="4199"/>
                </a:lnSpc>
                <a:buFont typeface="Arial"/>
                <a:buChar char="•"/>
              </a:pPr>
              <a:r>
                <a:rPr lang="en-US" sz="2799">
                  <a:solidFill>
                    <a:srgbClr val="000000"/>
                  </a:solidFill>
                  <a:latin typeface="Open Sans"/>
                  <a:ea typeface="Open Sans"/>
                  <a:cs typeface="Open Sans"/>
                  <a:sym typeface="Open Sans"/>
                </a:rPr>
                <a:t>Application through Greater Hartford Gives Foundation</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TextBox 8"/>
          <p:cNvSpPr txBox="1"/>
          <p:nvPr/>
        </p:nvSpPr>
        <p:spPr>
          <a:xfrm>
            <a:off x="3068934" y="647960"/>
            <a:ext cx="11307037" cy="1226816"/>
          </a:xfrm>
          <a:prstGeom prst="rect">
            <a:avLst/>
          </a:prstGeom>
        </p:spPr>
        <p:txBody>
          <a:bodyPr lIns="0" tIns="0" rIns="0" bIns="0" rtlCol="0" anchor="t">
            <a:spAutoFit/>
          </a:bodyPr>
          <a:lstStyle/>
          <a:p>
            <a:pPr algn="l">
              <a:lnSpc>
                <a:spcPts val="10080"/>
              </a:lnSpc>
            </a:pPr>
            <a:r>
              <a:rPr lang="en-US" sz="7200">
                <a:solidFill>
                  <a:srgbClr val="1D1C4F"/>
                </a:solidFill>
                <a:latin typeface="Open Sans Extra Bold"/>
                <a:ea typeface="Open Sans Extra Bold"/>
                <a:cs typeface="Open Sans Extra Bold"/>
                <a:sym typeface="Open Sans Extra Bold"/>
              </a:rPr>
              <a:t>The Application Process</a:t>
            </a:r>
          </a:p>
        </p:txBody>
      </p:sp>
      <p:sp>
        <p:nvSpPr>
          <p:cNvPr id="14" name="TextBox 13">
            <a:extLst>
              <a:ext uri="{FF2B5EF4-FFF2-40B4-BE49-F238E27FC236}">
                <a16:creationId xmlns:a16="http://schemas.microsoft.com/office/drawing/2014/main" id="{4AA88F03-5627-6480-CDAF-1F70A41CE7CC}"/>
              </a:ext>
            </a:extLst>
          </p:cNvPr>
          <p:cNvSpPr txBox="1"/>
          <p:nvPr/>
        </p:nvSpPr>
        <p:spPr>
          <a:xfrm>
            <a:off x="3068934" y="2838710"/>
            <a:ext cx="12704466" cy="5078313"/>
          </a:xfrm>
          <a:prstGeom prst="rect">
            <a:avLst/>
          </a:prstGeom>
          <a:noFill/>
        </p:spPr>
        <p:txBody>
          <a:bodyPr wrap="square">
            <a:spAutoFit/>
          </a:bodyPr>
          <a:lstStyle/>
          <a:p>
            <a:pPr marL="0" marR="0">
              <a:buNone/>
            </a:pPr>
            <a:r>
              <a:rPr lang="en-US" sz="3600" b="1">
                <a:solidFill>
                  <a:srgbClr val="1D1C4F"/>
                </a:solidFill>
                <a:effectLst/>
                <a:latin typeface="Aptos" panose="020B0004020202020204" pitchFamily="34" charset="0"/>
                <a:ea typeface="Aptos" panose="020B0004020202020204" pitchFamily="34" charset="0"/>
                <a:cs typeface="Aptos" panose="020B0004020202020204" pitchFamily="34" charset="0"/>
              </a:rPr>
              <a:t>Round 1: Idea Submission Period</a:t>
            </a:r>
            <a:endPar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March 2</a:t>
            </a:r>
            <a:r>
              <a:rPr lang="en-US" sz="3600" baseline="30000">
                <a:solidFill>
                  <a:srgbClr val="1D1C4F"/>
                </a:solidFill>
                <a:effectLst/>
                <a:latin typeface="Aptos" panose="020B0004020202020204" pitchFamily="34" charset="0"/>
                <a:ea typeface="Aptos" panose="020B0004020202020204" pitchFamily="34" charset="0"/>
                <a:cs typeface="Aptos" panose="020B0004020202020204" pitchFamily="34" charset="0"/>
              </a:rPr>
              <a:t>nd</a:t>
            </a: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 Idea submission period begins</a:t>
            </a:r>
          </a:p>
          <a:p>
            <a:pPr marL="0" marR="0">
              <a:buNone/>
            </a:pP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March 23</a:t>
            </a:r>
            <a:r>
              <a:rPr lang="en-US" sz="3600" baseline="30000">
                <a:solidFill>
                  <a:srgbClr val="1D1C4F"/>
                </a:solidFill>
                <a:effectLst/>
                <a:latin typeface="Aptos" panose="020B0004020202020204" pitchFamily="34" charset="0"/>
                <a:ea typeface="Aptos" panose="020B0004020202020204" pitchFamily="34" charset="0"/>
                <a:cs typeface="Aptos" panose="020B0004020202020204" pitchFamily="34" charset="0"/>
              </a:rPr>
              <a:t>rd</a:t>
            </a: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 End of idea submission period</a:t>
            </a:r>
          </a:p>
          <a:p>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March 30</a:t>
            </a:r>
            <a:r>
              <a:rPr lang="en-US" sz="3600" baseline="30000">
                <a:solidFill>
                  <a:srgbClr val="1D1C4F"/>
                </a:solidFill>
                <a:effectLst/>
                <a:latin typeface="Aptos" panose="020B0004020202020204" pitchFamily="34" charset="0"/>
                <a:ea typeface="Aptos" panose="020B0004020202020204" pitchFamily="34" charset="0"/>
                <a:cs typeface="Aptos" panose="020B0004020202020204" pitchFamily="34" charset="0"/>
              </a:rPr>
              <a:t>th</a:t>
            </a: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a:t>
            </a:r>
            <a:r>
              <a:rPr lang="en-US" sz="3600">
                <a:solidFill>
                  <a:srgbClr val="1D1C4F"/>
                </a:solidFill>
                <a:latin typeface="Aptos" panose="020B0004020202020204" pitchFamily="34" charset="0"/>
                <a:ea typeface="Aptos" panose="020B0004020202020204" pitchFamily="34" charset="0"/>
                <a:cs typeface="Aptos" panose="020B0004020202020204" pitchFamily="34" charset="0"/>
              </a:rPr>
              <a:t>- Idea submissions review begins</a:t>
            </a:r>
            <a:endPar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endParaRPr>
          </a:p>
          <a:p>
            <a:pPr marL="0" marR="0">
              <a:buNone/>
            </a:pPr>
            <a:endPar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3600" b="1">
                <a:solidFill>
                  <a:srgbClr val="1D1C4F"/>
                </a:solidFill>
                <a:effectLst/>
                <a:latin typeface="Aptos" panose="020B0004020202020204" pitchFamily="34" charset="0"/>
                <a:ea typeface="Aptos" panose="020B0004020202020204" pitchFamily="34" charset="0"/>
                <a:cs typeface="Aptos" panose="020B0004020202020204" pitchFamily="34" charset="0"/>
              </a:rPr>
              <a:t>Round 2: Invitations to Apply</a:t>
            </a:r>
            <a:endPar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April 6</a:t>
            </a:r>
            <a:r>
              <a:rPr lang="en-US" sz="3600" baseline="30000">
                <a:solidFill>
                  <a:srgbClr val="1D1C4F"/>
                </a:solidFill>
                <a:effectLst/>
                <a:latin typeface="Aptos" panose="020B0004020202020204" pitchFamily="34" charset="0"/>
                <a:ea typeface="Aptos" panose="020B0004020202020204" pitchFamily="34" charset="0"/>
                <a:cs typeface="Aptos" panose="020B0004020202020204" pitchFamily="34" charset="0"/>
              </a:rPr>
              <a:t>th</a:t>
            </a: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 Grant submission period begins</a:t>
            </a:r>
          </a:p>
          <a:p>
            <a:pPr marL="0" marR="0">
              <a:buNone/>
            </a:pP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May 4</a:t>
            </a:r>
            <a:r>
              <a:rPr lang="en-US" sz="3600" baseline="30000">
                <a:solidFill>
                  <a:srgbClr val="1D1C4F"/>
                </a:solidFill>
                <a:effectLst/>
                <a:latin typeface="Aptos" panose="020B0004020202020204" pitchFamily="34" charset="0"/>
                <a:ea typeface="Aptos" panose="020B0004020202020204" pitchFamily="34" charset="0"/>
                <a:cs typeface="Aptos" panose="020B0004020202020204" pitchFamily="34" charset="0"/>
              </a:rPr>
              <a:t>th</a:t>
            </a: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 Application period ends</a:t>
            </a:r>
          </a:p>
          <a:p>
            <a:pPr marL="0" marR="0">
              <a:buNone/>
            </a:pPr>
            <a:r>
              <a:rPr lang="en-US" sz="3600">
                <a:solidFill>
                  <a:srgbClr val="1D1C4F"/>
                </a:solidFill>
                <a:effectLst/>
                <a:latin typeface="Aptos" panose="020B0004020202020204" pitchFamily="34" charset="0"/>
                <a:ea typeface="Aptos" panose="020B0004020202020204" pitchFamily="34" charset="0"/>
                <a:cs typeface="Aptos" panose="020B0004020202020204" pitchFamily="34" charset="0"/>
              </a:rPr>
              <a:t>	June - Grant Recipients Announced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Freeform 8"/>
          <p:cNvSpPr/>
          <p:nvPr/>
        </p:nvSpPr>
        <p:spPr>
          <a:xfrm>
            <a:off x="4745908" y="2073249"/>
            <a:ext cx="8113294" cy="6084971"/>
          </a:xfrm>
          <a:custGeom>
            <a:avLst/>
            <a:gdLst/>
            <a:ahLst/>
            <a:cxnLst/>
            <a:rect l="l" t="t" r="r" b="b"/>
            <a:pathLst>
              <a:path w="8113294" h="6084971">
                <a:moveTo>
                  <a:pt x="0" y="0"/>
                </a:moveTo>
                <a:lnTo>
                  <a:pt x="8113294" y="0"/>
                </a:lnTo>
                <a:lnTo>
                  <a:pt x="8113294" y="6084971"/>
                </a:lnTo>
                <a:lnTo>
                  <a:pt x="0" y="6084971"/>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4688758" y="514325"/>
            <a:ext cx="14243540" cy="1368424"/>
          </a:xfrm>
          <a:prstGeom prst="rect">
            <a:avLst/>
          </a:prstGeom>
        </p:spPr>
        <p:txBody>
          <a:bodyPr lIns="0" tIns="0" rIns="0" bIns="0" rtlCol="0" anchor="t">
            <a:spAutoFit/>
          </a:bodyPr>
          <a:lstStyle/>
          <a:p>
            <a:pPr algn="l">
              <a:lnSpc>
                <a:spcPts val="11200"/>
              </a:lnSpc>
            </a:pPr>
            <a:r>
              <a:rPr lang="en-US" sz="8000">
                <a:solidFill>
                  <a:srgbClr val="1D1C4F"/>
                </a:solidFill>
                <a:latin typeface="Open Sans Extra Bold"/>
                <a:ea typeface="Open Sans Extra Bold"/>
                <a:cs typeface="Open Sans Extra Bold"/>
                <a:sym typeface="Open Sans Extra Bold"/>
              </a:rPr>
              <a:t>Project Support</a:t>
            </a:r>
          </a:p>
        </p:txBody>
      </p:sp>
      <p:sp>
        <p:nvSpPr>
          <p:cNvPr id="10" name="TextBox 10"/>
          <p:cNvSpPr txBox="1"/>
          <p:nvPr/>
        </p:nvSpPr>
        <p:spPr>
          <a:xfrm>
            <a:off x="1351676" y="8405870"/>
            <a:ext cx="14749358" cy="1099820"/>
          </a:xfrm>
          <a:prstGeom prst="rect">
            <a:avLst/>
          </a:prstGeom>
        </p:spPr>
        <p:txBody>
          <a:bodyPr lIns="0" tIns="0" rIns="0" bIns="0" rtlCol="0" anchor="t">
            <a:spAutoFit/>
          </a:bodyPr>
          <a:lstStyle/>
          <a:p>
            <a:pPr algn="ctr">
              <a:lnSpc>
                <a:spcPts val="4480"/>
              </a:lnSpc>
            </a:pPr>
            <a:r>
              <a:rPr lang="en-US" sz="3200">
                <a:solidFill>
                  <a:srgbClr val="1D1C4F"/>
                </a:solidFill>
                <a:latin typeface="Open Sans"/>
                <a:ea typeface="Open Sans"/>
                <a:cs typeface="Open Sans"/>
                <a:sym typeface="Open Sans"/>
              </a:rPr>
              <a:t>The "Adopt Your Block" Trailer is an anti-litter tool lending library.</a:t>
            </a:r>
          </a:p>
          <a:p>
            <a:pPr algn="ctr">
              <a:lnSpc>
                <a:spcPts val="4480"/>
              </a:lnSpc>
            </a:pPr>
            <a:r>
              <a:rPr lang="en-US" sz="3200">
                <a:solidFill>
                  <a:srgbClr val="1D1C4F"/>
                </a:solidFill>
                <a:latin typeface="Open Sans"/>
                <a:ea typeface="Open Sans"/>
                <a:cs typeface="Open Sans"/>
                <a:sym typeface="Open Sans"/>
              </a:rPr>
              <a:t>Visit </a:t>
            </a:r>
            <a:r>
              <a:rPr lang="en-US" sz="3200" u="sng">
                <a:solidFill>
                  <a:srgbClr val="1D1C4F"/>
                </a:solidFill>
                <a:latin typeface="Open Sans"/>
                <a:ea typeface="Open Sans"/>
                <a:cs typeface="Open Sans"/>
                <a:sym typeface="Open Sans"/>
                <a:hlinkClick r:id="rId4" tooltip="https://www.hartfordct.gov/Government/Departments/MayorArulampalam/Community-Engagement/CE-Programs/Trailer"/>
              </a:rPr>
              <a:t>www.hartfordct.gov/lybtrailer</a:t>
            </a:r>
            <a:r>
              <a:rPr lang="en-US" sz="3200">
                <a:solidFill>
                  <a:srgbClr val="1D1C4F"/>
                </a:solidFill>
                <a:latin typeface="Open Sans"/>
                <a:ea typeface="Open Sans"/>
                <a:cs typeface="Open Sans"/>
                <a:sym typeface="Open Sans"/>
              </a:rPr>
              <a:t> to see available tools and to reserve.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4" name="Freeform 4"/>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4444393" y="5460426"/>
            <a:ext cx="4655855" cy="4588134"/>
          </a:xfrm>
          <a:custGeom>
            <a:avLst/>
            <a:gdLst/>
            <a:ahLst/>
            <a:cxnLst/>
            <a:rect l="l" t="t" r="r" b="b"/>
            <a:pathLst>
              <a:path w="4655855" h="4588134">
                <a:moveTo>
                  <a:pt x="0" y="0"/>
                </a:moveTo>
                <a:lnTo>
                  <a:pt x="4655855" y="0"/>
                </a:lnTo>
                <a:lnTo>
                  <a:pt x="4655855" y="4588134"/>
                </a:lnTo>
                <a:lnTo>
                  <a:pt x="0" y="458813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6" name="Group 6"/>
          <p:cNvGrpSpPr/>
          <p:nvPr/>
        </p:nvGrpSpPr>
        <p:grpSpPr>
          <a:xfrm>
            <a:off x="0" y="9810119"/>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TextBox 8"/>
          <p:cNvSpPr txBox="1"/>
          <p:nvPr/>
        </p:nvSpPr>
        <p:spPr>
          <a:xfrm>
            <a:off x="1392543" y="2590542"/>
            <a:ext cx="13466457" cy="6614439"/>
          </a:xfrm>
          <a:prstGeom prst="rect">
            <a:avLst/>
          </a:prstGeom>
        </p:spPr>
        <p:txBody>
          <a:bodyPr wrap="square" lIns="0" tIns="0" rIns="0" bIns="0" rtlCol="0" anchor="t">
            <a:spAutoFit/>
          </a:bodyPr>
          <a:lstStyle/>
          <a:p>
            <a:pPr marL="755659" lvl="1" indent="-377829" algn="l">
              <a:lnSpc>
                <a:spcPts val="5250"/>
              </a:lnSpc>
              <a:buFont typeface="Arial"/>
              <a:buChar char="•"/>
            </a:pPr>
            <a:r>
              <a:rPr lang="en-US" sz="3500">
                <a:solidFill>
                  <a:srgbClr val="1D1C4F"/>
                </a:solidFill>
                <a:latin typeface="Open Sans"/>
                <a:ea typeface="Open Sans"/>
                <a:cs typeface="Open Sans"/>
                <a:sym typeface="Open Sans"/>
              </a:rPr>
              <a:t>Grant applications are reviewed and scored by community groups</a:t>
            </a:r>
          </a:p>
          <a:p>
            <a:pPr marL="1295423" lvl="2" indent="-431808" algn="l">
              <a:lnSpc>
                <a:spcPts val="4500"/>
              </a:lnSpc>
              <a:buFont typeface="Arial"/>
              <a:buChar char="⚬"/>
            </a:pPr>
            <a:r>
              <a:rPr lang="en-US" sz="3000">
                <a:solidFill>
                  <a:srgbClr val="1D1C4F"/>
                </a:solidFill>
                <a:latin typeface="Open Sans"/>
                <a:ea typeface="Open Sans"/>
                <a:cs typeface="Open Sans"/>
                <a:sym typeface="Open Sans"/>
              </a:rPr>
              <a:t>Project Proposal (25 points)</a:t>
            </a:r>
          </a:p>
          <a:p>
            <a:pPr marL="1295423" lvl="2" indent="-431808" algn="l">
              <a:lnSpc>
                <a:spcPts val="4500"/>
              </a:lnSpc>
              <a:buFont typeface="Arial"/>
              <a:buChar char="⚬"/>
            </a:pPr>
            <a:r>
              <a:rPr lang="en-US" sz="3000">
                <a:solidFill>
                  <a:srgbClr val="1D1C4F"/>
                </a:solidFill>
                <a:latin typeface="Open Sans"/>
                <a:ea typeface="Open Sans"/>
                <a:cs typeface="Open Sans"/>
                <a:sym typeface="Open Sans"/>
              </a:rPr>
              <a:t>Community Engagement (25 points)</a:t>
            </a:r>
          </a:p>
          <a:p>
            <a:pPr marL="1295423" lvl="2" indent="-431808" algn="l">
              <a:lnSpc>
                <a:spcPts val="4500"/>
              </a:lnSpc>
              <a:buFont typeface="Arial"/>
              <a:buChar char="⚬"/>
            </a:pPr>
            <a:r>
              <a:rPr lang="en-US" sz="3000">
                <a:solidFill>
                  <a:srgbClr val="1D1C4F"/>
                </a:solidFill>
                <a:latin typeface="Open Sans"/>
                <a:ea typeface="Open Sans"/>
                <a:cs typeface="Open Sans"/>
                <a:sym typeface="Open Sans"/>
              </a:rPr>
              <a:t>Budget (20 points)</a:t>
            </a:r>
          </a:p>
          <a:p>
            <a:pPr marL="1295423" lvl="2" indent="-431808" algn="l">
              <a:lnSpc>
                <a:spcPts val="4500"/>
              </a:lnSpc>
              <a:buFont typeface="Arial"/>
              <a:buChar char="⚬"/>
            </a:pPr>
            <a:r>
              <a:rPr lang="en-US" sz="3000">
                <a:solidFill>
                  <a:srgbClr val="1D1C4F"/>
                </a:solidFill>
                <a:latin typeface="Open Sans"/>
                <a:ea typeface="Open Sans"/>
                <a:cs typeface="Open Sans"/>
                <a:sym typeface="Open Sans"/>
              </a:rPr>
              <a:t>Metrics &amp; Impact (10 points)</a:t>
            </a:r>
          </a:p>
          <a:p>
            <a:pPr marL="1295423" lvl="2" indent="-431808" algn="l">
              <a:lnSpc>
                <a:spcPts val="4500"/>
              </a:lnSpc>
              <a:buFont typeface="Arial"/>
              <a:buChar char="⚬"/>
            </a:pPr>
            <a:r>
              <a:rPr lang="en-US" sz="3000">
                <a:solidFill>
                  <a:srgbClr val="1D1C4F"/>
                </a:solidFill>
                <a:latin typeface="Open Sans"/>
                <a:ea typeface="Open Sans"/>
                <a:cs typeface="Open Sans"/>
                <a:sym typeface="Open Sans"/>
              </a:rPr>
              <a:t>Sustainability Plan (20 points)</a:t>
            </a:r>
          </a:p>
          <a:p>
            <a:pPr algn="l">
              <a:lnSpc>
                <a:spcPts val="3000"/>
              </a:lnSpc>
            </a:pPr>
            <a:endParaRPr lang="en-US" sz="3000">
              <a:solidFill>
                <a:srgbClr val="1D1C4F"/>
              </a:solidFill>
              <a:latin typeface="Open Sans"/>
              <a:ea typeface="Open Sans"/>
              <a:cs typeface="Open Sans"/>
              <a:sym typeface="Open Sans"/>
            </a:endParaRPr>
          </a:p>
          <a:p>
            <a:pPr marL="755659" lvl="1" indent="-377829" algn="l">
              <a:lnSpc>
                <a:spcPts val="5250"/>
              </a:lnSpc>
              <a:buFont typeface="Arial"/>
              <a:buChar char="•"/>
            </a:pPr>
            <a:r>
              <a:rPr lang="en-US" sz="3500">
                <a:solidFill>
                  <a:srgbClr val="1D1C4F"/>
                </a:solidFill>
                <a:latin typeface="Open Sans"/>
                <a:ea typeface="Open Sans"/>
                <a:cs typeface="Open Sans"/>
                <a:sym typeface="Open Sans"/>
              </a:rPr>
              <a:t>The recommended projects are submitted to Greater Hartford Gives Foundation for final approval</a:t>
            </a:r>
          </a:p>
          <a:p>
            <a:pPr algn="l">
              <a:lnSpc>
                <a:spcPts val="5250"/>
              </a:lnSpc>
            </a:pPr>
            <a:endParaRPr lang="en-US" sz="3500">
              <a:solidFill>
                <a:srgbClr val="1D1C4F"/>
              </a:solidFill>
              <a:latin typeface="Open Sans"/>
              <a:ea typeface="Open Sans"/>
              <a:cs typeface="Open Sans"/>
              <a:sym typeface="Open Sans"/>
            </a:endParaRPr>
          </a:p>
        </p:txBody>
      </p:sp>
      <p:sp>
        <p:nvSpPr>
          <p:cNvPr id="9" name="TextBox 9"/>
          <p:cNvSpPr txBox="1"/>
          <p:nvPr/>
        </p:nvSpPr>
        <p:spPr>
          <a:xfrm>
            <a:off x="2972867" y="628910"/>
            <a:ext cx="10895533" cy="1368424"/>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The Review Process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TextBox 8"/>
          <p:cNvSpPr txBox="1"/>
          <p:nvPr/>
        </p:nvSpPr>
        <p:spPr>
          <a:xfrm>
            <a:off x="2786447" y="628910"/>
            <a:ext cx="15501553" cy="1368424"/>
          </a:xfrm>
          <a:prstGeom prst="rect">
            <a:avLst/>
          </a:prstGeom>
        </p:spPr>
        <p:txBody>
          <a:bodyPr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Project Selected...Now What</a:t>
            </a:r>
          </a:p>
        </p:txBody>
      </p:sp>
      <p:sp>
        <p:nvSpPr>
          <p:cNvPr id="9" name="TextBox 9"/>
          <p:cNvSpPr txBox="1"/>
          <p:nvPr/>
        </p:nvSpPr>
        <p:spPr>
          <a:xfrm>
            <a:off x="1528122" y="2507994"/>
            <a:ext cx="16315408" cy="4379853"/>
          </a:xfrm>
          <a:prstGeom prst="rect">
            <a:avLst/>
          </a:prstGeom>
        </p:spPr>
        <p:txBody>
          <a:bodyPr lIns="0" tIns="0" rIns="0" bIns="0" rtlCol="0" anchor="t">
            <a:spAutoFit/>
          </a:bodyPr>
          <a:lstStyle/>
          <a:p>
            <a:pPr marL="755659" lvl="1" indent="-377829" algn="l">
              <a:lnSpc>
                <a:spcPts val="7000"/>
              </a:lnSpc>
              <a:buFont typeface="Arial"/>
              <a:buChar char="•"/>
            </a:pPr>
            <a:r>
              <a:rPr lang="en-US" sz="3500">
                <a:solidFill>
                  <a:srgbClr val="1D1C4F"/>
                </a:solidFill>
                <a:latin typeface="Open Sans"/>
                <a:ea typeface="Open Sans"/>
                <a:cs typeface="Open Sans"/>
                <a:sym typeface="Open Sans"/>
              </a:rPr>
              <a:t>We Celebrate!! </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Email notifications of grant award and next steps</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Press announcement in June</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Resident Grant Funds distributed by Hartford NEXT</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Community Grant Funds distributed by Greater Hartford Gives Foundation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TextBox 8"/>
          <p:cNvSpPr txBox="1"/>
          <p:nvPr/>
        </p:nvSpPr>
        <p:spPr>
          <a:xfrm>
            <a:off x="2786447" y="628910"/>
            <a:ext cx="15501553" cy="1368424"/>
          </a:xfrm>
          <a:prstGeom prst="rect">
            <a:avLst/>
          </a:prstGeom>
        </p:spPr>
        <p:txBody>
          <a:bodyPr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Required Actions</a:t>
            </a:r>
          </a:p>
        </p:txBody>
      </p:sp>
      <p:sp>
        <p:nvSpPr>
          <p:cNvPr id="9" name="TextBox 9"/>
          <p:cNvSpPr txBox="1"/>
          <p:nvPr/>
        </p:nvSpPr>
        <p:spPr>
          <a:xfrm>
            <a:off x="1273912" y="2714441"/>
            <a:ext cx="17014088" cy="6111871"/>
          </a:xfrm>
          <a:prstGeom prst="rect">
            <a:avLst/>
          </a:prstGeom>
        </p:spPr>
        <p:txBody>
          <a:bodyPr lIns="0" tIns="0" rIns="0" bIns="0" rtlCol="0" anchor="t">
            <a:spAutoFit/>
          </a:bodyPr>
          <a:lstStyle/>
          <a:p>
            <a:pPr algn="l">
              <a:lnSpc>
                <a:spcPts val="7000"/>
              </a:lnSpc>
            </a:pPr>
            <a:r>
              <a:rPr lang="en-US" sz="3500" b="1">
                <a:solidFill>
                  <a:srgbClr val="1D1C4F"/>
                </a:solidFill>
                <a:latin typeface="Open Sans Bold"/>
                <a:ea typeface="Open Sans Bold"/>
                <a:cs typeface="Open Sans Bold"/>
                <a:sym typeface="Open Sans Bold"/>
              </a:rPr>
              <a:t>PROJECT DOCUMENTATION</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Take Photos of before and after</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Record number of volunteers, bags of litter collected, number of events held.</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Funds distributed by early June</a:t>
            </a:r>
          </a:p>
          <a:p>
            <a:pPr algn="l">
              <a:lnSpc>
                <a:spcPts val="7000"/>
              </a:lnSpc>
            </a:pPr>
            <a:r>
              <a:rPr lang="en-US" sz="3500" b="1">
                <a:solidFill>
                  <a:srgbClr val="1D1C4F"/>
                </a:solidFill>
                <a:latin typeface="Open Sans Bold"/>
                <a:ea typeface="Open Sans Bold"/>
                <a:cs typeface="Open Sans Bold"/>
                <a:sym typeface="Open Sans Bold"/>
              </a:rPr>
              <a:t>STAY IN TOUCH</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SHARE PROJECT UPDATES TO LOVEYOURBLOCK@HARTFORD.GOV</a:t>
            </a:r>
          </a:p>
          <a:p>
            <a:pPr marL="755659" lvl="1" indent="-377829" algn="l">
              <a:lnSpc>
                <a:spcPts val="7000"/>
              </a:lnSpc>
              <a:buFont typeface="Arial"/>
              <a:buChar char="•"/>
            </a:pPr>
            <a:r>
              <a:rPr lang="en-US" sz="3500">
                <a:solidFill>
                  <a:srgbClr val="1D1C4F"/>
                </a:solidFill>
                <a:latin typeface="Open Sans"/>
                <a:ea typeface="Open Sans"/>
                <a:cs typeface="Open Sans"/>
                <a:sym typeface="Open Sans"/>
              </a:rPr>
              <a:t>Share upcoming events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0" y="4481512"/>
            <a:ext cx="18288000" cy="1438275"/>
          </a:xfrm>
          <a:prstGeom prst="rect">
            <a:avLst/>
          </a:prstGeom>
        </p:spPr>
        <p:txBody>
          <a:bodyPr lIns="0" tIns="0" rIns="0" bIns="0" rtlCol="0" anchor="t">
            <a:spAutoFit/>
          </a:bodyPr>
          <a:lstStyle/>
          <a:p>
            <a:pPr marL="0" lvl="0" indent="0" algn="ctr">
              <a:lnSpc>
                <a:spcPts val="11399"/>
              </a:lnSpc>
              <a:spcBef>
                <a:spcPct val="0"/>
              </a:spcBef>
            </a:pPr>
            <a:r>
              <a:rPr lang="en-US" sz="9499">
                <a:solidFill>
                  <a:srgbClr val="1D1C4F"/>
                </a:solidFill>
                <a:latin typeface="Open Sans Extra Bold"/>
                <a:ea typeface="Open Sans Extra Bold"/>
                <a:cs typeface="Open Sans Extra Bold"/>
                <a:sym typeface="Open Sans Extra Bold"/>
              </a:rPr>
              <a:t>QUESTIONS</a:t>
            </a:r>
          </a:p>
        </p:txBody>
      </p:sp>
      <p:sp>
        <p:nvSpPr>
          <p:cNvPr id="3" name="Freeform 3"/>
          <p:cNvSpPr/>
          <p:nvPr/>
        </p:nvSpPr>
        <p:spPr>
          <a:xfrm>
            <a:off x="1028700" y="-1782406"/>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13083765" y="-1782406"/>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5" name="Group 5"/>
          <p:cNvGrpSpPr/>
          <p:nvPr/>
        </p:nvGrpSpPr>
        <p:grpSpPr>
          <a:xfrm>
            <a:off x="0" y="9810119"/>
            <a:ext cx="18288000" cy="476881"/>
            <a:chOff x="0" y="0"/>
            <a:chExt cx="6186311" cy="161315"/>
          </a:xfrm>
        </p:grpSpPr>
        <p:sp>
          <p:nvSpPr>
            <p:cNvPr id="6" name="Freeform 6"/>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7" name="Freeform 7"/>
          <p:cNvSpPr/>
          <p:nvPr/>
        </p:nvSpPr>
        <p:spPr>
          <a:xfrm>
            <a:off x="2091608" y="4241539"/>
            <a:ext cx="1803922" cy="1803922"/>
          </a:xfrm>
          <a:custGeom>
            <a:avLst/>
            <a:gdLst/>
            <a:ahLst/>
            <a:cxnLst/>
            <a:rect l="l" t="t" r="r" b="b"/>
            <a:pathLst>
              <a:path w="1803922" h="1803922">
                <a:moveTo>
                  <a:pt x="0" y="0"/>
                </a:moveTo>
                <a:lnTo>
                  <a:pt x="1803922" y="0"/>
                </a:lnTo>
                <a:lnTo>
                  <a:pt x="1803922" y="1803922"/>
                </a:lnTo>
                <a:lnTo>
                  <a:pt x="0" y="1803922"/>
                </a:lnTo>
                <a:lnTo>
                  <a:pt x="0" y="0"/>
                </a:lnTo>
                <a:close/>
              </a:path>
            </a:pathLst>
          </a:custGeom>
          <a:blipFill>
            <a:blip r:embed="rId3"/>
            <a:stretch>
              <a:fillRect/>
            </a:stretch>
          </a:blipFill>
        </p:spPr>
        <p:txBody>
          <a:bodyPr/>
          <a:lstStyle/>
          <a:p>
            <a:endParaRPr lang="en-US"/>
          </a:p>
        </p:txBody>
      </p:sp>
      <p:sp>
        <p:nvSpPr>
          <p:cNvPr id="8" name="Freeform 8"/>
          <p:cNvSpPr/>
          <p:nvPr/>
        </p:nvSpPr>
        <p:spPr>
          <a:xfrm>
            <a:off x="14096066" y="4241539"/>
            <a:ext cx="1792688" cy="1803922"/>
          </a:xfrm>
          <a:custGeom>
            <a:avLst/>
            <a:gdLst/>
            <a:ahLst/>
            <a:cxnLst/>
            <a:rect l="l" t="t" r="r" b="b"/>
            <a:pathLst>
              <a:path w="1792688" h="1803922">
                <a:moveTo>
                  <a:pt x="0" y="0"/>
                </a:moveTo>
                <a:lnTo>
                  <a:pt x="1792688" y="0"/>
                </a:lnTo>
                <a:lnTo>
                  <a:pt x="1792688" y="1803922"/>
                </a:lnTo>
                <a:lnTo>
                  <a:pt x="0" y="1803922"/>
                </a:lnTo>
                <a:lnTo>
                  <a:pt x="0" y="0"/>
                </a:lnTo>
                <a:close/>
              </a:path>
            </a:pathLst>
          </a:custGeom>
          <a:blipFill>
            <a:blip r:embed="rId4"/>
            <a:stretch>
              <a:fillRect l="-313" r="-313"/>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0433" y="3147777"/>
            <a:ext cx="7139223" cy="7139223"/>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292420"/>
            </a:solidFill>
          </p:spPr>
          <p:txBody>
            <a:bodyPr/>
            <a:lstStyle/>
            <a:p>
              <a:endParaRPr lang="en-US"/>
            </a:p>
          </p:txBody>
        </p:sp>
        <p:sp>
          <p:nvSpPr>
            <p:cNvPr id="4" name="Freeform 4"/>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2"/>
              <a:stretch>
                <a:fillRect l="-3958" r="-3958"/>
              </a:stretch>
            </a:blipFill>
          </p:spPr>
          <p:txBody>
            <a:bodyPr/>
            <a:lstStyle/>
            <a:p>
              <a:endParaRPr lang="en-US"/>
            </a:p>
          </p:txBody>
        </p:sp>
      </p:grpSp>
      <p:sp>
        <p:nvSpPr>
          <p:cNvPr id="5" name="Freeform 5"/>
          <p:cNvSpPr/>
          <p:nvPr/>
        </p:nvSpPr>
        <p:spPr>
          <a:xfrm>
            <a:off x="17033853" y="7006057"/>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033853" y="-833857"/>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3511885" y="2265528"/>
            <a:ext cx="4571320" cy="4434955"/>
          </a:xfrm>
          <a:custGeom>
            <a:avLst/>
            <a:gdLst/>
            <a:ahLst/>
            <a:cxnLst/>
            <a:rect l="l" t="t" r="r" b="b"/>
            <a:pathLst>
              <a:path w="5100241" h="5100241">
                <a:moveTo>
                  <a:pt x="0" y="0"/>
                </a:moveTo>
                <a:lnTo>
                  <a:pt x="5100241" y="0"/>
                </a:lnTo>
                <a:lnTo>
                  <a:pt x="5100241" y="5100240"/>
                </a:lnTo>
                <a:lnTo>
                  <a:pt x="0" y="5100240"/>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5671320" y="1230936"/>
            <a:ext cx="9090057" cy="2967183"/>
          </a:xfrm>
          <a:prstGeom prst="rect">
            <a:avLst/>
          </a:prstGeom>
        </p:spPr>
        <p:txBody>
          <a:bodyPr lIns="0" tIns="0" rIns="0" bIns="0" rtlCol="0" anchor="t">
            <a:spAutoFit/>
          </a:bodyPr>
          <a:lstStyle/>
          <a:p>
            <a:pPr marL="0" lvl="0" indent="0" algn="ctr">
              <a:lnSpc>
                <a:spcPts val="11443"/>
              </a:lnSpc>
            </a:pPr>
            <a:r>
              <a:rPr lang="en-US" sz="11443" b="1" u="none" dirty="0">
                <a:solidFill>
                  <a:srgbClr val="80B54A"/>
                </a:solidFill>
                <a:latin typeface="Open Sans Extra Bold"/>
                <a:ea typeface="Open Sans Extra Bold"/>
                <a:cs typeface="Open Sans Extra Bold"/>
                <a:sym typeface="Open Sans Extra Bold"/>
              </a:rPr>
              <a:t>THANK YOU!</a:t>
            </a:r>
          </a:p>
        </p:txBody>
      </p:sp>
      <p:sp>
        <p:nvSpPr>
          <p:cNvPr id="9" name="TextBox 9"/>
          <p:cNvSpPr txBox="1"/>
          <p:nvPr/>
        </p:nvSpPr>
        <p:spPr>
          <a:xfrm>
            <a:off x="7344018" y="4130104"/>
            <a:ext cx="6286874" cy="3112455"/>
          </a:xfrm>
          <a:prstGeom prst="rect">
            <a:avLst/>
          </a:prstGeom>
        </p:spPr>
        <p:txBody>
          <a:bodyPr wrap="square" lIns="0" tIns="0" rIns="0" bIns="0" rtlCol="0" anchor="t">
            <a:spAutoFit/>
          </a:bodyPr>
          <a:lstStyle/>
          <a:p>
            <a:pPr algn="ctr">
              <a:lnSpc>
                <a:spcPts val="3500"/>
              </a:lnSpc>
              <a:spcBef>
                <a:spcPct val="0"/>
              </a:spcBef>
            </a:pPr>
            <a:r>
              <a:rPr lang="en-US" sz="2500" b="1" dirty="0">
                <a:solidFill>
                  <a:srgbClr val="000000"/>
                </a:solidFill>
                <a:latin typeface="Open Sans Extra Bold"/>
                <a:ea typeface="Open Sans Extra Bold"/>
                <a:cs typeface="Open Sans Extra Bold"/>
                <a:sym typeface="Open Sans Extra Bold"/>
              </a:rPr>
              <a:t>Alessandra Ballestas</a:t>
            </a:r>
          </a:p>
          <a:p>
            <a:pPr algn="ctr">
              <a:lnSpc>
                <a:spcPts val="3500"/>
              </a:lnSpc>
              <a:spcBef>
                <a:spcPct val="0"/>
              </a:spcBef>
            </a:pPr>
            <a:r>
              <a:rPr lang="en-US" sz="2500" b="1" dirty="0">
                <a:solidFill>
                  <a:srgbClr val="000000"/>
                </a:solidFill>
                <a:latin typeface="Open Sans Extra Bold"/>
                <a:ea typeface="Open Sans Extra Bold"/>
                <a:cs typeface="Open Sans Extra Bold"/>
                <a:sym typeface="Open Sans Extra Bold"/>
              </a:rPr>
              <a:t>Community Engagement Manager, </a:t>
            </a:r>
          </a:p>
          <a:p>
            <a:pPr algn="ctr">
              <a:lnSpc>
                <a:spcPts val="3500"/>
              </a:lnSpc>
              <a:spcBef>
                <a:spcPct val="0"/>
              </a:spcBef>
            </a:pPr>
            <a:r>
              <a:rPr lang="en-US" sz="2500" b="1" dirty="0">
                <a:solidFill>
                  <a:srgbClr val="000000"/>
                </a:solidFill>
                <a:latin typeface="Open Sans Extra Bold"/>
                <a:ea typeface="Open Sans Extra Bold"/>
                <a:cs typeface="Open Sans Extra Bold"/>
                <a:sym typeface="Open Sans Extra Bold"/>
              </a:rPr>
              <a:t>Department of Public Works</a:t>
            </a:r>
          </a:p>
          <a:p>
            <a:pPr algn="ctr">
              <a:lnSpc>
                <a:spcPts val="3500"/>
              </a:lnSpc>
              <a:spcBef>
                <a:spcPct val="0"/>
              </a:spcBef>
            </a:pPr>
            <a:r>
              <a:rPr lang="en-US" sz="2500" dirty="0">
                <a:solidFill>
                  <a:srgbClr val="000000"/>
                </a:solidFill>
                <a:latin typeface="Open Sans"/>
                <a:ea typeface="Open Sans"/>
                <a:cs typeface="Open Sans"/>
                <a:sym typeface="Open Sans"/>
              </a:rPr>
              <a:t>550 Main Street</a:t>
            </a:r>
          </a:p>
          <a:p>
            <a:pPr algn="ctr">
              <a:lnSpc>
                <a:spcPts val="3500"/>
              </a:lnSpc>
              <a:spcBef>
                <a:spcPct val="0"/>
              </a:spcBef>
            </a:pPr>
            <a:r>
              <a:rPr lang="en-US" sz="2500" dirty="0">
                <a:solidFill>
                  <a:srgbClr val="000000"/>
                </a:solidFill>
                <a:latin typeface="Open Sans"/>
                <a:ea typeface="Open Sans"/>
                <a:cs typeface="Open Sans"/>
                <a:sym typeface="Open Sans"/>
              </a:rPr>
              <a:t>Hartford, CT 06103</a:t>
            </a:r>
          </a:p>
          <a:p>
            <a:pPr algn="ctr">
              <a:lnSpc>
                <a:spcPts val="3500"/>
              </a:lnSpc>
              <a:spcBef>
                <a:spcPct val="0"/>
              </a:spcBef>
            </a:pPr>
            <a:r>
              <a:rPr lang="en-US" sz="2500" dirty="0">
                <a:solidFill>
                  <a:srgbClr val="000000"/>
                </a:solidFill>
                <a:latin typeface="Open Sans"/>
                <a:ea typeface="Open Sans"/>
                <a:cs typeface="Open Sans"/>
                <a:sym typeface="Open Sans"/>
              </a:rPr>
              <a:t>Office: 860-757-9322</a:t>
            </a:r>
          </a:p>
          <a:p>
            <a:pPr algn="ctr">
              <a:lnSpc>
                <a:spcPts val="3500"/>
              </a:lnSpc>
              <a:spcBef>
                <a:spcPct val="0"/>
              </a:spcBef>
            </a:pPr>
            <a:r>
              <a:rPr lang="en-US" sz="2500" dirty="0">
                <a:solidFill>
                  <a:srgbClr val="000000"/>
                </a:solidFill>
                <a:latin typeface="Open Sans"/>
                <a:ea typeface="Open Sans"/>
                <a:cs typeface="Open Sans"/>
                <a:sym typeface="Open Sans"/>
              </a:rPr>
              <a:t>Email: Alessandra.Ballestas@hartford.gov</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 y="6286500"/>
            <a:ext cx="18288000" cy="4232445"/>
            <a:chOff x="0" y="0"/>
            <a:chExt cx="6186311" cy="1431716"/>
          </a:xfrm>
        </p:grpSpPr>
        <p:sp>
          <p:nvSpPr>
            <p:cNvPr id="3" name="Freeform 3"/>
            <p:cNvSpPr/>
            <p:nvPr/>
          </p:nvSpPr>
          <p:spPr>
            <a:xfrm>
              <a:off x="0" y="0"/>
              <a:ext cx="6186311" cy="1431716"/>
            </a:xfrm>
            <a:custGeom>
              <a:avLst/>
              <a:gdLst/>
              <a:ahLst/>
              <a:cxnLst/>
              <a:rect l="l" t="t" r="r" b="b"/>
              <a:pathLst>
                <a:path w="6186311" h="1431716">
                  <a:moveTo>
                    <a:pt x="0" y="0"/>
                  </a:moveTo>
                  <a:lnTo>
                    <a:pt x="6186311" y="0"/>
                  </a:lnTo>
                  <a:lnTo>
                    <a:pt x="6186311" y="1431716"/>
                  </a:lnTo>
                  <a:lnTo>
                    <a:pt x="0" y="1431716"/>
                  </a:lnTo>
                  <a:close/>
                </a:path>
              </a:pathLst>
            </a:custGeom>
            <a:solidFill>
              <a:srgbClr val="1D1C4F"/>
            </a:solidFill>
          </p:spPr>
          <p:txBody>
            <a:bodyPr/>
            <a:lstStyle/>
            <a:p>
              <a:endParaRPr lang="en-US"/>
            </a:p>
          </p:txBody>
        </p:sp>
      </p:grpSp>
      <p:sp>
        <p:nvSpPr>
          <p:cNvPr id="4" name="Freeform 4"/>
          <p:cNvSpPr/>
          <p:nvPr/>
        </p:nvSpPr>
        <p:spPr>
          <a:xfrm>
            <a:off x="-1498771" y="-1349828"/>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15674995" y="75012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TextBox 6"/>
          <p:cNvSpPr txBox="1"/>
          <p:nvPr/>
        </p:nvSpPr>
        <p:spPr>
          <a:xfrm>
            <a:off x="1297664" y="6550715"/>
            <a:ext cx="15692667" cy="2949525"/>
          </a:xfrm>
          <a:prstGeom prst="rect">
            <a:avLst/>
          </a:prstGeom>
        </p:spPr>
        <p:txBody>
          <a:bodyPr lIns="0" tIns="0" rIns="0" bIns="0" rtlCol="0" anchor="t">
            <a:spAutoFit/>
          </a:bodyPr>
          <a:lstStyle/>
          <a:p>
            <a:pPr marL="0" lvl="0" indent="0" algn="ctr">
              <a:lnSpc>
                <a:spcPts val="11519"/>
              </a:lnSpc>
              <a:spcBef>
                <a:spcPct val="0"/>
              </a:spcBef>
            </a:pPr>
            <a:r>
              <a:rPr lang="en-US" sz="9600" b="1">
                <a:solidFill>
                  <a:srgbClr val="F7F7F7"/>
                </a:solidFill>
                <a:latin typeface="Open Sans Bold"/>
                <a:ea typeface="Open Sans Bold"/>
                <a:cs typeface="Open Sans Bold"/>
                <a:sym typeface="Open Sans Bold"/>
              </a:rPr>
              <a:t>Grant Application Process Overview</a:t>
            </a:r>
          </a:p>
        </p:txBody>
      </p:sp>
      <p:pic>
        <p:nvPicPr>
          <p:cNvPr id="11" name="Picture 10" descr="Logo&#10;&#10;AI-generated content may be incorrect.">
            <a:extLst>
              <a:ext uri="{FF2B5EF4-FFF2-40B4-BE49-F238E27FC236}">
                <a16:creationId xmlns:a16="http://schemas.microsoft.com/office/drawing/2014/main" id="{002092CE-A419-5F1E-3185-003D3B45E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731" y="-43943"/>
            <a:ext cx="7208535" cy="60198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3166953"/>
            <a:ext cx="18288000" cy="2495875"/>
            <a:chOff x="0" y="0"/>
            <a:chExt cx="6186311" cy="844284"/>
          </a:xfrm>
        </p:grpSpPr>
        <p:sp>
          <p:nvSpPr>
            <p:cNvPr id="3" name="Freeform 3"/>
            <p:cNvSpPr/>
            <p:nvPr/>
          </p:nvSpPr>
          <p:spPr>
            <a:xfrm>
              <a:off x="0" y="0"/>
              <a:ext cx="6186311" cy="844284"/>
            </a:xfrm>
            <a:custGeom>
              <a:avLst/>
              <a:gdLst/>
              <a:ahLst/>
              <a:cxnLst/>
              <a:rect l="l" t="t" r="r" b="b"/>
              <a:pathLst>
                <a:path w="6186311" h="844284">
                  <a:moveTo>
                    <a:pt x="0" y="0"/>
                  </a:moveTo>
                  <a:lnTo>
                    <a:pt x="6186311" y="0"/>
                  </a:lnTo>
                  <a:lnTo>
                    <a:pt x="6186311" y="844284"/>
                  </a:lnTo>
                  <a:lnTo>
                    <a:pt x="0" y="844284"/>
                  </a:lnTo>
                  <a:close/>
                </a:path>
              </a:pathLst>
            </a:custGeom>
            <a:solidFill>
              <a:srgbClr val="1D1C4F"/>
            </a:solidFill>
          </p:spPr>
          <p:txBody>
            <a:bodyPr/>
            <a:lstStyle/>
            <a:p>
              <a:endParaRPr lang="en-US"/>
            </a:p>
          </p:txBody>
        </p:sp>
      </p:grpSp>
      <p:sp>
        <p:nvSpPr>
          <p:cNvPr id="4" name="TextBox 4"/>
          <p:cNvSpPr txBox="1"/>
          <p:nvPr/>
        </p:nvSpPr>
        <p:spPr>
          <a:xfrm>
            <a:off x="1297666" y="3686294"/>
            <a:ext cx="15692667" cy="1457193"/>
          </a:xfrm>
          <a:prstGeom prst="rect">
            <a:avLst/>
          </a:prstGeom>
        </p:spPr>
        <p:txBody>
          <a:bodyPr lIns="0" tIns="0" rIns="0" bIns="0" rtlCol="0" anchor="t">
            <a:spAutoFit/>
          </a:bodyPr>
          <a:lstStyle/>
          <a:p>
            <a:pPr marL="0" lvl="0" indent="0" algn="ctr">
              <a:lnSpc>
                <a:spcPts val="11519"/>
              </a:lnSpc>
              <a:spcBef>
                <a:spcPct val="0"/>
              </a:spcBef>
            </a:pPr>
            <a:r>
              <a:rPr lang="en-US" sz="9600" b="1">
                <a:solidFill>
                  <a:srgbClr val="F7F7F7"/>
                </a:solidFill>
                <a:latin typeface="Open Sans Bold"/>
                <a:ea typeface="Open Sans Bold"/>
                <a:cs typeface="Open Sans Bold"/>
                <a:sym typeface="Open Sans Bold"/>
              </a:rPr>
              <a:t>What is Love Your Block? </a:t>
            </a:r>
          </a:p>
        </p:txBody>
      </p:sp>
      <p:sp>
        <p:nvSpPr>
          <p:cNvPr id="5" name="Freeform 5"/>
          <p:cNvSpPr/>
          <p:nvPr/>
        </p:nvSpPr>
        <p:spPr>
          <a:xfrm>
            <a:off x="-1498771" y="-1349828"/>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15674995" y="75012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TextBox 7"/>
          <p:cNvSpPr txBox="1"/>
          <p:nvPr/>
        </p:nvSpPr>
        <p:spPr>
          <a:xfrm>
            <a:off x="838200" y="5934901"/>
            <a:ext cx="16152133" cy="2656561"/>
          </a:xfrm>
          <a:prstGeom prst="rect">
            <a:avLst/>
          </a:prstGeom>
        </p:spPr>
        <p:txBody>
          <a:bodyPr wrap="square" lIns="0" tIns="0" rIns="0" bIns="0" rtlCol="0" anchor="t">
            <a:spAutoFit/>
          </a:bodyPr>
          <a:lstStyle/>
          <a:p>
            <a:pPr marL="640331" lvl="1" indent="-320165" algn="l">
              <a:lnSpc>
                <a:spcPts val="4152"/>
              </a:lnSpc>
              <a:buFont typeface="Arial"/>
              <a:buChar char="•"/>
            </a:pPr>
            <a:r>
              <a:rPr lang="en-US" sz="2965">
                <a:solidFill>
                  <a:srgbClr val="1D1C4F"/>
                </a:solidFill>
                <a:latin typeface="Open Sans"/>
                <a:ea typeface="Open Sans"/>
                <a:cs typeface="Open Sans"/>
                <a:sym typeface="Open Sans"/>
              </a:rPr>
              <a:t>A partnership between the City, residents, neighborhood groups and local organizations </a:t>
            </a:r>
          </a:p>
          <a:p>
            <a:pPr marL="640331" lvl="1" indent="-320165" algn="l">
              <a:lnSpc>
                <a:spcPts val="4152"/>
              </a:lnSpc>
              <a:buFont typeface="Arial"/>
              <a:buChar char="•"/>
            </a:pPr>
            <a:r>
              <a:rPr lang="en-US" sz="2965">
                <a:solidFill>
                  <a:srgbClr val="1D1C4F"/>
                </a:solidFill>
                <a:latin typeface="Open Sans"/>
                <a:ea typeface="Open Sans"/>
                <a:cs typeface="Open Sans"/>
                <a:sym typeface="Open Sans"/>
              </a:rPr>
              <a:t>A mini-grant program that supports residents and local organizations who have ideas on how to make a difference in their community </a:t>
            </a:r>
          </a:p>
          <a:p>
            <a:pPr marL="640331" lvl="1" indent="-320165" algn="l">
              <a:lnSpc>
                <a:spcPts val="4152"/>
              </a:lnSpc>
              <a:buFont typeface="Arial"/>
              <a:buChar char="•"/>
            </a:pPr>
            <a:r>
              <a:rPr lang="en-US" sz="2965">
                <a:solidFill>
                  <a:srgbClr val="1D1C4F"/>
                </a:solidFill>
                <a:latin typeface="Open Sans"/>
                <a:ea typeface="Open Sans"/>
                <a:cs typeface="Open Sans"/>
                <a:sym typeface="Open Sans"/>
              </a:rPr>
              <a:t>A neighborhood beautification/quality of life improvement program</a:t>
            </a:r>
          </a:p>
          <a:p>
            <a:pPr marL="640331" lvl="1" indent="-320165" algn="l">
              <a:lnSpc>
                <a:spcPts val="4152"/>
              </a:lnSpc>
              <a:buFont typeface="Arial"/>
              <a:buChar char="•"/>
            </a:pPr>
            <a:r>
              <a:rPr lang="en-US" sz="2965">
                <a:solidFill>
                  <a:srgbClr val="1D1C4F"/>
                </a:solidFill>
                <a:latin typeface="Open Sans"/>
                <a:ea typeface="Open Sans"/>
                <a:cs typeface="Open Sans"/>
                <a:sym typeface="Open Sans"/>
              </a:rPr>
              <a:t>An opportunity to see your ideas come to life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10119"/>
            <a:ext cx="18288000" cy="476881"/>
            <a:chOff x="0" y="0"/>
            <a:chExt cx="6186311" cy="161315"/>
          </a:xfrm>
        </p:grpSpPr>
        <p:sp>
          <p:nvSpPr>
            <p:cNvPr id="3" name="Freeform 3"/>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6" name="Freeform 6"/>
          <p:cNvSpPr/>
          <p:nvPr/>
        </p:nvSpPr>
        <p:spPr>
          <a:xfrm>
            <a:off x="-1389088" y="-12760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5501553" y="744829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9" name="Group 9"/>
          <p:cNvGrpSpPr/>
          <p:nvPr/>
        </p:nvGrpSpPr>
        <p:grpSpPr>
          <a:xfrm>
            <a:off x="6801249" y="6516350"/>
            <a:ext cx="4359349" cy="1245959"/>
            <a:chOff x="0" y="0"/>
            <a:chExt cx="5163964" cy="1626659"/>
          </a:xfrm>
        </p:grpSpPr>
        <p:sp>
          <p:nvSpPr>
            <p:cNvPr id="10" name="Freeform 10"/>
            <p:cNvSpPr/>
            <p:nvPr/>
          </p:nvSpPr>
          <p:spPr>
            <a:xfrm>
              <a:off x="0" y="0"/>
              <a:ext cx="5163964" cy="1626659"/>
            </a:xfrm>
            <a:custGeom>
              <a:avLst/>
              <a:gdLst/>
              <a:ahLst/>
              <a:cxnLst/>
              <a:rect l="l" t="t" r="r" b="b"/>
              <a:pathLst>
                <a:path w="5163964" h="1626659">
                  <a:moveTo>
                    <a:pt x="5039504" y="1626659"/>
                  </a:moveTo>
                  <a:lnTo>
                    <a:pt x="124460" y="1626659"/>
                  </a:lnTo>
                  <a:cubicBezTo>
                    <a:pt x="55880" y="1626659"/>
                    <a:pt x="0" y="1570779"/>
                    <a:pt x="0" y="1502199"/>
                  </a:cubicBezTo>
                  <a:lnTo>
                    <a:pt x="0" y="124460"/>
                  </a:lnTo>
                  <a:cubicBezTo>
                    <a:pt x="0" y="55880"/>
                    <a:pt x="55880" y="0"/>
                    <a:pt x="124460" y="0"/>
                  </a:cubicBezTo>
                  <a:lnTo>
                    <a:pt x="5039504" y="0"/>
                  </a:lnTo>
                  <a:cubicBezTo>
                    <a:pt x="5108084" y="0"/>
                    <a:pt x="5163964" y="55880"/>
                    <a:pt x="5163964" y="124460"/>
                  </a:cubicBezTo>
                  <a:lnTo>
                    <a:pt x="5163964" y="1502199"/>
                  </a:lnTo>
                  <a:cubicBezTo>
                    <a:pt x="5163964" y="1570779"/>
                    <a:pt x="5108084" y="1626659"/>
                    <a:pt x="5039504" y="1626659"/>
                  </a:cubicBezTo>
                  <a:close/>
                </a:path>
              </a:pathLst>
            </a:custGeom>
            <a:solidFill>
              <a:srgbClr val="1D1C4F"/>
            </a:solidFill>
          </p:spPr>
          <p:txBody>
            <a:bodyPr/>
            <a:lstStyle/>
            <a:p>
              <a:endParaRPr lang="en-US"/>
            </a:p>
          </p:txBody>
        </p:sp>
      </p:grpSp>
      <p:sp>
        <p:nvSpPr>
          <p:cNvPr id="11" name="TextBox 11"/>
          <p:cNvSpPr txBox="1"/>
          <p:nvPr/>
        </p:nvSpPr>
        <p:spPr>
          <a:xfrm>
            <a:off x="7003222" y="6728914"/>
            <a:ext cx="3955401" cy="854869"/>
          </a:xfrm>
          <a:prstGeom prst="rect">
            <a:avLst/>
          </a:prstGeom>
        </p:spPr>
        <p:txBody>
          <a:bodyPr lIns="0" tIns="0" rIns="0" bIns="0" rtlCol="0" anchor="t">
            <a:spAutoFit/>
          </a:bodyPr>
          <a:lstStyle/>
          <a:p>
            <a:pPr algn="ctr">
              <a:lnSpc>
                <a:spcPts val="3300"/>
              </a:lnSpc>
            </a:pPr>
            <a:r>
              <a:rPr lang="en-US" sz="2999" b="1" dirty="0">
                <a:solidFill>
                  <a:srgbClr val="F7F7F7"/>
                </a:solidFill>
                <a:latin typeface="Open Sans Bold"/>
                <a:ea typeface="Open Sans Bold"/>
                <a:cs typeface="Open Sans Bold"/>
                <a:sym typeface="Open Sans Bold"/>
              </a:rPr>
              <a:t>Alessandra Ballestas</a:t>
            </a:r>
          </a:p>
          <a:p>
            <a:pPr algn="ctr">
              <a:lnSpc>
                <a:spcPts val="3300"/>
              </a:lnSpc>
            </a:pPr>
            <a:r>
              <a:rPr lang="en-US" sz="2999" i="1" dirty="0">
                <a:solidFill>
                  <a:srgbClr val="F7F7F7"/>
                </a:solidFill>
                <a:latin typeface="Open Sans Italics"/>
                <a:ea typeface="Open Sans Italics"/>
                <a:cs typeface="Open Sans Italics"/>
                <a:sym typeface="Open Sans Italics"/>
              </a:rPr>
              <a:t>Manager</a:t>
            </a:r>
          </a:p>
        </p:txBody>
      </p:sp>
      <p:sp>
        <p:nvSpPr>
          <p:cNvPr id="20" name="TextBox 20"/>
          <p:cNvSpPr txBox="1"/>
          <p:nvPr/>
        </p:nvSpPr>
        <p:spPr>
          <a:xfrm>
            <a:off x="3657600" y="537801"/>
            <a:ext cx="11256590" cy="1368424"/>
          </a:xfrm>
          <a:prstGeom prst="rect">
            <a:avLst/>
          </a:prstGeom>
        </p:spPr>
        <p:txBody>
          <a:bodyPr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Your Support Team</a:t>
            </a:r>
          </a:p>
        </p:txBody>
      </p:sp>
      <p:sp>
        <p:nvSpPr>
          <p:cNvPr id="21" name="TextBox 21"/>
          <p:cNvSpPr txBox="1"/>
          <p:nvPr/>
        </p:nvSpPr>
        <p:spPr>
          <a:xfrm>
            <a:off x="3076428" y="8153099"/>
            <a:ext cx="12135143" cy="1449070"/>
          </a:xfrm>
          <a:prstGeom prst="rect">
            <a:avLst/>
          </a:prstGeom>
        </p:spPr>
        <p:txBody>
          <a:bodyPr lIns="0" tIns="0" rIns="0" bIns="0" rtlCol="0" anchor="t">
            <a:spAutoFit/>
          </a:bodyPr>
          <a:lstStyle/>
          <a:p>
            <a:pPr algn="ctr">
              <a:lnSpc>
                <a:spcPts val="4480"/>
              </a:lnSpc>
            </a:pPr>
            <a:r>
              <a:rPr lang="en-US" sz="3200" b="1" dirty="0">
                <a:solidFill>
                  <a:srgbClr val="1D1C4F"/>
                </a:solidFill>
                <a:latin typeface="Open Sans Bold"/>
                <a:ea typeface="Open Sans Bold"/>
                <a:cs typeface="Open Sans Bold"/>
                <a:sym typeface="Open Sans Bold"/>
              </a:rPr>
              <a:t>Office of the Mayor, Community Engagement </a:t>
            </a:r>
          </a:p>
          <a:p>
            <a:pPr algn="ctr">
              <a:lnSpc>
                <a:spcPts val="3390"/>
              </a:lnSpc>
            </a:pPr>
            <a:r>
              <a:rPr lang="en-US" sz="3000" b="1" i="1" dirty="0">
                <a:solidFill>
                  <a:srgbClr val="1D1C4F"/>
                </a:solidFill>
                <a:latin typeface="Open Sans Bold Italics"/>
                <a:ea typeface="Open Sans Bold Italics"/>
                <a:cs typeface="Open Sans Bold Italics"/>
                <a:sym typeface="Open Sans Bold Italics"/>
              </a:rPr>
              <a:t>Email</a:t>
            </a:r>
            <a:r>
              <a:rPr lang="en-US" sz="3000" dirty="0">
                <a:solidFill>
                  <a:srgbClr val="1D1C4F"/>
                </a:solidFill>
                <a:latin typeface="Open Sans"/>
                <a:ea typeface="Open Sans"/>
                <a:cs typeface="Open Sans"/>
                <a:sym typeface="Open Sans"/>
              </a:rPr>
              <a:t>:  loveyourblock@hartford.gov </a:t>
            </a:r>
          </a:p>
          <a:p>
            <a:pPr algn="ctr">
              <a:lnSpc>
                <a:spcPts val="3390"/>
              </a:lnSpc>
            </a:pPr>
            <a:r>
              <a:rPr lang="en-US" sz="3000" b="1" i="1" dirty="0">
                <a:solidFill>
                  <a:srgbClr val="1D1C4F"/>
                </a:solidFill>
                <a:latin typeface="Open Sans Bold Italics"/>
                <a:ea typeface="Open Sans Bold Italics"/>
                <a:cs typeface="Open Sans Bold Italics"/>
                <a:sym typeface="Open Sans Bold Italics"/>
              </a:rPr>
              <a:t>Phone</a:t>
            </a:r>
            <a:r>
              <a:rPr lang="en-US" sz="3000" dirty="0">
                <a:solidFill>
                  <a:srgbClr val="1D1C4F"/>
                </a:solidFill>
                <a:latin typeface="Open Sans"/>
                <a:ea typeface="Open Sans"/>
                <a:cs typeface="Open Sans"/>
                <a:sym typeface="Open Sans"/>
              </a:rPr>
              <a:t>:  (860) 757-9322</a:t>
            </a:r>
          </a:p>
        </p:txBody>
      </p:sp>
      <p:pic>
        <p:nvPicPr>
          <p:cNvPr id="18" name="Picture 17">
            <a:extLst>
              <a:ext uri="{FF2B5EF4-FFF2-40B4-BE49-F238E27FC236}">
                <a16:creationId xmlns:a16="http://schemas.microsoft.com/office/drawing/2014/main" id="{06C367D3-902D-5B9F-528F-67A6215AD56B}"/>
              </a:ext>
            </a:extLst>
          </p:cNvPr>
          <p:cNvPicPr>
            <a:picLocks noChangeAspect="1"/>
          </p:cNvPicPr>
          <p:nvPr/>
        </p:nvPicPr>
        <p:blipFill>
          <a:blip r:embed="rId3"/>
          <a:srcRect l="15569" t="193" r="13876" b="-193"/>
          <a:stretch>
            <a:fillRect/>
          </a:stretch>
        </p:blipFill>
        <p:spPr>
          <a:xfrm>
            <a:off x="6801249" y="2179069"/>
            <a:ext cx="3955400" cy="4177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033112" y="773475"/>
            <a:ext cx="4175535" cy="4114800"/>
          </a:xfrm>
          <a:custGeom>
            <a:avLst/>
            <a:gdLst/>
            <a:ahLst/>
            <a:cxnLst/>
            <a:rect l="l" t="t" r="r" b="b"/>
            <a:pathLst>
              <a:path w="4175535" h="4114800">
                <a:moveTo>
                  <a:pt x="0" y="0"/>
                </a:moveTo>
                <a:lnTo>
                  <a:pt x="4175536" y="0"/>
                </a:lnTo>
                <a:lnTo>
                  <a:pt x="4175536"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7077787"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6" name="Group 6"/>
          <p:cNvGrpSpPr/>
          <p:nvPr/>
        </p:nvGrpSpPr>
        <p:grpSpPr>
          <a:xfrm>
            <a:off x="0" y="9810119"/>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Freeform 8"/>
          <p:cNvSpPr/>
          <p:nvPr/>
        </p:nvSpPr>
        <p:spPr>
          <a:xfrm>
            <a:off x="13302713" y="5435630"/>
            <a:ext cx="4985287" cy="4374489"/>
          </a:xfrm>
          <a:custGeom>
            <a:avLst/>
            <a:gdLst/>
            <a:ahLst/>
            <a:cxnLst/>
            <a:rect l="l" t="t" r="r" b="b"/>
            <a:pathLst>
              <a:path w="4985287" h="4374489">
                <a:moveTo>
                  <a:pt x="0" y="0"/>
                </a:moveTo>
                <a:lnTo>
                  <a:pt x="4985287" y="0"/>
                </a:lnTo>
                <a:lnTo>
                  <a:pt x="4985287" y="4374489"/>
                </a:lnTo>
                <a:lnTo>
                  <a:pt x="0" y="4374489"/>
                </a:lnTo>
                <a:lnTo>
                  <a:pt x="0" y="0"/>
                </a:lnTo>
                <a:close/>
              </a:path>
            </a:pathLst>
          </a:custGeom>
          <a:blipFill>
            <a:blip r:embed="rId3"/>
            <a:stretch>
              <a:fillRect l="-16997"/>
            </a:stretch>
          </a:blipFill>
        </p:spPr>
        <p:txBody>
          <a:bodyPr/>
          <a:lstStyle/>
          <a:p>
            <a:endParaRPr lang="en-US"/>
          </a:p>
        </p:txBody>
      </p:sp>
      <p:sp>
        <p:nvSpPr>
          <p:cNvPr id="9" name="Freeform 9"/>
          <p:cNvSpPr/>
          <p:nvPr/>
        </p:nvSpPr>
        <p:spPr>
          <a:xfrm>
            <a:off x="7006043" y="5435630"/>
            <a:ext cx="5852361" cy="4374489"/>
          </a:xfrm>
          <a:custGeom>
            <a:avLst/>
            <a:gdLst/>
            <a:ahLst/>
            <a:cxnLst/>
            <a:rect l="l" t="t" r="r" b="b"/>
            <a:pathLst>
              <a:path w="5852361" h="4374489">
                <a:moveTo>
                  <a:pt x="0" y="0"/>
                </a:moveTo>
                <a:lnTo>
                  <a:pt x="5852361" y="0"/>
                </a:lnTo>
                <a:lnTo>
                  <a:pt x="5852361" y="4374489"/>
                </a:lnTo>
                <a:lnTo>
                  <a:pt x="0" y="4374489"/>
                </a:lnTo>
                <a:lnTo>
                  <a:pt x="0" y="0"/>
                </a:lnTo>
                <a:close/>
              </a:path>
            </a:pathLst>
          </a:custGeom>
          <a:blipFill>
            <a:blip r:embed="rId4"/>
            <a:stretch>
              <a:fillRect l="-5791" r="-6081"/>
            </a:stretch>
          </a:blipFill>
        </p:spPr>
        <p:txBody>
          <a:bodyPr/>
          <a:lstStyle/>
          <a:p>
            <a:endParaRPr lang="en-US"/>
          </a:p>
        </p:txBody>
      </p:sp>
      <p:sp>
        <p:nvSpPr>
          <p:cNvPr id="10" name="TextBox 10"/>
          <p:cNvSpPr txBox="1"/>
          <p:nvPr/>
        </p:nvSpPr>
        <p:spPr>
          <a:xfrm>
            <a:off x="4165949" y="1839799"/>
            <a:ext cx="12211298" cy="3359894"/>
          </a:xfrm>
          <a:prstGeom prst="rect">
            <a:avLst/>
          </a:prstGeom>
        </p:spPr>
        <p:txBody>
          <a:bodyPr wrap="square" lIns="0" tIns="0" rIns="0" bIns="0" rtlCol="0" anchor="t">
            <a:spAutoFit/>
          </a:bodyPr>
          <a:lstStyle/>
          <a:p>
            <a:pPr algn="l">
              <a:lnSpc>
                <a:spcPts val="4620"/>
              </a:lnSpc>
            </a:pPr>
            <a:r>
              <a:rPr lang="en-US" sz="4200" b="1">
                <a:solidFill>
                  <a:srgbClr val="82B352"/>
                </a:solidFill>
                <a:latin typeface="Open Sans Bold"/>
                <a:ea typeface="Open Sans Bold"/>
                <a:cs typeface="Open Sans Bold"/>
                <a:sym typeface="Open Sans Bold"/>
              </a:rPr>
              <a:t> NEIGHBORHOOD PRIDE</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Community branding, including signage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Community connections projects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Neighborhood mural/art installation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Repair or rehab of a public spaces</a:t>
            </a:r>
          </a:p>
          <a:p>
            <a:pPr marL="712462" lvl="1" indent="-356231" algn="l">
              <a:lnSpc>
                <a:spcPts val="3629"/>
              </a:lnSpc>
              <a:buFont typeface="Arial"/>
              <a:buChar char="•"/>
            </a:pPr>
            <a:r>
              <a:rPr lang="en-US" sz="3299" i="1">
                <a:solidFill>
                  <a:srgbClr val="000000"/>
                </a:solidFill>
                <a:latin typeface="Open Sans"/>
                <a:ea typeface="Open Sans"/>
                <a:cs typeface="Open Sans"/>
                <a:sym typeface="Open Sans"/>
              </a:rPr>
              <a:t>Art instillations and demonstration that speak to Hartford’s History in recognition of America 250 </a:t>
            </a:r>
          </a:p>
        </p:txBody>
      </p:sp>
      <p:sp>
        <p:nvSpPr>
          <p:cNvPr id="11" name="TextBox 11"/>
          <p:cNvSpPr txBox="1"/>
          <p:nvPr/>
        </p:nvSpPr>
        <p:spPr>
          <a:xfrm>
            <a:off x="3955293" y="400680"/>
            <a:ext cx="10377413" cy="1368425"/>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Project Categories</a:t>
            </a:r>
          </a:p>
        </p:txBody>
      </p:sp>
      <p:sp>
        <p:nvSpPr>
          <p:cNvPr id="12" name="Freeform 12"/>
          <p:cNvSpPr/>
          <p:nvPr/>
        </p:nvSpPr>
        <p:spPr>
          <a:xfrm>
            <a:off x="0" y="5435630"/>
            <a:ext cx="6561734" cy="4374489"/>
          </a:xfrm>
          <a:custGeom>
            <a:avLst/>
            <a:gdLst/>
            <a:ahLst/>
            <a:cxnLst/>
            <a:rect l="l" t="t" r="r" b="b"/>
            <a:pathLst>
              <a:path w="6561734" h="4374489">
                <a:moveTo>
                  <a:pt x="0" y="0"/>
                </a:moveTo>
                <a:lnTo>
                  <a:pt x="6561734" y="0"/>
                </a:lnTo>
                <a:lnTo>
                  <a:pt x="6561734" y="4374489"/>
                </a:lnTo>
                <a:lnTo>
                  <a:pt x="0" y="4374489"/>
                </a:lnTo>
                <a:lnTo>
                  <a:pt x="0" y="0"/>
                </a:lnTo>
                <a:close/>
              </a:path>
            </a:pathLst>
          </a:custGeom>
          <a:blipFill>
            <a:blip r:embed="rId5"/>
            <a:stretch>
              <a:fillRect t="-6872" b="-6872"/>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146835"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7077787"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6" name="Group 6"/>
          <p:cNvGrpSpPr/>
          <p:nvPr/>
        </p:nvGrpSpPr>
        <p:grpSpPr>
          <a:xfrm>
            <a:off x="0" y="9810119"/>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Freeform 8"/>
          <p:cNvSpPr/>
          <p:nvPr/>
        </p:nvSpPr>
        <p:spPr>
          <a:xfrm>
            <a:off x="12688022" y="5438470"/>
            <a:ext cx="5599978" cy="4371649"/>
          </a:xfrm>
          <a:custGeom>
            <a:avLst/>
            <a:gdLst/>
            <a:ahLst/>
            <a:cxnLst/>
            <a:rect l="l" t="t" r="r" b="b"/>
            <a:pathLst>
              <a:path w="5599978" h="4371649">
                <a:moveTo>
                  <a:pt x="0" y="0"/>
                </a:moveTo>
                <a:lnTo>
                  <a:pt x="5599978" y="0"/>
                </a:lnTo>
                <a:lnTo>
                  <a:pt x="5599978" y="4371649"/>
                </a:lnTo>
                <a:lnTo>
                  <a:pt x="0" y="4371649"/>
                </a:lnTo>
                <a:lnTo>
                  <a:pt x="0" y="0"/>
                </a:lnTo>
                <a:close/>
              </a:path>
            </a:pathLst>
          </a:custGeom>
          <a:blipFill>
            <a:blip r:embed="rId3"/>
            <a:stretch>
              <a:fillRect b="-8483"/>
            </a:stretch>
          </a:blipFill>
        </p:spPr>
        <p:txBody>
          <a:bodyPr/>
          <a:lstStyle/>
          <a:p>
            <a:endParaRPr lang="en-US"/>
          </a:p>
        </p:txBody>
      </p:sp>
      <p:sp>
        <p:nvSpPr>
          <p:cNvPr id="9" name="Freeform 9"/>
          <p:cNvSpPr/>
          <p:nvPr/>
        </p:nvSpPr>
        <p:spPr>
          <a:xfrm>
            <a:off x="6076634" y="5438470"/>
            <a:ext cx="6462465" cy="4371649"/>
          </a:xfrm>
          <a:custGeom>
            <a:avLst/>
            <a:gdLst/>
            <a:ahLst/>
            <a:cxnLst/>
            <a:rect l="l" t="t" r="r" b="b"/>
            <a:pathLst>
              <a:path w="6462465" h="4371649">
                <a:moveTo>
                  <a:pt x="0" y="0"/>
                </a:moveTo>
                <a:lnTo>
                  <a:pt x="6462465" y="0"/>
                </a:lnTo>
                <a:lnTo>
                  <a:pt x="6462465" y="4371649"/>
                </a:lnTo>
                <a:lnTo>
                  <a:pt x="0" y="4371649"/>
                </a:lnTo>
                <a:lnTo>
                  <a:pt x="0" y="0"/>
                </a:lnTo>
                <a:close/>
              </a:path>
            </a:pathLst>
          </a:custGeom>
          <a:blipFill>
            <a:blip r:embed="rId4"/>
            <a:stretch>
              <a:fillRect l="-2230" t="-5675" r="-2230" b="-7740"/>
            </a:stretch>
          </a:blipFill>
        </p:spPr>
        <p:txBody>
          <a:bodyPr/>
          <a:lstStyle/>
          <a:p>
            <a:endParaRPr lang="en-US"/>
          </a:p>
        </p:txBody>
      </p:sp>
      <p:sp>
        <p:nvSpPr>
          <p:cNvPr id="10" name="Freeform 10"/>
          <p:cNvSpPr/>
          <p:nvPr/>
        </p:nvSpPr>
        <p:spPr>
          <a:xfrm>
            <a:off x="0" y="5438470"/>
            <a:ext cx="5908660" cy="4371649"/>
          </a:xfrm>
          <a:custGeom>
            <a:avLst/>
            <a:gdLst/>
            <a:ahLst/>
            <a:cxnLst/>
            <a:rect l="l" t="t" r="r" b="b"/>
            <a:pathLst>
              <a:path w="5908660" h="4371649">
                <a:moveTo>
                  <a:pt x="0" y="0"/>
                </a:moveTo>
                <a:lnTo>
                  <a:pt x="5908660" y="0"/>
                </a:lnTo>
                <a:lnTo>
                  <a:pt x="5908660" y="4371649"/>
                </a:lnTo>
                <a:lnTo>
                  <a:pt x="0" y="4371649"/>
                </a:lnTo>
                <a:lnTo>
                  <a:pt x="0" y="0"/>
                </a:lnTo>
                <a:close/>
              </a:path>
            </a:pathLst>
          </a:custGeom>
          <a:blipFill>
            <a:blip r:embed="rId5"/>
            <a:stretch>
              <a:fillRect t="-454" b="-454"/>
            </a:stretch>
          </a:blipFill>
        </p:spPr>
        <p:txBody>
          <a:bodyPr/>
          <a:lstStyle/>
          <a:p>
            <a:endParaRPr lang="en-US"/>
          </a:p>
        </p:txBody>
      </p:sp>
      <p:sp>
        <p:nvSpPr>
          <p:cNvPr id="11" name="TextBox 11"/>
          <p:cNvSpPr txBox="1"/>
          <p:nvPr/>
        </p:nvSpPr>
        <p:spPr>
          <a:xfrm>
            <a:off x="4218709" y="2230227"/>
            <a:ext cx="9464091" cy="1974900"/>
          </a:xfrm>
          <a:prstGeom prst="rect">
            <a:avLst/>
          </a:prstGeom>
        </p:spPr>
        <p:txBody>
          <a:bodyPr lIns="0" tIns="0" rIns="0" bIns="0" rtlCol="0" anchor="t">
            <a:spAutoFit/>
          </a:bodyPr>
          <a:lstStyle/>
          <a:p>
            <a:pPr algn="l">
              <a:lnSpc>
                <a:spcPts val="4620"/>
              </a:lnSpc>
            </a:pPr>
            <a:r>
              <a:rPr lang="en-US" sz="4200" b="1">
                <a:solidFill>
                  <a:srgbClr val="82B352"/>
                </a:solidFill>
                <a:latin typeface="Open Sans Bold"/>
                <a:ea typeface="Open Sans Bold"/>
                <a:cs typeface="Open Sans Bold"/>
                <a:sym typeface="Open Sans Bold"/>
              </a:rPr>
              <a:t> TRAFFIC CALMING</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Planters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Street art</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Pedestrian safety quick builds</a:t>
            </a:r>
          </a:p>
        </p:txBody>
      </p:sp>
      <p:sp>
        <p:nvSpPr>
          <p:cNvPr id="14" name="TextBox 14"/>
          <p:cNvSpPr txBox="1"/>
          <p:nvPr/>
        </p:nvSpPr>
        <p:spPr>
          <a:xfrm>
            <a:off x="4191000" y="324481"/>
            <a:ext cx="9767813" cy="1368425"/>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Project Categories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146835"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7077787"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6" name="Group 6"/>
          <p:cNvGrpSpPr/>
          <p:nvPr/>
        </p:nvGrpSpPr>
        <p:grpSpPr>
          <a:xfrm>
            <a:off x="0" y="9810119"/>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Freeform 8"/>
          <p:cNvSpPr/>
          <p:nvPr/>
        </p:nvSpPr>
        <p:spPr>
          <a:xfrm>
            <a:off x="0" y="5302531"/>
            <a:ext cx="6010117" cy="4507588"/>
          </a:xfrm>
          <a:custGeom>
            <a:avLst/>
            <a:gdLst/>
            <a:ahLst/>
            <a:cxnLst/>
            <a:rect l="l" t="t" r="r" b="b"/>
            <a:pathLst>
              <a:path w="6010117" h="4507588">
                <a:moveTo>
                  <a:pt x="0" y="0"/>
                </a:moveTo>
                <a:lnTo>
                  <a:pt x="6010117" y="0"/>
                </a:lnTo>
                <a:lnTo>
                  <a:pt x="6010117" y="4507588"/>
                </a:lnTo>
                <a:lnTo>
                  <a:pt x="0" y="4507588"/>
                </a:lnTo>
                <a:lnTo>
                  <a:pt x="0" y="0"/>
                </a:lnTo>
                <a:close/>
              </a:path>
            </a:pathLst>
          </a:custGeom>
          <a:blipFill>
            <a:blip r:embed="rId3"/>
            <a:stretch>
              <a:fillRect/>
            </a:stretch>
          </a:blipFill>
        </p:spPr>
        <p:txBody>
          <a:bodyPr/>
          <a:lstStyle/>
          <a:p>
            <a:endParaRPr lang="en-US"/>
          </a:p>
        </p:txBody>
      </p:sp>
      <p:sp>
        <p:nvSpPr>
          <p:cNvPr id="9" name="Freeform 9"/>
          <p:cNvSpPr/>
          <p:nvPr/>
        </p:nvSpPr>
        <p:spPr>
          <a:xfrm>
            <a:off x="13153005" y="5302531"/>
            <a:ext cx="5134995" cy="4507588"/>
          </a:xfrm>
          <a:custGeom>
            <a:avLst/>
            <a:gdLst/>
            <a:ahLst/>
            <a:cxnLst/>
            <a:rect l="l" t="t" r="r" b="b"/>
            <a:pathLst>
              <a:path w="5134995" h="4507588">
                <a:moveTo>
                  <a:pt x="0" y="0"/>
                </a:moveTo>
                <a:lnTo>
                  <a:pt x="5134995" y="0"/>
                </a:lnTo>
                <a:lnTo>
                  <a:pt x="5134995" y="4507588"/>
                </a:lnTo>
                <a:lnTo>
                  <a:pt x="0" y="4507588"/>
                </a:lnTo>
                <a:lnTo>
                  <a:pt x="0" y="0"/>
                </a:lnTo>
                <a:close/>
              </a:path>
            </a:pathLst>
          </a:custGeom>
          <a:blipFill>
            <a:blip r:embed="rId4"/>
            <a:stretch>
              <a:fillRect/>
            </a:stretch>
          </a:blipFill>
        </p:spPr>
        <p:txBody>
          <a:bodyPr/>
          <a:lstStyle/>
          <a:p>
            <a:endParaRPr lang="en-US"/>
          </a:p>
        </p:txBody>
      </p:sp>
      <p:sp>
        <p:nvSpPr>
          <p:cNvPr id="10" name="Freeform 10"/>
          <p:cNvSpPr/>
          <p:nvPr/>
        </p:nvSpPr>
        <p:spPr>
          <a:xfrm>
            <a:off x="6468581" y="5302531"/>
            <a:ext cx="6225960" cy="4507588"/>
          </a:xfrm>
          <a:custGeom>
            <a:avLst/>
            <a:gdLst/>
            <a:ahLst/>
            <a:cxnLst/>
            <a:rect l="l" t="t" r="r" b="b"/>
            <a:pathLst>
              <a:path w="6225960" h="4507588">
                <a:moveTo>
                  <a:pt x="0" y="0"/>
                </a:moveTo>
                <a:lnTo>
                  <a:pt x="6225960" y="0"/>
                </a:lnTo>
                <a:lnTo>
                  <a:pt x="6225960" y="4507588"/>
                </a:lnTo>
                <a:lnTo>
                  <a:pt x="0" y="4507588"/>
                </a:lnTo>
                <a:lnTo>
                  <a:pt x="0" y="0"/>
                </a:lnTo>
                <a:close/>
              </a:path>
            </a:pathLst>
          </a:custGeom>
          <a:blipFill>
            <a:blip r:embed="rId5"/>
            <a:stretch>
              <a:fillRect r="-202204"/>
            </a:stretch>
          </a:blipFill>
        </p:spPr>
        <p:txBody>
          <a:bodyPr/>
          <a:lstStyle/>
          <a:p>
            <a:endParaRPr lang="en-US"/>
          </a:p>
        </p:txBody>
      </p:sp>
      <p:sp>
        <p:nvSpPr>
          <p:cNvPr id="11" name="TextBox 11"/>
          <p:cNvSpPr txBox="1"/>
          <p:nvPr/>
        </p:nvSpPr>
        <p:spPr>
          <a:xfrm>
            <a:off x="4147674" y="1769418"/>
            <a:ext cx="12375164" cy="3949799"/>
          </a:xfrm>
          <a:prstGeom prst="rect">
            <a:avLst/>
          </a:prstGeom>
        </p:spPr>
        <p:txBody>
          <a:bodyPr wrap="square" lIns="0" tIns="0" rIns="0" bIns="0" rtlCol="0" anchor="t">
            <a:spAutoFit/>
          </a:bodyPr>
          <a:lstStyle/>
          <a:p>
            <a:pPr algn="l">
              <a:lnSpc>
                <a:spcPts val="4620"/>
              </a:lnSpc>
            </a:pPr>
            <a:r>
              <a:rPr lang="en-US" sz="4200" b="1">
                <a:solidFill>
                  <a:srgbClr val="82B352"/>
                </a:solidFill>
                <a:latin typeface="Open Sans Bold"/>
                <a:ea typeface="Open Sans Bold"/>
                <a:cs typeface="Open Sans Bold"/>
                <a:sym typeface="Open Sans Bold"/>
              </a:rPr>
              <a:t>BLIGHT REDUCTION AND </a:t>
            </a:r>
          </a:p>
          <a:p>
            <a:pPr algn="l">
              <a:lnSpc>
                <a:spcPts val="4620"/>
              </a:lnSpc>
            </a:pPr>
            <a:r>
              <a:rPr lang="en-US" sz="4200" b="1">
                <a:solidFill>
                  <a:srgbClr val="82B352"/>
                </a:solidFill>
                <a:latin typeface="Open Sans Bold"/>
                <a:ea typeface="Open Sans Bold"/>
                <a:cs typeface="Open Sans Bold"/>
                <a:sym typeface="Open Sans Bold"/>
              </a:rPr>
              <a:t>ENVIRONMENTAL IMPROVEMENTS</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Vacant lot clean up and activation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Community gardens</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Graffiti removal or art replacement</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Community clean ups</a:t>
            </a:r>
          </a:p>
          <a:p>
            <a:pPr marL="712462" lvl="1" indent="-356231">
              <a:lnSpc>
                <a:spcPts val="3629"/>
              </a:lnSpc>
              <a:buFont typeface="Arial"/>
              <a:buChar char="•"/>
            </a:pPr>
            <a:r>
              <a:rPr lang="en-US" sz="3299">
                <a:solidFill>
                  <a:srgbClr val="000000"/>
                </a:solidFill>
                <a:latin typeface="Open Sans"/>
                <a:ea typeface="Open Sans"/>
                <a:cs typeface="Open Sans"/>
                <a:sym typeface="Open Sans"/>
              </a:rPr>
              <a:t>Tree planting</a:t>
            </a:r>
          </a:p>
          <a:p>
            <a:pPr marL="712462" lvl="1" indent="-356231" algn="l">
              <a:lnSpc>
                <a:spcPts val="3629"/>
              </a:lnSpc>
              <a:buFont typeface="Arial"/>
              <a:buChar char="•"/>
            </a:pPr>
            <a:endParaRPr lang="en-US" sz="3299">
              <a:solidFill>
                <a:srgbClr val="000000"/>
              </a:solidFill>
              <a:latin typeface="Open Sans"/>
              <a:ea typeface="Open Sans"/>
              <a:cs typeface="Open Sans"/>
              <a:sym typeface="Open Sans"/>
            </a:endParaRPr>
          </a:p>
        </p:txBody>
      </p:sp>
      <p:sp>
        <p:nvSpPr>
          <p:cNvPr id="12" name="TextBox 12"/>
          <p:cNvSpPr txBox="1"/>
          <p:nvPr/>
        </p:nvSpPr>
        <p:spPr>
          <a:xfrm>
            <a:off x="3886200" y="324481"/>
            <a:ext cx="10072613" cy="1342099"/>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Project Categories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146835"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7077787" y="1084893"/>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4" name="Group 4"/>
          <p:cNvGrpSpPr/>
          <p:nvPr/>
        </p:nvGrpSpPr>
        <p:grpSpPr>
          <a:xfrm>
            <a:off x="0" y="0"/>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6" name="Group 6"/>
          <p:cNvGrpSpPr/>
          <p:nvPr/>
        </p:nvGrpSpPr>
        <p:grpSpPr>
          <a:xfrm>
            <a:off x="0" y="9810119"/>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Freeform 8"/>
          <p:cNvSpPr/>
          <p:nvPr/>
        </p:nvSpPr>
        <p:spPr>
          <a:xfrm>
            <a:off x="0" y="5302531"/>
            <a:ext cx="5998843" cy="4499132"/>
          </a:xfrm>
          <a:custGeom>
            <a:avLst/>
            <a:gdLst/>
            <a:ahLst/>
            <a:cxnLst/>
            <a:rect l="l" t="t" r="r" b="b"/>
            <a:pathLst>
              <a:path w="5998843" h="4499132">
                <a:moveTo>
                  <a:pt x="0" y="0"/>
                </a:moveTo>
                <a:lnTo>
                  <a:pt x="5998843" y="0"/>
                </a:lnTo>
                <a:lnTo>
                  <a:pt x="5998843" y="4499133"/>
                </a:lnTo>
                <a:lnTo>
                  <a:pt x="0" y="4499133"/>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4147674" y="1949100"/>
            <a:ext cx="14661164" cy="2436564"/>
          </a:xfrm>
          <a:prstGeom prst="rect">
            <a:avLst/>
          </a:prstGeom>
        </p:spPr>
        <p:txBody>
          <a:bodyPr wrap="square" lIns="0" tIns="0" rIns="0" bIns="0" rtlCol="0" anchor="t">
            <a:spAutoFit/>
          </a:bodyPr>
          <a:lstStyle/>
          <a:p>
            <a:pPr algn="l">
              <a:lnSpc>
                <a:spcPts val="4620"/>
              </a:lnSpc>
            </a:pPr>
            <a:r>
              <a:rPr lang="en-US" sz="4200" b="1">
                <a:solidFill>
                  <a:srgbClr val="82B352"/>
                </a:solidFill>
                <a:latin typeface="Open Sans Bold"/>
                <a:ea typeface="Open Sans Bold"/>
                <a:cs typeface="Open Sans Bold"/>
                <a:sym typeface="Open Sans Bold"/>
              </a:rPr>
              <a:t> PUBLIC SAFETY</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Projects that connect residents to public safety officers</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Wayfinding signs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String lighting </a:t>
            </a:r>
          </a:p>
          <a:p>
            <a:pPr marL="712462" lvl="1" indent="-356231" algn="l">
              <a:lnSpc>
                <a:spcPts val="3629"/>
              </a:lnSpc>
              <a:buFont typeface="Arial"/>
              <a:buChar char="•"/>
            </a:pPr>
            <a:r>
              <a:rPr lang="en-US" sz="3299">
                <a:solidFill>
                  <a:srgbClr val="000000"/>
                </a:solidFill>
                <a:latin typeface="Open Sans"/>
                <a:ea typeface="Open Sans"/>
                <a:cs typeface="Open Sans"/>
                <a:sym typeface="Open Sans"/>
              </a:rPr>
              <a:t>Safe routes to school projects</a:t>
            </a:r>
          </a:p>
        </p:txBody>
      </p:sp>
      <p:sp>
        <p:nvSpPr>
          <p:cNvPr id="10" name="TextBox 10"/>
          <p:cNvSpPr txBox="1"/>
          <p:nvPr/>
        </p:nvSpPr>
        <p:spPr>
          <a:xfrm>
            <a:off x="4267200" y="324481"/>
            <a:ext cx="9691613" cy="1342099"/>
          </a:xfrm>
          <a:prstGeom prst="rect">
            <a:avLst/>
          </a:prstGeom>
        </p:spPr>
        <p:txBody>
          <a:bodyPr wrap="square" lIns="0" tIns="0" rIns="0" bIns="0" rtlCol="0" anchor="t">
            <a:spAutoFit/>
          </a:bodyPr>
          <a:lstStyle/>
          <a:p>
            <a:pPr algn="ctr">
              <a:lnSpc>
                <a:spcPts val="11200"/>
              </a:lnSpc>
            </a:pPr>
            <a:r>
              <a:rPr lang="en-US" sz="8000">
                <a:solidFill>
                  <a:srgbClr val="1D1C4F"/>
                </a:solidFill>
                <a:latin typeface="Open Sans Extra Bold"/>
                <a:ea typeface="Open Sans Extra Bold"/>
                <a:cs typeface="Open Sans Extra Bold"/>
                <a:sym typeface="Open Sans Extra Bold"/>
              </a:rPr>
              <a:t>Project Categories</a:t>
            </a:r>
          </a:p>
        </p:txBody>
      </p:sp>
      <p:sp>
        <p:nvSpPr>
          <p:cNvPr id="11" name="Freeform 11"/>
          <p:cNvSpPr/>
          <p:nvPr/>
        </p:nvSpPr>
        <p:spPr>
          <a:xfrm>
            <a:off x="6933588" y="5310987"/>
            <a:ext cx="5998843" cy="4499132"/>
          </a:xfrm>
          <a:custGeom>
            <a:avLst/>
            <a:gdLst/>
            <a:ahLst/>
            <a:cxnLst/>
            <a:rect l="l" t="t" r="r" b="b"/>
            <a:pathLst>
              <a:path w="5998843" h="4499132">
                <a:moveTo>
                  <a:pt x="0" y="0"/>
                </a:moveTo>
                <a:lnTo>
                  <a:pt x="5998843" y="0"/>
                </a:lnTo>
                <a:lnTo>
                  <a:pt x="5998843" y="4499132"/>
                </a:lnTo>
                <a:lnTo>
                  <a:pt x="0" y="4499132"/>
                </a:lnTo>
                <a:lnTo>
                  <a:pt x="0" y="0"/>
                </a:lnTo>
                <a:close/>
              </a:path>
            </a:pathLst>
          </a:custGeom>
          <a:blipFill>
            <a:blip r:embed="rId4"/>
            <a:stretch>
              <a:fillRect/>
            </a:stretch>
          </a:blipFill>
        </p:spPr>
        <p:txBody>
          <a:bodyPr/>
          <a:lstStyle/>
          <a:p>
            <a:endParaRPr lang="en-US"/>
          </a:p>
        </p:txBody>
      </p:sp>
      <p:sp>
        <p:nvSpPr>
          <p:cNvPr id="12" name="Freeform 12"/>
          <p:cNvSpPr/>
          <p:nvPr/>
        </p:nvSpPr>
        <p:spPr>
          <a:xfrm>
            <a:off x="13867176" y="5310987"/>
            <a:ext cx="4420824" cy="4499132"/>
          </a:xfrm>
          <a:custGeom>
            <a:avLst/>
            <a:gdLst/>
            <a:ahLst/>
            <a:cxnLst/>
            <a:rect l="l" t="t" r="r" b="b"/>
            <a:pathLst>
              <a:path w="4420824" h="4499132">
                <a:moveTo>
                  <a:pt x="0" y="0"/>
                </a:moveTo>
                <a:lnTo>
                  <a:pt x="4420824" y="0"/>
                </a:lnTo>
                <a:lnTo>
                  <a:pt x="4420824" y="4499132"/>
                </a:lnTo>
                <a:lnTo>
                  <a:pt x="0" y="4499132"/>
                </a:lnTo>
                <a:lnTo>
                  <a:pt x="0" y="0"/>
                </a:lnTo>
                <a:close/>
              </a:path>
            </a:pathLst>
          </a:custGeom>
          <a:blipFill>
            <a:blip r:embed="rId5"/>
            <a:stretch>
              <a:fillRect t="-25817" b="-20632"/>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2829744" y="308610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6942209" y="308610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4" name="Group 4"/>
          <p:cNvGrpSpPr/>
          <p:nvPr/>
        </p:nvGrpSpPr>
        <p:grpSpPr>
          <a:xfrm>
            <a:off x="0" y="9810119"/>
            <a:ext cx="18288000" cy="476881"/>
            <a:chOff x="0" y="0"/>
            <a:chExt cx="6186311" cy="161315"/>
          </a:xfrm>
        </p:grpSpPr>
        <p:sp>
          <p:nvSpPr>
            <p:cNvPr id="5" name="Freeform 5"/>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grpSp>
        <p:nvGrpSpPr>
          <p:cNvPr id="6" name="Group 6"/>
          <p:cNvGrpSpPr/>
          <p:nvPr/>
        </p:nvGrpSpPr>
        <p:grpSpPr>
          <a:xfrm>
            <a:off x="0" y="0"/>
            <a:ext cx="18288000" cy="476881"/>
            <a:chOff x="0" y="0"/>
            <a:chExt cx="6186311" cy="161315"/>
          </a:xfrm>
        </p:grpSpPr>
        <p:sp>
          <p:nvSpPr>
            <p:cNvPr id="7" name="Freeform 7"/>
            <p:cNvSpPr/>
            <p:nvPr/>
          </p:nvSpPr>
          <p:spPr>
            <a:xfrm>
              <a:off x="0" y="0"/>
              <a:ext cx="6186311" cy="161315"/>
            </a:xfrm>
            <a:custGeom>
              <a:avLst/>
              <a:gdLst/>
              <a:ahLst/>
              <a:cxnLst/>
              <a:rect l="l" t="t" r="r" b="b"/>
              <a:pathLst>
                <a:path w="6186311" h="161315">
                  <a:moveTo>
                    <a:pt x="0" y="0"/>
                  </a:moveTo>
                  <a:lnTo>
                    <a:pt x="6186311" y="0"/>
                  </a:lnTo>
                  <a:lnTo>
                    <a:pt x="6186311" y="161315"/>
                  </a:lnTo>
                  <a:lnTo>
                    <a:pt x="0" y="161315"/>
                  </a:lnTo>
                  <a:close/>
                </a:path>
              </a:pathLst>
            </a:custGeom>
            <a:solidFill>
              <a:srgbClr val="1D1C4F"/>
            </a:solidFill>
          </p:spPr>
          <p:txBody>
            <a:bodyPr/>
            <a:lstStyle/>
            <a:p>
              <a:endParaRPr lang="en-US"/>
            </a:p>
          </p:txBody>
        </p:sp>
      </p:grpSp>
      <p:sp>
        <p:nvSpPr>
          <p:cNvPr id="8" name="Freeform 8"/>
          <p:cNvSpPr/>
          <p:nvPr/>
        </p:nvSpPr>
        <p:spPr>
          <a:xfrm>
            <a:off x="5023456" y="2130953"/>
            <a:ext cx="8241087" cy="8156047"/>
          </a:xfrm>
          <a:custGeom>
            <a:avLst/>
            <a:gdLst/>
            <a:ahLst/>
            <a:cxnLst/>
            <a:rect l="l" t="t" r="r" b="b"/>
            <a:pathLst>
              <a:path w="8241087" h="8156047">
                <a:moveTo>
                  <a:pt x="0" y="0"/>
                </a:moveTo>
                <a:lnTo>
                  <a:pt x="8241088" y="0"/>
                </a:lnTo>
                <a:lnTo>
                  <a:pt x="8241088" y="8156047"/>
                </a:lnTo>
                <a:lnTo>
                  <a:pt x="0" y="8156047"/>
                </a:lnTo>
                <a:lnTo>
                  <a:pt x="0" y="0"/>
                </a:lnTo>
                <a:close/>
              </a:path>
            </a:pathLst>
          </a:custGeom>
          <a:blipFill>
            <a:blip r:embed="rId3"/>
            <a:stretch>
              <a:fillRect r="-48544"/>
            </a:stretch>
          </a:blipFill>
        </p:spPr>
        <p:txBody>
          <a:bodyPr/>
          <a:lstStyle/>
          <a:p>
            <a:endParaRPr lang="en-US"/>
          </a:p>
        </p:txBody>
      </p:sp>
      <p:sp>
        <p:nvSpPr>
          <p:cNvPr id="9" name="Freeform 9"/>
          <p:cNvSpPr/>
          <p:nvPr/>
        </p:nvSpPr>
        <p:spPr>
          <a:xfrm>
            <a:off x="8008225" y="7489343"/>
            <a:ext cx="2271550" cy="1896744"/>
          </a:xfrm>
          <a:custGeom>
            <a:avLst/>
            <a:gdLst/>
            <a:ahLst/>
            <a:cxnLst/>
            <a:rect l="l" t="t" r="r" b="b"/>
            <a:pathLst>
              <a:path w="2271550" h="1896744">
                <a:moveTo>
                  <a:pt x="0" y="0"/>
                </a:moveTo>
                <a:lnTo>
                  <a:pt x="2271550" y="0"/>
                </a:lnTo>
                <a:lnTo>
                  <a:pt x="2271550" y="1896744"/>
                </a:lnTo>
                <a:lnTo>
                  <a:pt x="0" y="1896744"/>
                </a:lnTo>
                <a:lnTo>
                  <a:pt x="0" y="0"/>
                </a:lnTo>
                <a:close/>
              </a:path>
            </a:pathLst>
          </a:custGeom>
          <a:blipFill>
            <a:blip r:embed="rId4"/>
            <a:stretch>
              <a:fillRect/>
            </a:stretch>
          </a:blipFill>
        </p:spPr>
        <p:txBody>
          <a:bodyPr/>
          <a:lstStyle/>
          <a:p>
            <a:endParaRPr lang="en-US"/>
          </a:p>
        </p:txBody>
      </p:sp>
      <p:grpSp>
        <p:nvGrpSpPr>
          <p:cNvPr id="10" name="Group 10"/>
          <p:cNvGrpSpPr/>
          <p:nvPr/>
        </p:nvGrpSpPr>
        <p:grpSpPr>
          <a:xfrm>
            <a:off x="6217309" y="2976995"/>
            <a:ext cx="6411191" cy="3086100"/>
            <a:chOff x="0" y="0"/>
            <a:chExt cx="1688544" cy="812800"/>
          </a:xfrm>
        </p:grpSpPr>
        <p:sp>
          <p:nvSpPr>
            <p:cNvPr id="11" name="Freeform 11"/>
            <p:cNvSpPr/>
            <p:nvPr/>
          </p:nvSpPr>
          <p:spPr>
            <a:xfrm>
              <a:off x="0" y="0"/>
              <a:ext cx="1688544" cy="812800"/>
            </a:xfrm>
            <a:custGeom>
              <a:avLst/>
              <a:gdLst/>
              <a:ahLst/>
              <a:cxnLst/>
              <a:rect l="l" t="t" r="r" b="b"/>
              <a:pathLst>
                <a:path w="1688544" h="812800">
                  <a:moveTo>
                    <a:pt x="0" y="0"/>
                  </a:moveTo>
                  <a:lnTo>
                    <a:pt x="1688544" y="0"/>
                  </a:lnTo>
                  <a:lnTo>
                    <a:pt x="1688544" y="812800"/>
                  </a:lnTo>
                  <a:lnTo>
                    <a:pt x="0" y="812800"/>
                  </a:lnTo>
                  <a:close/>
                </a:path>
              </a:pathLst>
            </a:custGeom>
            <a:solidFill>
              <a:srgbClr val="1D1C4F"/>
            </a:solidFill>
          </p:spPr>
          <p:txBody>
            <a:bodyPr/>
            <a:lstStyle/>
            <a:p>
              <a:endParaRPr lang="en-US"/>
            </a:p>
          </p:txBody>
        </p:sp>
        <p:sp>
          <p:nvSpPr>
            <p:cNvPr id="12" name="TextBox 12"/>
            <p:cNvSpPr txBox="1"/>
            <p:nvPr/>
          </p:nvSpPr>
          <p:spPr>
            <a:xfrm>
              <a:off x="0" y="-38100"/>
              <a:ext cx="1688544" cy="850900"/>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5023456" y="911753"/>
            <a:ext cx="10316875" cy="1219200"/>
          </a:xfrm>
          <a:prstGeom prst="rect">
            <a:avLst/>
          </a:prstGeom>
        </p:spPr>
        <p:txBody>
          <a:bodyPr wrap="square" lIns="0" tIns="0" rIns="0" bIns="0" rtlCol="0" anchor="t">
            <a:spAutoFit/>
          </a:bodyPr>
          <a:lstStyle/>
          <a:p>
            <a:pPr marL="0" lvl="0" indent="0" algn="l">
              <a:lnSpc>
                <a:spcPts val="9600"/>
              </a:lnSpc>
              <a:spcBef>
                <a:spcPct val="0"/>
              </a:spcBef>
            </a:pPr>
            <a:r>
              <a:rPr lang="en-US" sz="8000" b="1">
                <a:solidFill>
                  <a:srgbClr val="1D1C4F"/>
                </a:solidFill>
                <a:latin typeface="Open Sans Extra Bold"/>
                <a:ea typeface="Open Sans Extra Bold"/>
                <a:cs typeface="Open Sans Extra Bold"/>
                <a:sym typeface="Open Sans Extra Bold"/>
              </a:rPr>
              <a:t>IT STARTS HERE...</a:t>
            </a:r>
          </a:p>
        </p:txBody>
      </p:sp>
      <p:sp>
        <p:nvSpPr>
          <p:cNvPr id="14" name="TextBox 14"/>
          <p:cNvSpPr txBox="1"/>
          <p:nvPr/>
        </p:nvSpPr>
        <p:spPr>
          <a:xfrm>
            <a:off x="6856066" y="3450404"/>
            <a:ext cx="5133677" cy="1824608"/>
          </a:xfrm>
          <a:prstGeom prst="rect">
            <a:avLst/>
          </a:prstGeom>
        </p:spPr>
        <p:txBody>
          <a:bodyPr lIns="0" tIns="0" rIns="0" bIns="0" rtlCol="0" anchor="t">
            <a:spAutoFit/>
          </a:bodyPr>
          <a:lstStyle/>
          <a:p>
            <a:pPr algn="ctr">
              <a:lnSpc>
                <a:spcPts val="6803"/>
              </a:lnSpc>
            </a:pPr>
            <a:r>
              <a:rPr lang="en-US" sz="6299" b="1">
                <a:solidFill>
                  <a:srgbClr val="FFFFFF"/>
                </a:solidFill>
                <a:latin typeface="Tex Gyre Termes Bold"/>
                <a:ea typeface="Tex Gyre Termes Bold"/>
                <a:cs typeface="Tex Gyre Termes Bold"/>
                <a:sym typeface="Tex Gyre Termes Bold"/>
              </a:rPr>
              <a:t>INVITATION </a:t>
            </a:r>
          </a:p>
          <a:p>
            <a:pPr algn="ctr">
              <a:lnSpc>
                <a:spcPts val="7451"/>
              </a:lnSpc>
            </a:pPr>
            <a:r>
              <a:rPr lang="en-US" sz="6899" b="1">
                <a:solidFill>
                  <a:srgbClr val="FFFFFF"/>
                </a:solidFill>
                <a:latin typeface="Tex Gyre Termes Bold"/>
                <a:ea typeface="Tex Gyre Termes Bold"/>
                <a:cs typeface="Tex Gyre Termes Bold"/>
                <a:sym typeface="Tex Gyre Termes Bold"/>
              </a:rPr>
              <a:t>FOR IDEAS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655</Words>
  <Application>Microsoft Office PowerPoint</Application>
  <PresentationFormat>Custom</PresentationFormat>
  <Paragraphs>112</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Open Sans Bold</vt:lpstr>
      <vt:lpstr>Open Sans Bold Italics</vt:lpstr>
      <vt:lpstr>Arial</vt:lpstr>
      <vt:lpstr>Open Sans Italics</vt:lpstr>
      <vt:lpstr>Aptos</vt:lpstr>
      <vt:lpstr>Open Sans</vt:lpstr>
      <vt:lpstr>Open Sans Extra Bold</vt:lpstr>
      <vt:lpstr>Tex Gyre Termes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LYB Info Session</dc:title>
  <dc:creator>Johnson, Melinda</dc:creator>
  <cp:lastModifiedBy>Ballestas, Alessandra</cp:lastModifiedBy>
  <cp:revision>4</cp:revision>
  <cp:lastPrinted>2026-02-25T21:15:35Z</cp:lastPrinted>
  <dcterms:created xsi:type="dcterms:W3CDTF">2006-08-16T00:00:00Z</dcterms:created>
  <dcterms:modified xsi:type="dcterms:W3CDTF">2026-04-16T15:11:17Z</dcterms:modified>
  <dc:identifier>DAF48IdKwPw</dc:identifier>
</cp:coreProperties>
</file>