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7.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5.xml" ContentType="application/vnd.openxmlformats-officedocument.drawingml.chart+xml"/>
  <Override PartName="/ppt/notesSlides/notesSlide16.xml" ContentType="application/vnd.openxmlformats-officedocument.presentationml.notesSlid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8.xml" ContentType="application/vnd.openxmlformats-officedocument.drawingml.chart+xml"/>
  <Override PartName="/ppt/notesSlides/notesSlide17.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8.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19.xml" ContentType="application/vnd.openxmlformats-officedocument.presentationml.notesSlid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5"/>
  </p:notesMasterIdLst>
  <p:handoutMasterIdLst>
    <p:handoutMasterId r:id="rId46"/>
  </p:handoutMasterIdLst>
  <p:sldIdLst>
    <p:sldId id="290" r:id="rId2"/>
    <p:sldId id="291" r:id="rId3"/>
    <p:sldId id="295" r:id="rId4"/>
    <p:sldId id="383" r:id="rId5"/>
    <p:sldId id="296" r:id="rId6"/>
    <p:sldId id="343" r:id="rId7"/>
    <p:sldId id="362" r:id="rId8"/>
    <p:sldId id="363" r:id="rId9"/>
    <p:sldId id="364" r:id="rId10"/>
    <p:sldId id="365" r:id="rId11"/>
    <p:sldId id="366" r:id="rId12"/>
    <p:sldId id="367" r:id="rId13"/>
    <p:sldId id="368" r:id="rId14"/>
    <p:sldId id="369" r:id="rId15"/>
    <p:sldId id="370" r:id="rId16"/>
    <p:sldId id="371" r:id="rId17"/>
    <p:sldId id="372" r:id="rId18"/>
    <p:sldId id="373" r:id="rId19"/>
    <p:sldId id="374" r:id="rId20"/>
    <p:sldId id="375" r:id="rId21"/>
    <p:sldId id="297" r:id="rId22"/>
    <p:sldId id="378" r:id="rId23"/>
    <p:sldId id="287" r:id="rId24"/>
    <p:sldId id="298" r:id="rId25"/>
    <p:sldId id="384" r:id="rId26"/>
    <p:sldId id="299" r:id="rId27"/>
    <p:sldId id="273" r:id="rId28"/>
    <p:sldId id="300" r:id="rId29"/>
    <p:sldId id="286" r:id="rId30"/>
    <p:sldId id="301" r:id="rId31"/>
    <p:sldId id="270" r:id="rId32"/>
    <p:sldId id="302" r:id="rId33"/>
    <p:sldId id="267" r:id="rId34"/>
    <p:sldId id="382" r:id="rId35"/>
    <p:sldId id="345" r:id="rId36"/>
    <p:sldId id="264" r:id="rId37"/>
    <p:sldId id="263" r:id="rId38"/>
    <p:sldId id="361" r:id="rId39"/>
    <p:sldId id="276" r:id="rId40"/>
    <p:sldId id="277" r:id="rId41"/>
    <p:sldId id="394" r:id="rId42"/>
    <p:sldId id="314" r:id="rId43"/>
    <p:sldId id="303" r:id="rId44"/>
  </p:sldIdLst>
  <p:sldSz cx="9180513" cy="7196138"/>
  <p:notesSz cx="10337800" cy="13512800"/>
  <p:defaultTextStyle>
    <a:defPPr>
      <a:defRPr lang="en-US"/>
    </a:defPPr>
    <a:lvl1pPr marL="0" algn="l" defTabSz="935731" rtl="0" eaLnBrk="1" latinLnBrk="0" hangingPunct="1">
      <a:defRPr sz="1842" kern="1200">
        <a:solidFill>
          <a:schemeClr val="tx1"/>
        </a:solidFill>
        <a:latin typeface="+mn-lt"/>
        <a:ea typeface="+mn-ea"/>
        <a:cs typeface="+mn-cs"/>
      </a:defRPr>
    </a:lvl1pPr>
    <a:lvl2pPr marL="467866" algn="l" defTabSz="935731" rtl="0" eaLnBrk="1" latinLnBrk="0" hangingPunct="1">
      <a:defRPr sz="1842" kern="1200">
        <a:solidFill>
          <a:schemeClr val="tx1"/>
        </a:solidFill>
        <a:latin typeface="+mn-lt"/>
        <a:ea typeface="+mn-ea"/>
        <a:cs typeface="+mn-cs"/>
      </a:defRPr>
    </a:lvl2pPr>
    <a:lvl3pPr marL="935731" algn="l" defTabSz="935731" rtl="0" eaLnBrk="1" latinLnBrk="0" hangingPunct="1">
      <a:defRPr sz="1842" kern="1200">
        <a:solidFill>
          <a:schemeClr val="tx1"/>
        </a:solidFill>
        <a:latin typeface="+mn-lt"/>
        <a:ea typeface="+mn-ea"/>
        <a:cs typeface="+mn-cs"/>
      </a:defRPr>
    </a:lvl3pPr>
    <a:lvl4pPr marL="1403596" algn="l" defTabSz="935731" rtl="0" eaLnBrk="1" latinLnBrk="0" hangingPunct="1">
      <a:defRPr sz="1842" kern="1200">
        <a:solidFill>
          <a:schemeClr val="tx1"/>
        </a:solidFill>
        <a:latin typeface="+mn-lt"/>
        <a:ea typeface="+mn-ea"/>
        <a:cs typeface="+mn-cs"/>
      </a:defRPr>
    </a:lvl4pPr>
    <a:lvl5pPr marL="1871462" algn="l" defTabSz="935731" rtl="0" eaLnBrk="1" latinLnBrk="0" hangingPunct="1">
      <a:defRPr sz="1842" kern="1200">
        <a:solidFill>
          <a:schemeClr val="tx1"/>
        </a:solidFill>
        <a:latin typeface="+mn-lt"/>
        <a:ea typeface="+mn-ea"/>
        <a:cs typeface="+mn-cs"/>
      </a:defRPr>
    </a:lvl5pPr>
    <a:lvl6pPr marL="2339328" algn="l" defTabSz="935731" rtl="0" eaLnBrk="1" latinLnBrk="0" hangingPunct="1">
      <a:defRPr sz="1842" kern="1200">
        <a:solidFill>
          <a:schemeClr val="tx1"/>
        </a:solidFill>
        <a:latin typeface="+mn-lt"/>
        <a:ea typeface="+mn-ea"/>
        <a:cs typeface="+mn-cs"/>
      </a:defRPr>
    </a:lvl6pPr>
    <a:lvl7pPr marL="2807193" algn="l" defTabSz="935731" rtl="0" eaLnBrk="1" latinLnBrk="0" hangingPunct="1">
      <a:defRPr sz="1842" kern="1200">
        <a:solidFill>
          <a:schemeClr val="tx1"/>
        </a:solidFill>
        <a:latin typeface="+mn-lt"/>
        <a:ea typeface="+mn-ea"/>
        <a:cs typeface="+mn-cs"/>
      </a:defRPr>
    </a:lvl7pPr>
    <a:lvl8pPr marL="3275059" algn="l" defTabSz="935731" rtl="0" eaLnBrk="1" latinLnBrk="0" hangingPunct="1">
      <a:defRPr sz="1842" kern="1200">
        <a:solidFill>
          <a:schemeClr val="tx1"/>
        </a:solidFill>
        <a:latin typeface="+mn-lt"/>
        <a:ea typeface="+mn-ea"/>
        <a:cs typeface="+mn-cs"/>
      </a:defRPr>
    </a:lvl8pPr>
    <a:lvl9pPr marL="3742925" algn="l" defTabSz="935731" rtl="0" eaLnBrk="1" latinLnBrk="0" hangingPunct="1">
      <a:defRPr sz="1842"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67" userDrawn="1">
          <p15:clr>
            <a:srgbClr val="A4A3A4"/>
          </p15:clr>
        </p15:guide>
        <p15:guide id="2" pos="28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160" autoAdjust="0"/>
    <p:restoredTop sz="90406" autoAdjust="0"/>
  </p:normalViewPr>
  <p:slideViewPr>
    <p:cSldViewPr snapToGrid="0">
      <p:cViewPr varScale="1">
        <p:scale>
          <a:sx n="118" d="100"/>
          <a:sy n="118" d="100"/>
        </p:scale>
        <p:origin x="468" y="120"/>
      </p:cViewPr>
      <p:guideLst>
        <p:guide orient="horz" pos="2267"/>
        <p:guide pos="2892"/>
      </p:guideLst>
    </p:cSldViewPr>
  </p:slideViewPr>
  <p:notesTextViewPr>
    <p:cViewPr>
      <p:scale>
        <a:sx n="3" d="2"/>
        <a:sy n="3" d="2"/>
      </p:scale>
      <p:origin x="0" y="0"/>
    </p:cViewPr>
  </p:notesTextViewPr>
  <p:gridSpacing cx="38100" cy="3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file:///I:\Management%20Services%20-%20New\FireStat\FireStat%20General\Incident\FireResponse.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I:\Management%20Services%20-%20New\FireStat\FireStat%20General\Incident\FireResponse.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I:\Management%20Services%20-%20New\FireStat\FireStat%20General\Incident\EMSRESPONSE-Official.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Firehouse\FireStat\July2017\SUPPRESSION\New%20Microsoft%20Excel%20Worksheet.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Firehouse\FireStat\July2017\SUPPRESSION\New%20Microsoft%20Excel%20Worksheet.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I:\Management%20Services%20-%20New\FireStat\FireStat%20General\Incident\FireResponse.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1" Type="http://schemas.openxmlformats.org/officeDocument/2006/relationships/oleObject" Target="file:///I:\Management%20Services%20-%20New\FireStat\FireStat%20General\Incident\EMSRESPONSE-Official.xlsx" TargetMode="External"/></Relationships>
</file>

<file path=ppt/charts/_rels/chart16.xml.rels><?xml version="1.0" encoding="UTF-8" standalone="yes"?>
<Relationships xmlns="http://schemas.openxmlformats.org/package/2006/relationships"><Relationship Id="rId3" Type="http://schemas.openxmlformats.org/officeDocument/2006/relationships/oleObject" Target="file:///C:\Firehouse\FireStat\July2017\SUPPRESSION\New%20Microsoft%20Excel%20Worksheet.xlsx" TargetMode="External"/><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oleObject" Target="file:///C:\Firehouse\FireStat\July2017\SUPPRESSION\New%20Microsoft%20Excel%20Worksheet.xlsx" TargetMode="External"/><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1" Type="http://schemas.openxmlformats.org/officeDocument/2006/relationships/oleObject" Target="file:///I:\Management%20Services%20-%20New\FireStat\FireStat%20General\Incident\FireResponse.xlsx" TargetMode="External"/></Relationships>
</file>

<file path=ppt/charts/_rels/chart19.xml.rels><?xml version="1.0" encoding="UTF-8" standalone="yes"?>
<Relationships xmlns="http://schemas.openxmlformats.org/package/2006/relationships"><Relationship Id="rId3" Type="http://schemas.openxmlformats.org/officeDocument/2006/relationships/oleObject" Target="file:///I:\Management%20Services%20-%20New\FireStat\FireStat%20General\Incident\EMSRESPONSE-Official.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Firehouse\FireStat\2021\04\SUPPRESSION\New%20Microsoft%20Excel%20Worksheet.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I:\Management%20Services%20-%20New\FireStat\FireStat%20General\Incident\FireResponse.xlsx" TargetMode="External"/><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oleObject" Target="file:///I:\Management%20Services%20-%20New\FireStat\FireStat%20General\Incident\EMSRESPONSE-Official.xlsx" TargetMode="External"/><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oleObject" Target="file:///C:\Firehouse\FireStat\2021\04\SUPPORT\FMO\New%20Microsoft%20Excel%20Worksheet.xlsx" TargetMode="External"/><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oleObject" Target="file:///C:\Firehouse\FireStat\2021\04\SUPPORT\FMO\QuarterlyCAuse.xlsx" TargetMode="External"/><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oleObject" Target="file:///C:\Firehouse\FireStat\2021\04\SUPPORT\SSU\Data.xlsx" TargetMode="External"/><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oleObject" Target="file:///C:\Firehouse\FireStat\2021\04\SUPPORT\TD\TD.xlsx" TargetMode="External"/><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oleObject" Target="file:///C:\Firehouse\FireStat\2021\04\SUPPORT\EMD\New%20Microsoft%20Excel%20Worksheet.xlsx" TargetMode="External"/><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oleObject" Target="file:///C:\Firehouse\FireStat\2021\04\SUPPORT\EMD\EMD.xlsx" TargetMode="External"/><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oleObject" Target="file:///C:\Firehouse\FireStat\2021\04\SUPPORT\FACT\fACT.xlsx" TargetMode="External"/><Relationship Id="rId2" Type="http://schemas.microsoft.com/office/2011/relationships/chartColorStyle" Target="colors26.xml"/><Relationship Id="rId1" Type="http://schemas.microsoft.com/office/2011/relationships/chartStyle" Target="style26.xml"/></Relationships>
</file>

<file path=ppt/charts/_rels/chart3.xml.rels><?xml version="1.0" encoding="UTF-8" standalone="yes"?>
<Relationships xmlns="http://schemas.openxmlformats.org/package/2006/relationships"><Relationship Id="rId3" Type="http://schemas.openxmlformats.org/officeDocument/2006/relationships/oleObject" Target="file:///C:\Firehouse\FireStat\2021\04\SUPPRESSION\New%20Microsoft%20Excel%20Worksheet.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I:\Management%20Services%20-%20New\FireStat\FireStat%20General\Incident\EMSRESPONSE-Official.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I:\Management%20Services%20-%20New\FireStat\FireStat%20General\Incident\FireResponse.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I:\Management%20Services%20-%20New\FireStat\FireStat%20General\Incident\EMSRESPONSE-Officia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Firehouse\FireStat\July2017\SUPPRESSION\New%20Microsoft%20Excel%20Worksheet.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I:\Management%20Services%20-%20New\FireStat\FireStat%20General\Incident\FireResponse.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I:\Management%20Services%20-%20New\FireStat\FireStat%20General\Incident\EMSRESPONSE-Official.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Structure Fires</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CityWide!$B$1</c:f>
              <c:strCache>
                <c:ptCount val="1"/>
                <c:pt idx="0">
                  <c:v>Total Calls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C000"/>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CityWide!$A$54:$A$66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CityWide!$B$54:$B$66</c:f>
              <c:numCache>
                <c:formatCode>General</c:formatCode>
                <c:ptCount val="13"/>
                <c:pt idx="0">
                  <c:v>5</c:v>
                </c:pt>
                <c:pt idx="1">
                  <c:v>10</c:v>
                </c:pt>
                <c:pt idx="2">
                  <c:v>9</c:v>
                </c:pt>
                <c:pt idx="3">
                  <c:v>16</c:v>
                </c:pt>
                <c:pt idx="4">
                  <c:v>13</c:v>
                </c:pt>
                <c:pt idx="5">
                  <c:v>10</c:v>
                </c:pt>
                <c:pt idx="6">
                  <c:v>12</c:v>
                </c:pt>
                <c:pt idx="7">
                  <c:v>9</c:v>
                </c:pt>
                <c:pt idx="8">
                  <c:v>10</c:v>
                </c:pt>
                <c:pt idx="9">
                  <c:v>13</c:v>
                </c:pt>
                <c:pt idx="10">
                  <c:v>10</c:v>
                </c:pt>
                <c:pt idx="11">
                  <c:v>16</c:v>
                </c:pt>
                <c:pt idx="12">
                  <c:v>11</c:v>
                </c:pt>
              </c:numCache>
            </c:numRef>
          </c:val>
          <c:extLst xmlns:c16r2="http://schemas.microsoft.com/office/drawing/2015/06/chart">
            <c:ext xmlns:c16="http://schemas.microsoft.com/office/drawing/2014/chart" uri="{C3380CC4-5D6E-409C-BE32-E72D297353CC}">
              <c16:uniqueId val="{00000000-7194-476C-BDDF-4317DD9A87BD}"/>
            </c:ext>
          </c:extLst>
        </c:ser>
        <c:dLbls>
          <c:showLegendKey val="0"/>
          <c:showVal val="1"/>
          <c:showCatName val="0"/>
          <c:showSerName val="0"/>
          <c:showPercent val="0"/>
          <c:showBubbleSize val="0"/>
        </c:dLbls>
        <c:gapWidth val="219"/>
        <c:overlap val="-27"/>
        <c:axId val="326553264"/>
        <c:axId val="326552872"/>
      </c:barChart>
      <c:lineChart>
        <c:grouping val="standard"/>
        <c:varyColors val="0"/>
        <c:ser>
          <c:idx val="1"/>
          <c:order val="1"/>
          <c:tx>
            <c:strRef>
              <c:f>CityWide!$C$1</c:f>
              <c:strCache>
                <c:ptCount val="1"/>
                <c:pt idx="0">
                  <c:v>NFPA 1710 4 Minutes or Less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CityWide!$A$54:$A$66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CityWide!$C$54:$C$66</c:f>
            </c:numRef>
          </c:val>
          <c:smooth val="0"/>
          <c:extLst xmlns:c16r2="http://schemas.microsoft.com/office/drawing/2015/06/chart">
            <c:ext xmlns:c16="http://schemas.microsoft.com/office/drawing/2014/chart" uri="{C3380CC4-5D6E-409C-BE32-E72D297353CC}">
              <c16:uniqueId val="{00000001-7194-476C-BDDF-4317DD9A87BD}"/>
            </c:ext>
          </c:extLst>
        </c:ser>
        <c:ser>
          <c:idx val="2"/>
          <c:order val="2"/>
          <c:tx>
            <c:strRef>
              <c:f>CityWide!$D$1</c:f>
              <c:strCache>
                <c:ptCount val="1"/>
                <c:pt idx="0">
                  <c:v>ISO 6:20 Seconds or Less</c:v>
                </c:pt>
              </c:strCache>
            </c:strRef>
          </c:tx>
          <c:spPr>
            <a:ln w="34925" cap="rnd">
              <a:solidFill>
                <a:srgbClr val="FFC000"/>
              </a:solidFill>
              <a:round/>
            </a:ln>
            <a:effectLst>
              <a:outerShdw blurRad="57150" dist="19050" dir="5400000" algn="ctr" rotWithShape="0">
                <a:srgbClr val="000000">
                  <a:alpha val="63000"/>
                </a:srgbClr>
              </a:outerShdw>
            </a:effectLst>
          </c:spPr>
          <c:marker>
            <c:symbol val="none"/>
          </c:marker>
          <c:dLbls>
            <c:dLbl>
              <c:idx val="0"/>
              <c:layout>
                <c:manualLayout>
                  <c:x val="-4.5402103152785235E-2"/>
                  <c:y val="-8.558797444839942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2D3-420C-B2E9-D0F52480EAA5}"/>
                </c:ext>
                <c:ext xmlns:c15="http://schemas.microsoft.com/office/drawing/2012/chart" uri="{CE6537A1-D6FC-4f65-9D91-7224C49458BB}"/>
              </c:extLst>
            </c:dLbl>
            <c:dLbl>
              <c:idx val="1"/>
              <c:layout>
                <c:manualLayout>
                  <c:x val="-3.1686499753173135E-2"/>
                  <c:y val="-7.797762437229592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052-4B90-A55A-2F6A0E557569}"/>
                </c:ext>
                <c:ext xmlns:c15="http://schemas.microsoft.com/office/drawing/2012/chart" uri="{CE6537A1-D6FC-4f65-9D91-7224C49458BB}"/>
              </c:extLst>
            </c:dLbl>
            <c:dLbl>
              <c:idx val="4"/>
              <c:layout>
                <c:manualLayout>
                  <c:x val="-3.0314939413211929E-2"/>
                  <c:y val="-0.11983454979086525"/>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3058060093134348E-2"/>
                  <c:y val="-7.036727429619242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052-4B90-A55A-2F6A0E557569}"/>
                </c:ext>
                <c:ext xmlns:c15="http://schemas.microsoft.com/office/drawing/2012/chart" uri="{CE6537A1-D6FC-4f65-9D91-7224C49458BB}"/>
              </c:extLst>
            </c:dLbl>
            <c:dLbl>
              <c:idx val="6"/>
              <c:layout>
                <c:manualLayout>
                  <c:x val="-3.1686499753173135E-2"/>
                  <c:y val="-5.895174918203717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052-4B90-A55A-2F6A0E557569}"/>
                </c:ext>
                <c:ext xmlns:c15="http://schemas.microsoft.com/office/drawing/2012/chart" uri="{CE6537A1-D6FC-4f65-9D91-7224C49458BB}"/>
              </c:extLst>
            </c:dLbl>
            <c:dLbl>
              <c:idx val="10"/>
              <c:layout>
                <c:manualLayout>
                  <c:x val="-3.4429620433095456E-2"/>
                  <c:y val="-5.895174918203717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2D3-420C-B2E9-D0F52480EAA5}"/>
                </c:ext>
                <c:ext xmlns:c15="http://schemas.microsoft.com/office/drawing/2012/chart" uri="{CE6537A1-D6FC-4f65-9D91-7224C49458BB}"/>
              </c:extLst>
            </c:dLbl>
            <c:dLbl>
              <c:idx val="11"/>
              <c:layout>
                <c:manualLayout>
                  <c:x val="-2.8943379073250817E-2"/>
                  <c:y val="-5.895174918203717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052-4B90-A55A-2F6A0E557569}"/>
                </c:ext>
                <c:ext xmlns:c15="http://schemas.microsoft.com/office/drawing/2012/chart" uri="{CE6537A1-D6FC-4f65-9D91-7224C49458BB}"/>
              </c:extLst>
            </c:dLbl>
            <c:dLbl>
              <c:idx val="12"/>
              <c:tx>
                <c:rich>
                  <a:bodyPr/>
                  <a:lstStyle/>
                  <a:p>
                    <a:fld id="{6D40B3C7-FD9C-49F4-98C6-C4E37B65A6C7}" type="VALUE">
                      <a:rPr lang="en-US" smtClean="0"/>
                      <a:pPr/>
                      <a:t>[VALUE]</a:t>
                    </a:fld>
                    <a:endParaRPr lang="en-US"/>
                  </a:p>
                </c:rich>
              </c:tx>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7194-476C-BDDF-4317DD9A87BD}"/>
                </c:ex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CityWide!$A$54:$A$66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CityWide!$D$54:$D$66</c:f>
              <c:numCache>
                <c:formatCode>0.00%</c:formatCode>
                <c:ptCount val="13"/>
                <c:pt idx="0">
                  <c:v>1</c:v>
                </c:pt>
                <c:pt idx="1">
                  <c:v>1</c:v>
                </c:pt>
                <c:pt idx="2">
                  <c:v>1</c:v>
                </c:pt>
                <c:pt idx="3">
                  <c:v>0.9375</c:v>
                </c:pt>
                <c:pt idx="4">
                  <c:v>0.84609999999999996</c:v>
                </c:pt>
                <c:pt idx="5">
                  <c:v>1</c:v>
                </c:pt>
                <c:pt idx="6">
                  <c:v>1</c:v>
                </c:pt>
                <c:pt idx="7">
                  <c:v>1</c:v>
                </c:pt>
                <c:pt idx="8">
                  <c:v>1</c:v>
                </c:pt>
                <c:pt idx="9">
                  <c:v>0.92300000000000004</c:v>
                </c:pt>
                <c:pt idx="10">
                  <c:v>1</c:v>
                </c:pt>
                <c:pt idx="11">
                  <c:v>1</c:v>
                </c:pt>
                <c:pt idx="12">
                  <c:v>1</c:v>
                </c:pt>
              </c:numCache>
            </c:numRef>
          </c:val>
          <c:smooth val="0"/>
          <c:extLst xmlns:c16r2="http://schemas.microsoft.com/office/drawing/2015/06/chart">
            <c:ext xmlns:c16="http://schemas.microsoft.com/office/drawing/2014/chart" uri="{C3380CC4-5D6E-409C-BE32-E72D297353CC}">
              <c16:uniqueId val="{0000000F-7194-476C-BDDF-4317DD9A87BD}"/>
            </c:ext>
          </c:extLst>
        </c:ser>
        <c:ser>
          <c:idx val="3"/>
          <c:order val="3"/>
          <c:tx>
            <c:strRef>
              <c:f>CityWide!$E$1</c:f>
              <c:strCache>
                <c:ptCount val="1"/>
                <c:pt idx="0">
                  <c:v>NFPA 1710 8 Minutes or less</c:v>
                </c:pt>
              </c:strCache>
            </c:strRef>
          </c:tx>
          <c:spPr>
            <a:ln w="34925" cap="rnd">
              <a:solidFill>
                <a:schemeClr val="accent4"/>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CityWide!$A$54:$A$66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CityWide!$E$54:$E$66</c:f>
            </c:numRef>
          </c:val>
          <c:smooth val="0"/>
          <c:extLst xmlns:c16r2="http://schemas.microsoft.com/office/drawing/2015/06/chart">
            <c:ext xmlns:c16="http://schemas.microsoft.com/office/drawing/2014/chart" uri="{C3380CC4-5D6E-409C-BE32-E72D297353CC}">
              <c16:uniqueId val="{00000010-7194-476C-BDDF-4317DD9A87BD}"/>
            </c:ext>
          </c:extLst>
        </c:ser>
        <c:dLbls>
          <c:showLegendKey val="0"/>
          <c:showVal val="1"/>
          <c:showCatName val="0"/>
          <c:showSerName val="0"/>
          <c:showPercent val="0"/>
          <c:showBubbleSize val="0"/>
        </c:dLbls>
        <c:marker val="1"/>
        <c:smooth val="0"/>
        <c:axId val="326555224"/>
        <c:axId val="326553656"/>
      </c:lineChart>
      <c:catAx>
        <c:axId val="3265532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26552872"/>
        <c:crosses val="autoZero"/>
        <c:auto val="1"/>
        <c:lblAlgn val="ctr"/>
        <c:lblOffset val="100"/>
        <c:noMultiLvlLbl val="0"/>
      </c:catAx>
      <c:valAx>
        <c:axId val="32655287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26553264"/>
        <c:crosses val="autoZero"/>
        <c:crossBetween val="between"/>
      </c:valAx>
      <c:valAx>
        <c:axId val="326553656"/>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26555224"/>
        <c:crosses val="max"/>
        <c:crossBetween val="between"/>
      </c:valAx>
      <c:catAx>
        <c:axId val="326555224"/>
        <c:scaling>
          <c:orientation val="minMax"/>
        </c:scaling>
        <c:delete val="1"/>
        <c:axPos val="b"/>
        <c:numFmt formatCode="General" sourceLinked="1"/>
        <c:majorTickMark val="none"/>
        <c:minorTickMark val="none"/>
        <c:tickLblPos val="nextTo"/>
        <c:crossAx val="3265536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First Engine Response </a:t>
            </a:r>
          </a:p>
          <a:p>
            <a:pPr>
              <a:defRPr/>
            </a:pPr>
            <a:r>
              <a:rPr lang="en-US" dirty="0"/>
              <a:t>Tour A</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'Tour A'!$B$1</c:f>
              <c:strCache>
                <c:ptCount val="1"/>
                <c:pt idx="0">
                  <c:v>Total Calls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dLbl>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A'!$A$41:$A$53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A'!$B$41:$B$53</c:f>
              <c:numCache>
                <c:formatCode>General</c:formatCode>
                <c:ptCount val="13"/>
                <c:pt idx="0">
                  <c:v>2</c:v>
                </c:pt>
                <c:pt idx="1">
                  <c:v>4</c:v>
                </c:pt>
                <c:pt idx="2">
                  <c:v>2</c:v>
                </c:pt>
                <c:pt idx="3">
                  <c:v>2</c:v>
                </c:pt>
                <c:pt idx="4">
                  <c:v>5</c:v>
                </c:pt>
                <c:pt idx="5">
                  <c:v>1</c:v>
                </c:pt>
                <c:pt idx="6">
                  <c:v>1</c:v>
                </c:pt>
                <c:pt idx="7">
                  <c:v>0</c:v>
                </c:pt>
                <c:pt idx="8">
                  <c:v>1</c:v>
                </c:pt>
                <c:pt idx="9">
                  <c:v>4</c:v>
                </c:pt>
                <c:pt idx="10">
                  <c:v>3</c:v>
                </c:pt>
                <c:pt idx="11">
                  <c:v>3</c:v>
                </c:pt>
                <c:pt idx="12">
                  <c:v>1</c:v>
                </c:pt>
              </c:numCache>
            </c:numRef>
          </c:val>
          <c:extLst xmlns:c16r2="http://schemas.microsoft.com/office/drawing/2015/06/chart">
            <c:ext xmlns:c16="http://schemas.microsoft.com/office/drawing/2014/chart" uri="{C3380CC4-5D6E-409C-BE32-E72D297353CC}">
              <c16:uniqueId val="{00000001-F1EE-4418-9047-A1D7E5A8378B}"/>
            </c:ext>
          </c:extLst>
        </c:ser>
        <c:dLbls>
          <c:showLegendKey val="0"/>
          <c:showVal val="1"/>
          <c:showCatName val="0"/>
          <c:showSerName val="0"/>
          <c:showPercent val="0"/>
          <c:showBubbleSize val="0"/>
        </c:dLbls>
        <c:gapWidth val="219"/>
        <c:overlap val="-27"/>
        <c:axId val="374560144"/>
        <c:axId val="374561320"/>
      </c:barChart>
      <c:lineChart>
        <c:grouping val="standard"/>
        <c:varyColors val="0"/>
        <c:ser>
          <c:idx val="1"/>
          <c:order val="1"/>
          <c:tx>
            <c:strRef>
              <c:f>'Tour A'!$C$1</c:f>
              <c:strCache>
                <c:ptCount val="1"/>
                <c:pt idx="0">
                  <c:v>ISO 6:20 Seconds or Less</c:v>
                </c:pt>
              </c:strCache>
            </c:strRef>
          </c:tx>
          <c:spPr>
            <a:ln w="34925" cap="rnd">
              <a:solidFill>
                <a:srgbClr val="FFFF00"/>
              </a:solidFill>
              <a:round/>
            </a:ln>
            <a:effectLst>
              <a:outerShdw blurRad="57150" dist="19050" dir="5400000" algn="ctr" rotWithShape="0">
                <a:srgbClr val="000000">
                  <a:alpha val="63000"/>
                </a:srgbClr>
              </a:outerShdw>
            </a:effectLst>
          </c:spPr>
          <c:marker>
            <c:symbol val="circle"/>
            <c:size val="5"/>
            <c:spPr>
              <a:solidFill>
                <a:srgbClr val="FFFF00"/>
              </a:solidFill>
              <a:ln w="9525">
                <a:solidFill>
                  <a:srgbClr val="FFFF00"/>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Pt>
            <c:idx val="1"/>
            <c:marker>
              <c:symbol val="circle"/>
              <c:size val="5"/>
              <c:spPr>
                <a:solidFill>
                  <a:srgbClr val="FFFF00"/>
                </a:solidFill>
                <a:ln w="9525">
                  <a:solidFill>
                    <a:srgbClr val="FFFF00"/>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spPr>
              <a:ln w="34925" cap="rnd">
                <a:solidFill>
                  <a:srgbClr val="FFFF00"/>
                </a:solidFill>
                <a:round/>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3-F1EE-4418-9047-A1D7E5A8378B}"/>
              </c:ext>
            </c:extLst>
          </c:dPt>
          <c:dLbls>
            <c:dLbl>
              <c:idx val="4"/>
              <c:layout>
                <c:manualLayout>
                  <c:x val="-3.0314936139293494E-2"/>
                  <c:y val="-7.7754487565197497E-2"/>
                </c:manualLayout>
              </c:layout>
              <c:dLblPos val="r"/>
              <c:showLegendKey val="0"/>
              <c:showVal val="1"/>
              <c:showCatName val="0"/>
              <c:showSerName val="0"/>
              <c:showPercent val="0"/>
              <c:showBubbleSize val="0"/>
              <c:extLst>
                <c:ext xmlns:c15="http://schemas.microsoft.com/office/drawing/2012/chart" uri="{CE6537A1-D6FC-4f65-9D91-7224C49458BB}"/>
              </c:extLst>
            </c:dLbl>
            <c:dLbl>
              <c:idx val="5"/>
              <c:layout>
                <c:manualLayout>
                  <c:x val="-3.3058056522967526E-2"/>
                  <c:y val="-6.257734219503348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F4A-4024-BE0F-9840799DC0C2}"/>
                </c:ext>
                <c:ext xmlns:c15="http://schemas.microsoft.com/office/drawing/2012/chart" uri="{CE6537A1-D6FC-4f65-9D91-7224C49458BB}"/>
              </c:extLst>
            </c:dLbl>
            <c:dLbl>
              <c:idx val="6"/>
              <c:layout>
                <c:manualLayout>
                  <c:x val="-3.0314936139293494E-2"/>
                  <c:y val="-7.01659148801155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8F06-4A2D-9E73-1EAD77F5129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A'!$A$41:$A$53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A'!$C$41:$C$53</c:f>
              <c:numCache>
                <c:formatCode>0.00%</c:formatCode>
                <c:ptCount val="13"/>
                <c:pt idx="0">
                  <c:v>1</c:v>
                </c:pt>
                <c:pt idx="1">
                  <c:v>1</c:v>
                </c:pt>
                <c:pt idx="2">
                  <c:v>1</c:v>
                </c:pt>
                <c:pt idx="3">
                  <c:v>1</c:v>
                </c:pt>
                <c:pt idx="4">
                  <c:v>0.6</c:v>
                </c:pt>
                <c:pt idx="5">
                  <c:v>1</c:v>
                </c:pt>
                <c:pt idx="6">
                  <c:v>1</c:v>
                </c:pt>
                <c:pt idx="7">
                  <c:v>1</c:v>
                </c:pt>
                <c:pt idx="8">
                  <c:v>1</c:v>
                </c:pt>
                <c:pt idx="9">
                  <c:v>1</c:v>
                </c:pt>
                <c:pt idx="10">
                  <c:v>1</c:v>
                </c:pt>
                <c:pt idx="11">
                  <c:v>1</c:v>
                </c:pt>
                <c:pt idx="12">
                  <c:v>1</c:v>
                </c:pt>
              </c:numCache>
            </c:numRef>
          </c:val>
          <c:smooth val="0"/>
          <c:extLst xmlns:c16r2="http://schemas.microsoft.com/office/drawing/2015/06/chart">
            <c:ext xmlns:c16="http://schemas.microsoft.com/office/drawing/2014/chart" uri="{C3380CC4-5D6E-409C-BE32-E72D297353CC}">
              <c16:uniqueId val="{00000010-F1EE-4418-9047-A1D7E5A8378B}"/>
            </c:ext>
          </c:extLst>
        </c:ser>
        <c:dLbls>
          <c:showLegendKey val="0"/>
          <c:showVal val="1"/>
          <c:showCatName val="0"/>
          <c:showSerName val="0"/>
          <c:showPercent val="0"/>
          <c:showBubbleSize val="0"/>
        </c:dLbls>
        <c:marker val="1"/>
        <c:smooth val="0"/>
        <c:axId val="374564848"/>
        <c:axId val="374562104"/>
      </c:lineChart>
      <c:catAx>
        <c:axId val="37456014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4561320"/>
        <c:crosses val="autoZero"/>
        <c:auto val="1"/>
        <c:lblAlgn val="ctr"/>
        <c:lblOffset val="100"/>
        <c:noMultiLvlLbl val="0"/>
      </c:catAx>
      <c:valAx>
        <c:axId val="37456132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4560144"/>
        <c:crosses val="autoZero"/>
        <c:crossBetween val="between"/>
      </c:valAx>
      <c:valAx>
        <c:axId val="374562104"/>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4564848"/>
        <c:crosses val="max"/>
        <c:crossBetween val="between"/>
      </c:valAx>
      <c:catAx>
        <c:axId val="374564848"/>
        <c:scaling>
          <c:orientation val="minMax"/>
        </c:scaling>
        <c:delete val="1"/>
        <c:axPos val="b"/>
        <c:numFmt formatCode="General" sourceLinked="1"/>
        <c:majorTickMark val="none"/>
        <c:minorTickMark val="none"/>
        <c:tickLblPos val="nextTo"/>
        <c:crossAx val="37456210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First</a:t>
            </a:r>
            <a:r>
              <a:rPr lang="en-US" baseline="0" dirty="0"/>
              <a:t> EMS Response</a:t>
            </a:r>
          </a:p>
          <a:p>
            <a:pPr>
              <a:defRPr/>
            </a:pPr>
            <a:r>
              <a:rPr lang="en-US" baseline="0" dirty="0"/>
              <a:t>Tour A</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'Tour A'!$B$1</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9"/>
              <c:layout>
                <c:manualLayout>
                  <c:x val="-1.9229203124734792E-2"/>
                  <c:y val="9.690924998011611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D16-40F5-ABF0-D589EBD35A0C}"/>
                </c:ext>
                <c:ext xmlns:c15="http://schemas.microsoft.com/office/drawing/2012/chart" uri="{CE6537A1-D6FC-4f65-9D91-7224C49458BB}"/>
              </c:extLst>
            </c:dLbl>
            <c:dLbl>
              <c:idx val="10"/>
              <c:layout>
                <c:manualLayout>
                  <c:x val="-1.5108659598005831E-2"/>
                  <c:y val="9.690924998011611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DF3-438B-B494-49EAC367380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A'!$A$41:$A$53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A'!$B$41:$B$53</c:f>
              <c:numCache>
                <c:formatCode>General</c:formatCode>
                <c:ptCount val="13"/>
                <c:pt idx="0">
                  <c:v>418</c:v>
                </c:pt>
                <c:pt idx="1">
                  <c:v>406</c:v>
                </c:pt>
                <c:pt idx="2">
                  <c:v>430</c:v>
                </c:pt>
                <c:pt idx="3">
                  <c:v>457</c:v>
                </c:pt>
                <c:pt idx="4">
                  <c:v>364</c:v>
                </c:pt>
                <c:pt idx="5">
                  <c:v>382</c:v>
                </c:pt>
                <c:pt idx="6">
                  <c:v>388</c:v>
                </c:pt>
                <c:pt idx="7">
                  <c:v>334</c:v>
                </c:pt>
                <c:pt idx="8">
                  <c:v>424</c:v>
                </c:pt>
                <c:pt idx="9">
                  <c:v>382</c:v>
                </c:pt>
                <c:pt idx="10">
                  <c:v>320</c:v>
                </c:pt>
                <c:pt idx="11">
                  <c:v>351</c:v>
                </c:pt>
                <c:pt idx="12">
                  <c:v>448</c:v>
                </c:pt>
              </c:numCache>
            </c:numRef>
          </c:val>
          <c:extLst xmlns:c16r2="http://schemas.microsoft.com/office/drawing/2015/06/chart">
            <c:ext xmlns:c16="http://schemas.microsoft.com/office/drawing/2014/chart" uri="{C3380CC4-5D6E-409C-BE32-E72D297353CC}">
              <c16:uniqueId val="{00000000-74B0-49ED-A1BA-BD163F6E5DE4}"/>
            </c:ext>
          </c:extLst>
        </c:ser>
        <c:ser>
          <c:idx val="1"/>
          <c:order val="1"/>
          <c:tx>
            <c:strRef>
              <c:f>'Tour A'!$C$1</c:f>
              <c:strCache>
                <c:ptCount val="1"/>
                <c:pt idx="0">
                  <c:v>Less Than 5</c:v>
                </c:pt>
              </c:strCache>
            </c:strRef>
          </c:tx>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A'!$A$41:$A$53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A'!$C$41:$C$53</c:f>
              <c:numCache>
                <c:formatCode>General</c:formatCode>
                <c:ptCount val="13"/>
                <c:pt idx="0">
                  <c:v>323</c:v>
                </c:pt>
                <c:pt idx="1">
                  <c:v>311</c:v>
                </c:pt>
                <c:pt idx="2">
                  <c:v>357</c:v>
                </c:pt>
                <c:pt idx="3">
                  <c:v>382</c:v>
                </c:pt>
                <c:pt idx="4">
                  <c:v>289</c:v>
                </c:pt>
                <c:pt idx="5">
                  <c:v>315</c:v>
                </c:pt>
                <c:pt idx="6">
                  <c:v>308</c:v>
                </c:pt>
                <c:pt idx="7">
                  <c:v>260</c:v>
                </c:pt>
                <c:pt idx="8">
                  <c:v>292</c:v>
                </c:pt>
                <c:pt idx="9">
                  <c:v>298</c:v>
                </c:pt>
                <c:pt idx="10">
                  <c:v>224</c:v>
                </c:pt>
                <c:pt idx="11">
                  <c:v>289</c:v>
                </c:pt>
                <c:pt idx="12">
                  <c:v>368</c:v>
                </c:pt>
              </c:numCache>
            </c:numRef>
          </c:val>
          <c:extLst xmlns:c16r2="http://schemas.microsoft.com/office/drawing/2015/06/chart">
            <c:ext xmlns:c16="http://schemas.microsoft.com/office/drawing/2014/chart" uri="{C3380CC4-5D6E-409C-BE32-E72D297353CC}">
              <c16:uniqueId val="{00000001-74B0-49ED-A1BA-BD163F6E5DE4}"/>
            </c:ext>
          </c:extLst>
        </c:ser>
        <c:ser>
          <c:idx val="2"/>
          <c:order val="2"/>
          <c:tx>
            <c:strRef>
              <c:f>'Tour A'!$D$1</c:f>
              <c:strCache>
                <c:ptCount val="1"/>
                <c:pt idx="0">
                  <c:v>Greater than 5</c:v>
                </c:pt>
              </c:strCache>
            </c:strRef>
          </c:tx>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A'!$A$41:$A$53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A'!$D$41:$D$53</c:f>
              <c:numCache>
                <c:formatCode>General</c:formatCode>
                <c:ptCount val="13"/>
                <c:pt idx="0">
                  <c:v>95</c:v>
                </c:pt>
                <c:pt idx="1">
                  <c:v>95</c:v>
                </c:pt>
                <c:pt idx="2">
                  <c:v>73</c:v>
                </c:pt>
                <c:pt idx="3">
                  <c:v>75</c:v>
                </c:pt>
                <c:pt idx="4">
                  <c:v>75</c:v>
                </c:pt>
                <c:pt idx="5">
                  <c:v>67</c:v>
                </c:pt>
                <c:pt idx="6">
                  <c:v>80</c:v>
                </c:pt>
                <c:pt idx="7">
                  <c:v>74</c:v>
                </c:pt>
                <c:pt idx="8">
                  <c:v>132</c:v>
                </c:pt>
                <c:pt idx="9">
                  <c:v>84</c:v>
                </c:pt>
                <c:pt idx="10">
                  <c:v>96</c:v>
                </c:pt>
                <c:pt idx="11">
                  <c:v>62</c:v>
                </c:pt>
                <c:pt idx="12">
                  <c:v>80</c:v>
                </c:pt>
              </c:numCache>
            </c:numRef>
          </c:val>
          <c:extLst xmlns:c16r2="http://schemas.microsoft.com/office/drawing/2015/06/chart">
            <c:ext xmlns:c16="http://schemas.microsoft.com/office/drawing/2014/chart" uri="{C3380CC4-5D6E-409C-BE32-E72D297353CC}">
              <c16:uniqueId val="{00000002-74B0-49ED-A1BA-BD163F6E5DE4}"/>
            </c:ext>
          </c:extLst>
        </c:ser>
        <c:dLbls>
          <c:showLegendKey val="0"/>
          <c:showVal val="1"/>
          <c:showCatName val="0"/>
          <c:showSerName val="0"/>
          <c:showPercent val="0"/>
          <c:showBubbleSize val="0"/>
        </c:dLbls>
        <c:gapWidth val="219"/>
        <c:overlap val="-27"/>
        <c:axId val="374566808"/>
        <c:axId val="374559360"/>
      </c:barChart>
      <c:lineChart>
        <c:grouping val="standard"/>
        <c:varyColors val="0"/>
        <c:ser>
          <c:idx val="3"/>
          <c:order val="3"/>
          <c:tx>
            <c:strRef>
              <c:f>'Tour A'!$E$1</c:f>
              <c:strCache>
                <c:ptCount val="1"/>
                <c:pt idx="0">
                  <c:v>Percentage 5 min or less</c:v>
                </c:pt>
              </c:strCache>
            </c:strRef>
          </c:tx>
          <c:spPr>
            <a:ln w="34925" cap="rnd">
              <a:solidFill>
                <a:srgbClr val="FFFF00"/>
              </a:solidFill>
              <a:round/>
            </a:ln>
            <a:effectLst>
              <a:outerShdw blurRad="57150" dist="19050" dir="5400000" algn="ctr" rotWithShape="0">
                <a:srgbClr val="000000">
                  <a:alpha val="63000"/>
                </a:srgbClr>
              </a:outerShdw>
            </a:effectLst>
          </c:spPr>
          <c:marker>
            <c:symbol val="circle"/>
            <c:size val="5"/>
            <c:spPr>
              <a:solidFill>
                <a:srgbClr val="FFFF00"/>
              </a:solidFill>
              <a:ln w="9525">
                <a:solidFill>
                  <a:srgbClr val="FFFF00"/>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Lbl>
              <c:idx val="9"/>
              <c:layout>
                <c:manualLayout>
                  <c:x val="-2.3490558926313975E-2"/>
                  <c:y val="-7.067684721228031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D16-40F5-ABF0-D589EBD35A0C}"/>
                </c:ext>
                <c:ext xmlns:c15="http://schemas.microsoft.com/office/drawing/2012/chart" uri="{CE6537A1-D6FC-4f65-9D91-7224C49458BB}"/>
              </c:extLst>
            </c:dLbl>
            <c:dLbl>
              <c:idx val="10"/>
              <c:layout>
                <c:manualLayout>
                  <c:x val="-2.4864073435223698E-2"/>
                  <c:y val="-5.855563509106816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DF3-438B-B494-49EAC367380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A'!$A$41:$A$53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A'!$E$41:$E$53</c:f>
              <c:numCache>
                <c:formatCode>0.00%</c:formatCode>
                <c:ptCount val="13"/>
                <c:pt idx="0">
                  <c:v>0.77272727272727271</c:v>
                </c:pt>
                <c:pt idx="1">
                  <c:v>0.76600985221674878</c:v>
                </c:pt>
                <c:pt idx="2">
                  <c:v>0.83023255813953489</c:v>
                </c:pt>
                <c:pt idx="3">
                  <c:v>0.83588621444201316</c:v>
                </c:pt>
                <c:pt idx="4">
                  <c:v>0.79395604395604391</c:v>
                </c:pt>
                <c:pt idx="5">
                  <c:v>0.82460732984293195</c:v>
                </c:pt>
                <c:pt idx="6">
                  <c:v>0.79381443298969068</c:v>
                </c:pt>
                <c:pt idx="7">
                  <c:v>0.77844311377245512</c:v>
                </c:pt>
                <c:pt idx="8">
                  <c:v>0.68867924528301883</c:v>
                </c:pt>
                <c:pt idx="9">
                  <c:v>0.78010471204188481</c:v>
                </c:pt>
                <c:pt idx="10">
                  <c:v>0.7</c:v>
                </c:pt>
                <c:pt idx="11">
                  <c:v>0.8233618233618234</c:v>
                </c:pt>
                <c:pt idx="12">
                  <c:v>0.8214285714285714</c:v>
                </c:pt>
              </c:numCache>
            </c:numRef>
          </c:val>
          <c:smooth val="0"/>
          <c:extLst xmlns:c16r2="http://schemas.microsoft.com/office/drawing/2015/06/chart">
            <c:ext xmlns:c16="http://schemas.microsoft.com/office/drawing/2014/chart" uri="{C3380CC4-5D6E-409C-BE32-E72D297353CC}">
              <c16:uniqueId val="{00000010-74B0-49ED-A1BA-BD163F6E5DE4}"/>
            </c:ext>
          </c:extLst>
        </c:ser>
        <c:dLbls>
          <c:showLegendKey val="0"/>
          <c:showVal val="1"/>
          <c:showCatName val="0"/>
          <c:showSerName val="0"/>
          <c:showPercent val="0"/>
          <c:showBubbleSize val="0"/>
        </c:dLbls>
        <c:marker val="1"/>
        <c:smooth val="0"/>
        <c:axId val="374563280"/>
        <c:axId val="374566024"/>
      </c:lineChart>
      <c:catAx>
        <c:axId val="3745668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4559360"/>
        <c:crosses val="autoZero"/>
        <c:auto val="1"/>
        <c:lblAlgn val="ctr"/>
        <c:lblOffset val="100"/>
        <c:noMultiLvlLbl val="0"/>
      </c:catAx>
      <c:valAx>
        <c:axId val="3745593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4566808"/>
        <c:crosses val="autoZero"/>
        <c:crossBetween val="between"/>
      </c:valAx>
      <c:valAx>
        <c:axId val="374566024"/>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4563280"/>
        <c:crosses val="max"/>
        <c:crossBetween val="between"/>
      </c:valAx>
      <c:catAx>
        <c:axId val="374563280"/>
        <c:scaling>
          <c:orientation val="minMax"/>
        </c:scaling>
        <c:delete val="1"/>
        <c:axPos val="b"/>
        <c:numFmt formatCode="General" sourceLinked="1"/>
        <c:majorTickMark val="none"/>
        <c:minorTickMark val="none"/>
        <c:tickLblPos val="nextTo"/>
        <c:crossAx val="3745660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bg1"/>
                </a:solidFill>
              </a:rPr>
              <a:t>Percentage</a:t>
            </a:r>
            <a:r>
              <a:rPr lang="en-US" b="1" baseline="0" dirty="0">
                <a:solidFill>
                  <a:schemeClr val="bg1"/>
                </a:solidFill>
              </a:rPr>
              <a:t> of Property Saved</a:t>
            </a:r>
            <a:endParaRPr lang="en-US" b="1" dirty="0">
              <a:solidFill>
                <a:schemeClr val="bg1"/>
              </a:solidFill>
            </a:endParaRPr>
          </a:p>
        </c:rich>
      </c:tx>
      <c:layout>
        <c:manualLayout>
          <c:xMode val="edge"/>
          <c:yMode val="edge"/>
          <c:x val="0.20944734436285353"/>
          <c:y val="0.8056515525316735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0D30-4644-875C-4BACF8334F4E}"/>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0D30-4644-875C-4BACF8334F4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Cost!$A$1:$A$2</c:f>
              <c:strCache>
                <c:ptCount val="2"/>
                <c:pt idx="0">
                  <c:v>Saved</c:v>
                </c:pt>
                <c:pt idx="1">
                  <c:v>Loss</c:v>
                </c:pt>
              </c:strCache>
            </c:strRef>
          </c:cat>
          <c:val>
            <c:numRef>
              <c:f>Cost!$B$1:$B$2</c:f>
              <c:numCache>
                <c:formatCode>0.00%</c:formatCode>
                <c:ptCount val="2"/>
                <c:pt idx="0">
                  <c:v>0.92989999999999995</c:v>
                </c:pt>
                <c:pt idx="1">
                  <c:v>7.0000000000000007E-2</c:v>
                </c:pt>
              </c:numCache>
            </c:numRef>
          </c:val>
          <c:extLst xmlns:c16r2="http://schemas.microsoft.com/office/drawing/2015/06/chart">
            <c:ext xmlns:c16="http://schemas.microsoft.com/office/drawing/2014/chart" uri="{C3380CC4-5D6E-409C-BE32-E72D297353CC}">
              <c16:uniqueId val="{00000004-0D30-4644-875C-4BACF8334F4E}"/>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r>
              <a:rPr lang="en-US" sz="1200" b="1" dirty="0">
                <a:solidFill>
                  <a:schemeClr val="bg1"/>
                </a:solidFill>
              </a:rPr>
              <a:t>False Alarm Compared to Actual</a:t>
            </a:r>
            <a:r>
              <a:rPr lang="en-US" sz="1200" b="1" baseline="0" dirty="0">
                <a:solidFill>
                  <a:schemeClr val="bg1"/>
                </a:solidFill>
              </a:rPr>
              <a:t> Fires</a:t>
            </a:r>
            <a:endParaRPr lang="en-US" sz="1200" b="1" dirty="0">
              <a:solidFill>
                <a:schemeClr val="bg1"/>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4233-4499-9207-26DF5DA76810}"/>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4233-4499-9207-26DF5DA76810}"/>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233-4499-9207-26DF5DA7681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FalseAlarms!$A$1:$A$3</c:f>
              <c:strCache>
                <c:ptCount val="3"/>
                <c:pt idx="0">
                  <c:v>False Fire Alarms</c:v>
                </c:pt>
                <c:pt idx="1">
                  <c:v>False Alarm Malfunctions</c:v>
                </c:pt>
                <c:pt idx="2">
                  <c:v>Fires</c:v>
                </c:pt>
              </c:strCache>
            </c:strRef>
          </c:cat>
          <c:val>
            <c:numRef>
              <c:f>FalseAlarms!$B$1:$B$3</c:f>
              <c:numCache>
                <c:formatCode>0.00%</c:formatCode>
                <c:ptCount val="3"/>
                <c:pt idx="0">
                  <c:v>8.5199999999999998E-2</c:v>
                </c:pt>
                <c:pt idx="1">
                  <c:v>0.61619999999999997</c:v>
                </c:pt>
                <c:pt idx="2">
                  <c:v>0.2984</c:v>
                </c:pt>
              </c:numCache>
            </c:numRef>
          </c:val>
          <c:extLst xmlns:c16r2="http://schemas.microsoft.com/office/drawing/2015/06/chart">
            <c:ext xmlns:c16="http://schemas.microsoft.com/office/drawing/2014/chart" uri="{C3380CC4-5D6E-409C-BE32-E72D297353CC}">
              <c16:uniqueId val="{00000006-4233-4499-9207-26DF5DA7681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First Engine</a:t>
            </a:r>
            <a:r>
              <a:rPr lang="en-US" baseline="0" dirty="0"/>
              <a:t> Response</a:t>
            </a:r>
          </a:p>
          <a:p>
            <a:pPr>
              <a:defRPr/>
            </a:pPr>
            <a:r>
              <a:rPr lang="en-US" baseline="0" dirty="0"/>
              <a:t>Tour B</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'Tour B'!$B$1</c:f>
              <c:strCache>
                <c:ptCount val="1"/>
                <c:pt idx="0">
                  <c:v>Total Calls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B'!$A$41:$A$53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B'!$B$41:$B$53</c:f>
              <c:numCache>
                <c:formatCode>General</c:formatCode>
                <c:ptCount val="13"/>
                <c:pt idx="0">
                  <c:v>1</c:v>
                </c:pt>
                <c:pt idx="1">
                  <c:v>1</c:v>
                </c:pt>
                <c:pt idx="2">
                  <c:v>4</c:v>
                </c:pt>
                <c:pt idx="3">
                  <c:v>5</c:v>
                </c:pt>
                <c:pt idx="4">
                  <c:v>4</c:v>
                </c:pt>
                <c:pt idx="5">
                  <c:v>3</c:v>
                </c:pt>
                <c:pt idx="6">
                  <c:v>3</c:v>
                </c:pt>
                <c:pt idx="7">
                  <c:v>4</c:v>
                </c:pt>
                <c:pt idx="8">
                  <c:v>4</c:v>
                </c:pt>
                <c:pt idx="9">
                  <c:v>2</c:v>
                </c:pt>
                <c:pt idx="10">
                  <c:v>1</c:v>
                </c:pt>
                <c:pt idx="11">
                  <c:v>4</c:v>
                </c:pt>
                <c:pt idx="12">
                  <c:v>4</c:v>
                </c:pt>
              </c:numCache>
            </c:numRef>
          </c:val>
          <c:extLst xmlns:c16r2="http://schemas.microsoft.com/office/drawing/2015/06/chart">
            <c:ext xmlns:c16="http://schemas.microsoft.com/office/drawing/2014/chart" uri="{C3380CC4-5D6E-409C-BE32-E72D297353CC}">
              <c16:uniqueId val="{00000000-783B-41ED-AAD4-BD7011A12A0D}"/>
            </c:ext>
          </c:extLst>
        </c:ser>
        <c:dLbls>
          <c:showLegendKey val="0"/>
          <c:showVal val="1"/>
          <c:showCatName val="0"/>
          <c:showSerName val="0"/>
          <c:showPercent val="0"/>
          <c:showBubbleSize val="0"/>
        </c:dLbls>
        <c:gapWidth val="219"/>
        <c:overlap val="-27"/>
        <c:axId val="374564064"/>
        <c:axId val="374559752"/>
      </c:barChart>
      <c:lineChart>
        <c:grouping val="standard"/>
        <c:varyColors val="0"/>
        <c:ser>
          <c:idx val="1"/>
          <c:order val="1"/>
          <c:tx>
            <c:strRef>
              <c:f>'Tour B'!$C$1</c:f>
              <c:strCache>
                <c:ptCount val="1"/>
                <c:pt idx="0">
                  <c:v>ISO 6:20 Seconds or Less</c:v>
                </c:pt>
              </c:strCache>
            </c:strRef>
          </c:tx>
          <c:spPr>
            <a:ln w="34925" cap="rnd">
              <a:solidFill>
                <a:srgbClr val="FFFF00"/>
              </a:solidFill>
              <a:round/>
            </a:ln>
            <a:effectLst>
              <a:outerShdw blurRad="57150" dist="19050" dir="5400000" algn="ctr" rotWithShape="0">
                <a:srgbClr val="000000">
                  <a:alpha val="63000"/>
                </a:srgbClr>
              </a:outerShdw>
            </a:effectLst>
          </c:spPr>
          <c:marker>
            <c:symbol val="circle"/>
            <c:size val="5"/>
            <c:spPr>
              <a:solidFill>
                <a:srgbClr val="FFFF00"/>
              </a:solidFill>
              <a:ln w="9525">
                <a:solidFill>
                  <a:srgbClr val="FFFF00"/>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Pt>
            <c:idx val="1"/>
            <c:marker>
              <c:symbol val="circle"/>
              <c:size val="5"/>
              <c:spPr>
                <a:solidFill>
                  <a:srgbClr val="FFFF00"/>
                </a:solidFill>
                <a:ln w="9525">
                  <a:solidFill>
                    <a:srgbClr val="FFFF00"/>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spPr>
              <a:ln w="34925" cap="rnd">
                <a:solidFill>
                  <a:srgbClr val="FFFF00"/>
                </a:solidFill>
                <a:round/>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2-783B-41ED-AAD4-BD7011A12A0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rgbClr val="FFFF00"/>
                      </a:solidFill>
                    </a:ln>
                    <a:effectLst/>
                  </c:spPr>
                </c15:leaderLines>
              </c:ext>
            </c:extLst>
          </c:dLbls>
          <c:cat>
            <c:strRef>
              <c:f>'Tour B'!$A$41:$A$53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B'!$C$41:$C$53</c:f>
              <c:numCache>
                <c:formatCode>0.00%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xmlns:c16r2="http://schemas.microsoft.com/office/drawing/2015/06/chart">
            <c:ext xmlns:c16="http://schemas.microsoft.com/office/drawing/2014/chart" uri="{C3380CC4-5D6E-409C-BE32-E72D297353CC}">
              <c16:uniqueId val="{0000000F-783B-41ED-AAD4-BD7011A12A0D}"/>
            </c:ext>
          </c:extLst>
        </c:ser>
        <c:dLbls>
          <c:showLegendKey val="0"/>
          <c:showVal val="1"/>
          <c:showCatName val="0"/>
          <c:showSerName val="0"/>
          <c:showPercent val="0"/>
          <c:showBubbleSize val="0"/>
        </c:dLbls>
        <c:marker val="1"/>
        <c:smooth val="0"/>
        <c:axId val="375620856"/>
        <c:axId val="374564456"/>
      </c:lineChart>
      <c:catAx>
        <c:axId val="3745640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4559752"/>
        <c:crosses val="autoZero"/>
        <c:auto val="1"/>
        <c:lblAlgn val="ctr"/>
        <c:lblOffset val="100"/>
        <c:noMultiLvlLbl val="0"/>
      </c:catAx>
      <c:valAx>
        <c:axId val="37455975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4564064"/>
        <c:crosses val="autoZero"/>
        <c:crossBetween val="between"/>
      </c:valAx>
      <c:valAx>
        <c:axId val="374564456"/>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5620856"/>
        <c:crosses val="max"/>
        <c:crossBetween val="between"/>
      </c:valAx>
      <c:catAx>
        <c:axId val="375620856"/>
        <c:scaling>
          <c:orientation val="minMax"/>
        </c:scaling>
        <c:delete val="1"/>
        <c:axPos val="b"/>
        <c:numFmt formatCode="General" sourceLinked="1"/>
        <c:majorTickMark val="none"/>
        <c:minorTickMark val="none"/>
        <c:tickLblPos val="nextTo"/>
        <c:crossAx val="37456445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First EMS Response </a:t>
            </a:r>
          </a:p>
          <a:p>
            <a:pPr algn="ct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Tour B</a:t>
            </a:r>
          </a:p>
        </c:rich>
      </c:tx>
      <c:layout>
        <c:manualLayout>
          <c:xMode val="edge"/>
          <c:yMode val="edge"/>
          <c:x val="0.39289328256693912"/>
          <c:y val="2.0302484723089768E-2"/>
        </c:manualLayout>
      </c:layout>
      <c:overlay val="0"/>
      <c:spPr>
        <a:noFill/>
        <a:ln>
          <a:noFill/>
        </a:ln>
        <a:effectLst/>
      </c:spPr>
    </c:title>
    <c:autoTitleDeleted val="0"/>
    <c:plotArea>
      <c:layout/>
      <c:barChart>
        <c:barDir val="col"/>
        <c:grouping val="clustered"/>
        <c:varyColors val="0"/>
        <c:ser>
          <c:idx val="0"/>
          <c:order val="0"/>
          <c:tx>
            <c:strRef>
              <c:f>'Tour B'!$B$1</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3"/>
              <c:layout>
                <c:manualLayout>
                  <c:x val="-6.8789641384974891E-3"/>
                  <c:y val="0.16487216555191361"/>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B31D-4497-BF14-C3FDD1C2800C}"/>
                </c:ext>
                <c:ext xmlns:c15="http://schemas.microsoft.com/office/drawing/2012/chart" uri="{CE6537A1-D6FC-4f65-9D91-7224C49458BB}"/>
              </c:extLst>
            </c:dLbl>
            <c:dLbl>
              <c:idx val="4"/>
              <c:layout>
                <c:manualLayout>
                  <c:x val="-6.8789641384974891E-3"/>
                  <c:y val="0.1125765429267557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7BD-41A4-B6F9-EBCA9F502DA5}"/>
                </c:ext>
                <c:ext xmlns:c15="http://schemas.microsoft.com/office/drawing/2012/chart" uri="{CE6537A1-D6FC-4f65-9D91-7224C49458BB}"/>
              </c:extLst>
            </c:dLbl>
            <c:dLbl>
              <c:idx val="10"/>
              <c:layout>
                <c:manualLayout>
                  <c:x val="-1.3757928276995079E-2"/>
                  <c:y val="4.8212699695792151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B31D-4497-BF14-C3FDD1C2800C}"/>
                </c:ext>
                <c:ext xmlns:c15="http://schemas.microsoft.com/office/drawing/2012/chart" uri="{CE6537A1-D6FC-4f65-9D91-7224C49458BB}"/>
              </c:extLst>
            </c:dLbl>
            <c:dLbl>
              <c:idx val="11"/>
              <c:spPr>
                <a:noFill/>
                <a:ln>
                  <a:noFill/>
                </a:ln>
                <a:effectLst/>
              </c:spPr>
              <c:txPr>
                <a:bodyPr rot="0" spcFirstLastPara="1" vertOverflow="ellipsis" vert="horz" wrap="square" lIns="0" tIns="19050" rIns="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31D-4497-BF14-C3FDD1C2800C}"/>
                </c:ex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B'!$A$41:$A$53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B'!$B$41:$B$53</c:f>
              <c:numCache>
                <c:formatCode>General</c:formatCode>
                <c:ptCount val="13"/>
                <c:pt idx="0">
                  <c:v>348</c:v>
                </c:pt>
                <c:pt idx="1">
                  <c:v>437</c:v>
                </c:pt>
                <c:pt idx="2">
                  <c:v>416</c:v>
                </c:pt>
                <c:pt idx="3">
                  <c:v>410</c:v>
                </c:pt>
                <c:pt idx="4">
                  <c:v>430</c:v>
                </c:pt>
                <c:pt idx="5">
                  <c:v>350</c:v>
                </c:pt>
                <c:pt idx="6">
                  <c:v>383</c:v>
                </c:pt>
                <c:pt idx="7">
                  <c:v>389</c:v>
                </c:pt>
                <c:pt idx="8">
                  <c:v>455</c:v>
                </c:pt>
                <c:pt idx="9">
                  <c:v>383</c:v>
                </c:pt>
                <c:pt idx="10">
                  <c:v>335</c:v>
                </c:pt>
                <c:pt idx="11">
                  <c:v>445</c:v>
                </c:pt>
                <c:pt idx="12">
                  <c:v>445</c:v>
                </c:pt>
              </c:numCache>
            </c:numRef>
          </c:val>
          <c:extLst xmlns:c16r2="http://schemas.microsoft.com/office/drawing/2015/06/chart">
            <c:ext xmlns:c16="http://schemas.microsoft.com/office/drawing/2014/chart" uri="{C3380CC4-5D6E-409C-BE32-E72D297353CC}">
              <c16:uniqueId val="{00000000-3EDE-46EF-966E-3BF77BE03C8A}"/>
            </c:ext>
          </c:extLst>
        </c:ser>
        <c:ser>
          <c:idx val="1"/>
          <c:order val="1"/>
          <c:tx>
            <c:strRef>
              <c:f>'Tour B'!$C$1</c:f>
              <c:strCache>
                <c:ptCount val="1"/>
                <c:pt idx="0">
                  <c:v>Less Than 5</c:v>
                </c:pt>
              </c:strCache>
            </c:strRef>
          </c:tx>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B'!$A$41:$A$53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B'!$C$41:$C$53</c:f>
              <c:numCache>
                <c:formatCode>General</c:formatCode>
                <c:ptCount val="13"/>
                <c:pt idx="0">
                  <c:v>240</c:v>
                </c:pt>
                <c:pt idx="1">
                  <c:v>320</c:v>
                </c:pt>
                <c:pt idx="2">
                  <c:v>335</c:v>
                </c:pt>
                <c:pt idx="3">
                  <c:v>321</c:v>
                </c:pt>
                <c:pt idx="4">
                  <c:v>326</c:v>
                </c:pt>
                <c:pt idx="5">
                  <c:v>288</c:v>
                </c:pt>
                <c:pt idx="6">
                  <c:v>287</c:v>
                </c:pt>
                <c:pt idx="7">
                  <c:v>280</c:v>
                </c:pt>
                <c:pt idx="8">
                  <c:v>335</c:v>
                </c:pt>
                <c:pt idx="9">
                  <c:v>280</c:v>
                </c:pt>
                <c:pt idx="10">
                  <c:v>230</c:v>
                </c:pt>
                <c:pt idx="11">
                  <c:v>317</c:v>
                </c:pt>
                <c:pt idx="12">
                  <c:v>309</c:v>
                </c:pt>
              </c:numCache>
            </c:numRef>
          </c:val>
          <c:extLst xmlns:c16r2="http://schemas.microsoft.com/office/drawing/2015/06/chart">
            <c:ext xmlns:c16="http://schemas.microsoft.com/office/drawing/2014/chart" uri="{C3380CC4-5D6E-409C-BE32-E72D297353CC}">
              <c16:uniqueId val="{00000001-3EDE-46EF-966E-3BF77BE03C8A}"/>
            </c:ext>
          </c:extLst>
        </c:ser>
        <c:ser>
          <c:idx val="2"/>
          <c:order val="2"/>
          <c:tx>
            <c:strRef>
              <c:f>'Tour B'!$D$1</c:f>
              <c:strCache>
                <c:ptCount val="1"/>
                <c:pt idx="0">
                  <c:v>Greater than 5</c:v>
                </c:pt>
              </c:strCache>
            </c:strRef>
          </c:tx>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B'!$A$41:$A$53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B'!$D$41:$D$53</c:f>
              <c:numCache>
                <c:formatCode>General</c:formatCode>
                <c:ptCount val="13"/>
                <c:pt idx="0">
                  <c:v>108</c:v>
                </c:pt>
                <c:pt idx="1">
                  <c:v>117</c:v>
                </c:pt>
                <c:pt idx="2">
                  <c:v>81</c:v>
                </c:pt>
                <c:pt idx="3">
                  <c:v>89</c:v>
                </c:pt>
                <c:pt idx="4">
                  <c:v>104</c:v>
                </c:pt>
                <c:pt idx="5">
                  <c:v>62</c:v>
                </c:pt>
                <c:pt idx="6">
                  <c:v>96</c:v>
                </c:pt>
                <c:pt idx="7">
                  <c:v>109</c:v>
                </c:pt>
                <c:pt idx="8">
                  <c:v>120</c:v>
                </c:pt>
                <c:pt idx="9">
                  <c:v>103</c:v>
                </c:pt>
                <c:pt idx="10">
                  <c:v>105</c:v>
                </c:pt>
                <c:pt idx="11">
                  <c:v>128</c:v>
                </c:pt>
                <c:pt idx="12">
                  <c:v>136</c:v>
                </c:pt>
              </c:numCache>
            </c:numRef>
          </c:val>
          <c:extLst xmlns:c16r2="http://schemas.microsoft.com/office/drawing/2015/06/chart">
            <c:ext xmlns:c16="http://schemas.microsoft.com/office/drawing/2014/chart" uri="{C3380CC4-5D6E-409C-BE32-E72D297353CC}">
              <c16:uniqueId val="{00000002-3EDE-46EF-966E-3BF77BE03C8A}"/>
            </c:ext>
          </c:extLst>
        </c:ser>
        <c:dLbls>
          <c:showLegendKey val="0"/>
          <c:showVal val="1"/>
          <c:showCatName val="0"/>
          <c:showSerName val="0"/>
          <c:showPercent val="0"/>
          <c:showBubbleSize val="0"/>
        </c:dLbls>
        <c:gapWidth val="150"/>
        <c:axId val="375620464"/>
        <c:axId val="375625560"/>
      </c:barChart>
      <c:lineChart>
        <c:grouping val="standard"/>
        <c:varyColors val="0"/>
        <c:ser>
          <c:idx val="3"/>
          <c:order val="3"/>
          <c:tx>
            <c:strRef>
              <c:f>'Tour B'!$E$1</c:f>
              <c:strCache>
                <c:ptCount val="1"/>
                <c:pt idx="0">
                  <c:v>Percentage 5 min or less</c:v>
                </c:pt>
              </c:strCache>
            </c:strRef>
          </c:tx>
          <c:spPr>
            <a:ln w="34925" cap="rnd">
              <a:solidFill>
                <a:srgbClr val="FFFF00"/>
              </a:solidFill>
              <a:round/>
            </a:ln>
            <a:effectLst>
              <a:outerShdw blurRad="57150" dist="19050" dir="5400000" algn="ctr" rotWithShape="0">
                <a:srgbClr val="000000">
                  <a:alpha val="63000"/>
                </a:srgbClr>
              </a:outerShdw>
            </a:effectLst>
          </c:spPr>
          <c:marker>
            <c:symbol val="circle"/>
            <c:size val="5"/>
            <c:spPr>
              <a:solidFill>
                <a:schemeClr val="bg1"/>
              </a:solidFill>
              <a:ln w="9525">
                <a:solidFill>
                  <a:srgbClr val="FFFF00"/>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Lbl>
              <c:idx val="1"/>
              <c:layout>
                <c:manualLayout>
                  <c:x val="-2.0777938262867668E-2"/>
                  <c:y val="-7.036786217015114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7BD-41A4-B6F9-EBCA9F502DA5}"/>
                </c:ext>
                <c:ext xmlns:c15="http://schemas.microsoft.com/office/drawing/2012/chart" uri="{CE6537A1-D6FC-4f65-9D91-7224C49458BB}"/>
              </c:extLst>
            </c:dLbl>
            <c:dLbl>
              <c:idx val="2"/>
              <c:layout>
                <c:manualLayout>
                  <c:x val="-2.3529523918266664E-2"/>
                  <c:y val="-8.24360827759568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7BD-41A4-B6F9-EBCA9F502DA5}"/>
                </c:ext>
                <c:ext xmlns:c15="http://schemas.microsoft.com/office/drawing/2012/chart" uri="{CE6537A1-D6FC-4f65-9D91-7224C49458BB}"/>
              </c:extLst>
            </c:dLbl>
            <c:dLbl>
              <c:idx val="4"/>
              <c:layout>
                <c:manualLayout>
                  <c:x val="-2.6281109573665685E-2"/>
                  <c:y val="-8.645882297789203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7BD-41A4-B6F9-EBCA9F502DA5}"/>
                </c:ext>
                <c:ext xmlns:c15="http://schemas.microsoft.com/office/drawing/2012/chart" uri="{CE6537A1-D6FC-4f65-9D91-7224C49458BB}"/>
              </c:extLst>
            </c:dLbl>
            <c:dLbl>
              <c:idx val="7"/>
              <c:layout>
                <c:manualLayout>
                  <c:x val="-1.9402145435168147E-2"/>
                  <c:y val="-7.439060237208643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7BD-41A4-B6F9-EBCA9F502DA5}"/>
                </c:ext>
                <c:ext xmlns:c15="http://schemas.microsoft.com/office/drawing/2012/chart" uri="{CE6537A1-D6FC-4f65-9D91-7224C49458BB}"/>
              </c:extLst>
            </c:dLbl>
            <c:dLbl>
              <c:idx val="8"/>
              <c:layout>
                <c:manualLayout>
                  <c:x val="-2.2153731090567143E-2"/>
                  <c:y val="-6.634512196821591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7BD-41A4-B6F9-EBCA9F502DA5}"/>
                </c:ext>
                <c:ext xmlns:c15="http://schemas.microsoft.com/office/drawing/2012/chart" uri="{CE6537A1-D6FC-4f65-9D91-7224C49458BB}"/>
              </c:extLst>
            </c:dLbl>
            <c:dLbl>
              <c:idx val="9"/>
              <c:layout>
                <c:manualLayout>
                  <c:x val="-3.0408488056764129E-2"/>
                  <c:y val="-0.1709363672185317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7BD-41A4-B6F9-EBCA9F502DA5}"/>
                </c:ext>
                <c:ext xmlns:c15="http://schemas.microsoft.com/office/drawing/2012/chart" uri="{CE6537A1-D6FC-4f65-9D91-7224C49458BB}"/>
              </c:extLst>
            </c:dLbl>
            <c:dLbl>
              <c:idx val="10"/>
              <c:layout>
                <c:manualLayout>
                  <c:x val="-2.0777938262867744E-2"/>
                  <c:y val="-6.232238176628069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31D-4497-BF14-C3FDD1C2800C}"/>
                </c:ext>
                <c:ext xmlns:c15="http://schemas.microsoft.com/office/drawing/2012/chart" uri="{CE6537A1-D6FC-4f65-9D91-7224C49458BB}"/>
              </c:extLst>
            </c:dLbl>
            <c:dLbl>
              <c:idx val="11"/>
              <c:layout>
                <c:manualLayout>
                  <c:x val="-2.9032695229064528E-2"/>
                  <c:y val="-7.841334257402159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7BD-41A4-B6F9-EBCA9F502DA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B'!$A$41:$A$53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B'!$E$41:$E$53</c:f>
              <c:numCache>
                <c:formatCode>0.00%</c:formatCode>
                <c:ptCount val="13"/>
                <c:pt idx="0">
                  <c:v>0.68965517241379315</c:v>
                </c:pt>
                <c:pt idx="1">
                  <c:v>0.73226544622425627</c:v>
                </c:pt>
                <c:pt idx="2">
                  <c:v>0.80528846153846156</c:v>
                </c:pt>
                <c:pt idx="3">
                  <c:v>0.78292682926829271</c:v>
                </c:pt>
                <c:pt idx="4">
                  <c:v>0.75813953488372088</c:v>
                </c:pt>
                <c:pt idx="5">
                  <c:v>0.82285714285714284</c:v>
                </c:pt>
                <c:pt idx="6">
                  <c:v>0.74934725848563966</c:v>
                </c:pt>
                <c:pt idx="7">
                  <c:v>0.71979434447300772</c:v>
                </c:pt>
                <c:pt idx="8">
                  <c:v>0.73626373626373631</c:v>
                </c:pt>
                <c:pt idx="9">
                  <c:v>0.7310704960835509</c:v>
                </c:pt>
                <c:pt idx="10">
                  <c:v>0.68656716417910446</c:v>
                </c:pt>
                <c:pt idx="11">
                  <c:v>0.71235955056179778</c:v>
                </c:pt>
                <c:pt idx="12">
                  <c:v>0.69438202247191017</c:v>
                </c:pt>
              </c:numCache>
            </c:numRef>
          </c:val>
          <c:smooth val="0"/>
          <c:extLst xmlns:c16r2="http://schemas.microsoft.com/office/drawing/2015/06/chart">
            <c:ext xmlns:c16="http://schemas.microsoft.com/office/drawing/2014/chart" uri="{C3380CC4-5D6E-409C-BE32-E72D297353CC}">
              <c16:uniqueId val="{00000010-3EDE-46EF-966E-3BF77BE03C8A}"/>
            </c:ext>
          </c:extLst>
        </c:ser>
        <c:dLbls>
          <c:showLegendKey val="0"/>
          <c:showVal val="1"/>
          <c:showCatName val="0"/>
          <c:showSerName val="0"/>
          <c:showPercent val="0"/>
          <c:showBubbleSize val="0"/>
        </c:dLbls>
        <c:marker val="1"/>
        <c:smooth val="0"/>
        <c:axId val="375620072"/>
        <c:axId val="375624384"/>
      </c:lineChart>
      <c:catAx>
        <c:axId val="37562046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5625560"/>
        <c:crosses val="autoZero"/>
        <c:auto val="1"/>
        <c:lblAlgn val="ctr"/>
        <c:lblOffset val="100"/>
        <c:noMultiLvlLbl val="0"/>
      </c:catAx>
      <c:valAx>
        <c:axId val="37562556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5620464"/>
        <c:crosses val="autoZero"/>
        <c:crossBetween val="between"/>
      </c:valAx>
      <c:valAx>
        <c:axId val="375624384"/>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5620072"/>
        <c:crosses val="max"/>
        <c:crossBetween val="between"/>
      </c:valAx>
      <c:catAx>
        <c:axId val="375620072"/>
        <c:scaling>
          <c:orientation val="minMax"/>
        </c:scaling>
        <c:delete val="1"/>
        <c:axPos val="b"/>
        <c:numFmt formatCode="General" sourceLinked="1"/>
        <c:majorTickMark val="none"/>
        <c:minorTickMark val="none"/>
        <c:tickLblPos val="nextTo"/>
        <c:crossAx val="37562438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bg1"/>
                </a:solidFill>
              </a:rPr>
              <a:t>Percentage</a:t>
            </a:r>
            <a:r>
              <a:rPr lang="en-US" b="1" baseline="0" dirty="0">
                <a:solidFill>
                  <a:schemeClr val="bg1"/>
                </a:solidFill>
              </a:rPr>
              <a:t> of Property Saved</a:t>
            </a:r>
            <a:endParaRPr lang="en-US" b="1" dirty="0">
              <a:solidFill>
                <a:schemeClr val="bg1"/>
              </a:solidFill>
            </a:endParaRPr>
          </a:p>
        </c:rich>
      </c:tx>
      <c:layout>
        <c:manualLayout>
          <c:xMode val="edge"/>
          <c:yMode val="edge"/>
          <c:x val="0.20944734436285353"/>
          <c:y val="0.8056515525316735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5D58-4C34-85C4-930CB1DFBFB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5D58-4C34-85C4-930CB1DFBFB3}"/>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Cost!$A$1:$A$2</c:f>
              <c:strCache>
                <c:ptCount val="2"/>
                <c:pt idx="0">
                  <c:v>Saved</c:v>
                </c:pt>
                <c:pt idx="1">
                  <c:v>Loss</c:v>
                </c:pt>
              </c:strCache>
            </c:strRef>
          </c:cat>
          <c:val>
            <c:numRef>
              <c:f>Cost!$B$1:$B$2</c:f>
              <c:numCache>
                <c:formatCode>0.00%</c:formatCode>
                <c:ptCount val="2"/>
                <c:pt idx="0">
                  <c:v>0.92989999999999995</c:v>
                </c:pt>
                <c:pt idx="1">
                  <c:v>7.0000000000000007E-2</c:v>
                </c:pt>
              </c:numCache>
            </c:numRef>
          </c:val>
          <c:extLst xmlns:c16r2="http://schemas.microsoft.com/office/drawing/2015/06/chart">
            <c:ext xmlns:c16="http://schemas.microsoft.com/office/drawing/2014/chart" uri="{C3380CC4-5D6E-409C-BE32-E72D297353CC}">
              <c16:uniqueId val="{00000004-5D58-4C34-85C4-930CB1DFBF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r>
              <a:rPr lang="en-US" sz="1200" b="1" dirty="0">
                <a:solidFill>
                  <a:schemeClr val="bg1"/>
                </a:solidFill>
              </a:rPr>
              <a:t>False Alarm Compared to Actual</a:t>
            </a:r>
            <a:r>
              <a:rPr lang="en-US" sz="1200" b="1" baseline="0" dirty="0">
                <a:solidFill>
                  <a:schemeClr val="bg1"/>
                </a:solidFill>
              </a:rPr>
              <a:t> Fires</a:t>
            </a:r>
            <a:endParaRPr lang="en-US" sz="1200" b="1" dirty="0">
              <a:solidFill>
                <a:schemeClr val="bg1"/>
              </a:solidFill>
            </a:endParaRPr>
          </a:p>
        </c:rich>
      </c:tx>
      <c:overlay val="0"/>
      <c:spPr>
        <a:noFill/>
        <a:ln>
          <a:noFill/>
        </a:ln>
        <a:effectLst/>
      </c:spPr>
      <c:txPr>
        <a:bodyPr rot="0" spcFirstLastPara="1" vertOverflow="ellipsis" vert="horz" wrap="square" anchor="ctr" anchorCtr="1"/>
        <a:lstStyle/>
        <a:p>
          <a:pPr>
            <a:defRPr sz="1200" b="1"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7869-48E4-8B3B-414F64DE8F09}"/>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7869-48E4-8B3B-414F64DE8F09}"/>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7869-48E4-8B3B-414F64DE8F09}"/>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FalseAlarms!$A$1:$A$3</c:f>
              <c:strCache>
                <c:ptCount val="3"/>
                <c:pt idx="0">
                  <c:v>False Fire Alarms</c:v>
                </c:pt>
                <c:pt idx="1">
                  <c:v>False Alarm Malfunctions</c:v>
                </c:pt>
                <c:pt idx="2">
                  <c:v>Fires</c:v>
                </c:pt>
              </c:strCache>
            </c:strRef>
          </c:cat>
          <c:val>
            <c:numRef>
              <c:f>FalseAlarms!$B$1:$B$3</c:f>
              <c:numCache>
                <c:formatCode>0.00%</c:formatCode>
                <c:ptCount val="3"/>
                <c:pt idx="0">
                  <c:v>8.5199999999999998E-2</c:v>
                </c:pt>
                <c:pt idx="1">
                  <c:v>0.61619999999999997</c:v>
                </c:pt>
                <c:pt idx="2">
                  <c:v>0.2984</c:v>
                </c:pt>
              </c:numCache>
            </c:numRef>
          </c:val>
          <c:extLst xmlns:c16r2="http://schemas.microsoft.com/office/drawing/2015/06/chart">
            <c:ext xmlns:c16="http://schemas.microsoft.com/office/drawing/2014/chart" uri="{C3380CC4-5D6E-409C-BE32-E72D297353CC}">
              <c16:uniqueId val="{00000006-7869-48E4-8B3B-414F64DE8F09}"/>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First</a:t>
            </a:r>
            <a:r>
              <a:rPr lang="en-US" baseline="0" dirty="0"/>
              <a:t> Engine Response</a:t>
            </a:r>
          </a:p>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baseline="0" dirty="0"/>
              <a:t>Tour C</a:t>
            </a:r>
            <a:endParaRPr lang="en-US" dirty="0"/>
          </a:p>
        </c:rich>
      </c:tx>
      <c:overlay val="0"/>
      <c:spPr>
        <a:noFill/>
        <a:ln>
          <a:noFill/>
        </a:ln>
        <a:effectLst/>
      </c:spPr>
    </c:title>
    <c:autoTitleDeleted val="0"/>
    <c:plotArea>
      <c:layout/>
      <c:barChart>
        <c:barDir val="col"/>
        <c:grouping val="clustered"/>
        <c:varyColors val="0"/>
        <c:ser>
          <c:idx val="0"/>
          <c:order val="0"/>
          <c:tx>
            <c:strRef>
              <c:f>'Tour C'!$B$1</c:f>
              <c:strCache>
                <c:ptCount val="1"/>
                <c:pt idx="0">
                  <c:v>Total Calls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C'!$A$41:$A$53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C'!$B$41:$B$53</c:f>
              <c:numCache>
                <c:formatCode>General</c:formatCode>
                <c:ptCount val="13"/>
                <c:pt idx="0">
                  <c:v>1</c:v>
                </c:pt>
                <c:pt idx="1">
                  <c:v>2</c:v>
                </c:pt>
                <c:pt idx="2">
                  <c:v>2</c:v>
                </c:pt>
                <c:pt idx="3">
                  <c:v>4</c:v>
                </c:pt>
                <c:pt idx="4">
                  <c:v>2</c:v>
                </c:pt>
                <c:pt idx="5">
                  <c:v>1</c:v>
                </c:pt>
                <c:pt idx="6">
                  <c:v>4</c:v>
                </c:pt>
                <c:pt idx="7">
                  <c:v>0</c:v>
                </c:pt>
                <c:pt idx="8">
                  <c:v>3</c:v>
                </c:pt>
                <c:pt idx="9">
                  <c:v>3</c:v>
                </c:pt>
                <c:pt idx="10">
                  <c:v>4</c:v>
                </c:pt>
                <c:pt idx="11">
                  <c:v>4</c:v>
                </c:pt>
                <c:pt idx="12">
                  <c:v>1</c:v>
                </c:pt>
              </c:numCache>
            </c:numRef>
          </c:val>
          <c:extLst xmlns:c16r2="http://schemas.microsoft.com/office/drawing/2015/06/chart">
            <c:ext xmlns:c16="http://schemas.microsoft.com/office/drawing/2014/chart" uri="{C3380CC4-5D6E-409C-BE32-E72D297353CC}">
              <c16:uniqueId val="{00000000-CC20-4D47-9A32-4CB1CD5A3BF8}"/>
            </c:ext>
          </c:extLst>
        </c:ser>
        <c:dLbls>
          <c:showLegendKey val="0"/>
          <c:showVal val="1"/>
          <c:showCatName val="0"/>
          <c:showSerName val="0"/>
          <c:showPercent val="0"/>
          <c:showBubbleSize val="0"/>
        </c:dLbls>
        <c:gapWidth val="219"/>
        <c:overlap val="-27"/>
        <c:axId val="375621248"/>
        <c:axId val="375622816"/>
      </c:barChart>
      <c:lineChart>
        <c:grouping val="standard"/>
        <c:varyColors val="0"/>
        <c:ser>
          <c:idx val="1"/>
          <c:order val="1"/>
          <c:tx>
            <c:strRef>
              <c:f>'Tour C'!$C$1</c:f>
              <c:strCache>
                <c:ptCount val="1"/>
                <c:pt idx="0">
                  <c:v>ISO 6:20 Seconds or Less</c:v>
                </c:pt>
              </c:strCache>
            </c:strRef>
          </c:tx>
          <c:spPr>
            <a:ln w="34925" cap="rnd">
              <a:solidFill>
                <a:srgbClr val="FFFF00"/>
              </a:solidFill>
              <a:round/>
            </a:ln>
            <a:effectLst>
              <a:outerShdw blurRad="57150" dist="19050" dir="5400000" algn="ctr" rotWithShape="0">
                <a:srgbClr val="000000">
                  <a:alpha val="63000"/>
                </a:srgbClr>
              </a:outerShdw>
            </a:effectLst>
          </c:spPr>
          <c:marker>
            <c:symbol val="circle"/>
            <c:size val="5"/>
            <c:spPr>
              <a:solidFill>
                <a:srgbClr val="FFFF00"/>
              </a:solidFill>
              <a:ln w="9525">
                <a:solidFill>
                  <a:srgbClr val="FFFF00"/>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Pt>
            <c:idx val="1"/>
            <c:bubble3D val="0"/>
            <c:extLst xmlns:c16r2="http://schemas.microsoft.com/office/drawing/2015/06/chart">
              <c:ext xmlns:c16="http://schemas.microsoft.com/office/drawing/2014/chart" uri="{C3380CC4-5D6E-409C-BE32-E72D297353CC}">
                <c16:uniqueId val="{00000002-CC20-4D47-9A32-4CB1CD5A3BF8}"/>
              </c:ext>
            </c:extLst>
          </c:dPt>
          <c:dLbls>
            <c:dLbl>
              <c:idx val="1"/>
              <c:layout>
                <c:manualLayout>
                  <c:x val="-3.0314939413211929E-2"/>
                  <c:y val="-6.682328098985873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C20-4D47-9A32-4CB1CD5A3BF8}"/>
                </c:ext>
                <c:ext xmlns:c15="http://schemas.microsoft.com/office/drawing/2012/chart" uri="{CE6537A1-D6FC-4f65-9D91-7224C49458BB}"/>
              </c:extLst>
            </c:dLbl>
            <c:dLbl>
              <c:idx val="9"/>
              <c:tx>
                <c:rich>
                  <a:bodyPr rot="0" spcFirstLastPara="1" vertOverflow="ellipsis" vert="horz" wrap="square" lIns="38100" tIns="19050" rIns="38100" bIns="19050" anchor="ctr" anchorCtr="1">
                    <a:noAutofit/>
                  </a:bodyPr>
                  <a:lstStyle/>
                  <a:p>
                    <a:pPr>
                      <a:defRPr sz="900" b="1" i="0" u="none" strike="noStrike" kern="1200" baseline="0">
                        <a:solidFill>
                          <a:srgbClr val="FFFF00"/>
                        </a:solidFill>
                        <a:latin typeface="+mn-lt"/>
                        <a:ea typeface="+mn-ea"/>
                        <a:cs typeface="+mn-cs"/>
                      </a:defRPr>
                    </a:pPr>
                    <a:r>
                      <a:rPr lang="en-US" dirty="0"/>
                      <a:t>100%</a:t>
                    </a:r>
                  </a:p>
                </c:rich>
              </c:tx>
              <c:spPr>
                <a:noFill/>
                <a:ln>
                  <a:noFill/>
                </a:ln>
                <a:effectLst/>
              </c:spPr>
              <c:dLblPos val="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C20-4D47-9A32-4CB1CD5A3BF8}"/>
                </c:ext>
                <c:ext xmlns:c15="http://schemas.microsoft.com/office/drawing/2012/chart" uri="{CE6537A1-D6FC-4f65-9D91-7224C49458BB}">
                  <c15:spPr xmlns:c15="http://schemas.microsoft.com/office/drawing/2012/chart">
                    <a:prstGeom prst="rect">
                      <a:avLst/>
                    </a:prstGeom>
                  </c15:spPr>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C'!$A$41:$A$53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C'!$C$41:$C$53</c:f>
              <c:numCache>
                <c:formatCode>0.00%</c:formatCode>
                <c:ptCount val="13"/>
                <c:pt idx="0">
                  <c:v>1</c:v>
                </c:pt>
                <c:pt idx="1">
                  <c:v>1</c:v>
                </c:pt>
                <c:pt idx="2">
                  <c:v>1</c:v>
                </c:pt>
                <c:pt idx="3">
                  <c:v>1</c:v>
                </c:pt>
                <c:pt idx="4">
                  <c:v>1</c:v>
                </c:pt>
                <c:pt idx="5">
                  <c:v>1</c:v>
                </c:pt>
                <c:pt idx="6">
                  <c:v>1</c:v>
                </c:pt>
                <c:pt idx="7">
                  <c:v>1</c:v>
                </c:pt>
                <c:pt idx="8">
                  <c:v>1</c:v>
                </c:pt>
                <c:pt idx="9">
                  <c:v>1</c:v>
                </c:pt>
                <c:pt idx="10">
                  <c:v>1</c:v>
                </c:pt>
                <c:pt idx="11">
                  <c:v>1</c:v>
                </c:pt>
                <c:pt idx="12">
                  <c:v>1</c:v>
                </c:pt>
              </c:numCache>
            </c:numRef>
          </c:val>
          <c:smooth val="0"/>
          <c:extLst xmlns:c16r2="http://schemas.microsoft.com/office/drawing/2015/06/chart">
            <c:ext xmlns:c16="http://schemas.microsoft.com/office/drawing/2014/chart" uri="{C3380CC4-5D6E-409C-BE32-E72D297353CC}">
              <c16:uniqueId val="{0000000F-CC20-4D47-9A32-4CB1CD5A3BF8}"/>
            </c:ext>
          </c:extLst>
        </c:ser>
        <c:dLbls>
          <c:showLegendKey val="0"/>
          <c:showVal val="1"/>
          <c:showCatName val="0"/>
          <c:showSerName val="0"/>
          <c:showPercent val="0"/>
          <c:showBubbleSize val="0"/>
        </c:dLbls>
        <c:marker val="1"/>
        <c:smooth val="0"/>
        <c:axId val="375621640"/>
        <c:axId val="375625952"/>
      </c:lineChart>
      <c:catAx>
        <c:axId val="37562124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5622816"/>
        <c:crosses val="autoZero"/>
        <c:auto val="1"/>
        <c:lblAlgn val="ctr"/>
        <c:lblOffset val="100"/>
        <c:noMultiLvlLbl val="0"/>
      </c:catAx>
      <c:valAx>
        <c:axId val="37562281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5621248"/>
        <c:crosses val="autoZero"/>
        <c:crossBetween val="between"/>
      </c:valAx>
      <c:valAx>
        <c:axId val="37562595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5621640"/>
        <c:crosses val="max"/>
        <c:crossBetween val="between"/>
      </c:valAx>
      <c:catAx>
        <c:axId val="375621640"/>
        <c:scaling>
          <c:orientation val="minMax"/>
        </c:scaling>
        <c:delete val="1"/>
        <c:axPos val="b"/>
        <c:numFmt formatCode="General" sourceLinked="1"/>
        <c:majorTickMark val="out"/>
        <c:minorTickMark val="none"/>
        <c:tickLblPos val="nextTo"/>
        <c:crossAx val="3756259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First</a:t>
            </a:r>
            <a:r>
              <a:rPr lang="en-US" baseline="0" dirty="0"/>
              <a:t> EMS Response </a:t>
            </a:r>
          </a:p>
          <a:p>
            <a:pPr>
              <a:defRPr/>
            </a:pPr>
            <a:r>
              <a:rPr lang="en-US" baseline="0" dirty="0"/>
              <a:t>Tour C </a:t>
            </a:r>
            <a:endParaRPr lang="en-US" dirty="0"/>
          </a:p>
        </c:rich>
      </c:tx>
      <c:layout>
        <c:manualLayout>
          <c:xMode val="edge"/>
          <c:yMode val="edge"/>
          <c:x val="0.39293910621781442"/>
          <c:y val="2.0510617990932949E-2"/>
        </c:manualLayout>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'Tour C'!$B$1</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1"/>
              <c:layout>
                <c:manualLayout>
                  <c:x val="-9.6305497938964976E-3"/>
                  <c:y val="0.1090304621013282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5C20-41DA-8A60-218F5F3E1F31}"/>
                </c:ext>
                <c:ext xmlns:c15="http://schemas.microsoft.com/office/drawing/2012/chart" uri="{CE6537A1-D6FC-4f65-9D91-7224C49458BB}"/>
              </c:extLst>
            </c:dLbl>
            <c:dLbl>
              <c:idx val="4"/>
              <c:layout>
                <c:manualLayout>
                  <c:x val="-1.9261099587792971E-2"/>
                  <c:y val="0.1090304621013282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3D36-4B08-BFD0-0025793EFF45}"/>
                </c:ext>
                <c:ext xmlns:c15="http://schemas.microsoft.com/office/drawing/2012/chart" uri="{CE6537A1-D6FC-4f65-9D91-7224C49458BB}"/>
              </c:extLst>
            </c:dLbl>
            <c:dLbl>
              <c:idx val="5"/>
              <c:layout>
                <c:manualLayout>
                  <c:x val="-1.238213544929553E-2"/>
                  <c:y val="0.1171112701821363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3D36-4B08-BFD0-0025793EFF45}"/>
                </c:ext>
                <c:ext xmlns:c15="http://schemas.microsoft.com/office/drawing/2012/chart" uri="{CE6537A1-D6FC-4f65-9D91-7224C49458BB}"/>
              </c:extLst>
            </c:dLbl>
            <c:dLbl>
              <c:idx val="8"/>
              <c:layout>
                <c:manualLayout>
                  <c:x val="-8.2547569661969872E-3"/>
                  <c:y val="0.1615557146265807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5C20-41DA-8A60-218F5F3E1F31}"/>
                </c:ext>
                <c:ext xmlns:c15="http://schemas.microsoft.com/office/drawing/2012/chart" uri="{CE6537A1-D6FC-4f65-9D91-7224C49458BB}"/>
              </c:extLst>
            </c:dLbl>
            <c:dLbl>
              <c:idx val="9"/>
              <c:layout>
                <c:manualLayout>
                  <c:x val="-1.0089030853784298E-16"/>
                  <c:y val="0.1171112701821363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5C20-41DA-8A60-218F5F3E1F31}"/>
                </c:ext>
                <c:ext xmlns:c15="http://schemas.microsoft.com/office/drawing/2012/chart" uri="{CE6537A1-D6FC-4f65-9D91-7224C49458BB}"/>
              </c:extLst>
            </c:dLbl>
            <c:dLbl>
              <c:idx val="12"/>
              <c:layout>
                <c:manualLayout>
                  <c:x val="-1.3757928276995079E-2"/>
                  <c:y val="7.67072297780958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3D36-4B08-BFD0-0025793EFF4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C'!$A$41:$A$53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C'!$B$41:$B$53</c:f>
              <c:numCache>
                <c:formatCode>General</c:formatCode>
                <c:ptCount val="13"/>
                <c:pt idx="0">
                  <c:v>375</c:v>
                </c:pt>
                <c:pt idx="1">
                  <c:v>407</c:v>
                </c:pt>
                <c:pt idx="2">
                  <c:v>360</c:v>
                </c:pt>
                <c:pt idx="3">
                  <c:v>411</c:v>
                </c:pt>
                <c:pt idx="4">
                  <c:v>408</c:v>
                </c:pt>
                <c:pt idx="5">
                  <c:v>312</c:v>
                </c:pt>
                <c:pt idx="6">
                  <c:v>400</c:v>
                </c:pt>
                <c:pt idx="7">
                  <c:v>408</c:v>
                </c:pt>
                <c:pt idx="8">
                  <c:v>375</c:v>
                </c:pt>
                <c:pt idx="9">
                  <c:v>403</c:v>
                </c:pt>
                <c:pt idx="10">
                  <c:v>328</c:v>
                </c:pt>
                <c:pt idx="11">
                  <c:v>426</c:v>
                </c:pt>
                <c:pt idx="12">
                  <c:v>367</c:v>
                </c:pt>
              </c:numCache>
            </c:numRef>
          </c:val>
          <c:extLst xmlns:c16r2="http://schemas.microsoft.com/office/drawing/2015/06/chart">
            <c:ext xmlns:c16="http://schemas.microsoft.com/office/drawing/2014/chart" uri="{C3380CC4-5D6E-409C-BE32-E72D297353CC}">
              <c16:uniqueId val="{00000000-829F-4CD0-93FE-387CCA0C1EE1}"/>
            </c:ext>
          </c:extLst>
        </c:ser>
        <c:ser>
          <c:idx val="1"/>
          <c:order val="1"/>
          <c:tx>
            <c:strRef>
              <c:f>'Tour C'!$C$1</c:f>
              <c:strCache>
                <c:ptCount val="1"/>
                <c:pt idx="0">
                  <c:v>Less Than 5</c:v>
                </c:pt>
              </c:strCache>
            </c:strRef>
          </c:tx>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C'!$A$41:$A$53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C'!$C$41:$C$53</c:f>
              <c:numCache>
                <c:formatCode>General</c:formatCode>
                <c:ptCount val="13"/>
                <c:pt idx="0">
                  <c:v>270</c:v>
                </c:pt>
                <c:pt idx="1">
                  <c:v>307</c:v>
                </c:pt>
                <c:pt idx="2">
                  <c:v>302</c:v>
                </c:pt>
                <c:pt idx="3">
                  <c:v>328</c:v>
                </c:pt>
                <c:pt idx="4">
                  <c:v>329</c:v>
                </c:pt>
                <c:pt idx="5">
                  <c:v>239</c:v>
                </c:pt>
                <c:pt idx="6">
                  <c:v>315</c:v>
                </c:pt>
                <c:pt idx="7">
                  <c:v>321</c:v>
                </c:pt>
                <c:pt idx="8">
                  <c:v>267</c:v>
                </c:pt>
                <c:pt idx="9">
                  <c:v>302</c:v>
                </c:pt>
                <c:pt idx="10">
                  <c:v>239</c:v>
                </c:pt>
                <c:pt idx="11">
                  <c:v>345</c:v>
                </c:pt>
                <c:pt idx="12">
                  <c:v>286</c:v>
                </c:pt>
              </c:numCache>
            </c:numRef>
          </c:val>
          <c:extLst xmlns:c16r2="http://schemas.microsoft.com/office/drawing/2015/06/chart">
            <c:ext xmlns:c16="http://schemas.microsoft.com/office/drawing/2014/chart" uri="{C3380CC4-5D6E-409C-BE32-E72D297353CC}">
              <c16:uniqueId val="{00000001-829F-4CD0-93FE-387CCA0C1EE1}"/>
            </c:ext>
          </c:extLst>
        </c:ser>
        <c:ser>
          <c:idx val="2"/>
          <c:order val="2"/>
          <c:tx>
            <c:strRef>
              <c:f>'Tour C'!$D$1</c:f>
              <c:strCache>
                <c:ptCount val="1"/>
                <c:pt idx="0">
                  <c:v>Greater than 5</c:v>
                </c:pt>
              </c:strCache>
            </c:strRef>
          </c:tx>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C'!$A$41:$A$53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C'!$D$41:$D$53</c:f>
              <c:numCache>
                <c:formatCode>General</c:formatCode>
                <c:ptCount val="13"/>
                <c:pt idx="0">
                  <c:v>105</c:v>
                </c:pt>
                <c:pt idx="1">
                  <c:v>100</c:v>
                </c:pt>
                <c:pt idx="2">
                  <c:v>58</c:v>
                </c:pt>
                <c:pt idx="3">
                  <c:v>83</c:v>
                </c:pt>
                <c:pt idx="4">
                  <c:v>79</c:v>
                </c:pt>
                <c:pt idx="5">
                  <c:v>73</c:v>
                </c:pt>
                <c:pt idx="6">
                  <c:v>85</c:v>
                </c:pt>
                <c:pt idx="7">
                  <c:v>87</c:v>
                </c:pt>
                <c:pt idx="8">
                  <c:v>108</c:v>
                </c:pt>
                <c:pt idx="9">
                  <c:v>101</c:v>
                </c:pt>
                <c:pt idx="10">
                  <c:v>89</c:v>
                </c:pt>
                <c:pt idx="11">
                  <c:v>81</c:v>
                </c:pt>
                <c:pt idx="12">
                  <c:v>81</c:v>
                </c:pt>
              </c:numCache>
            </c:numRef>
          </c:val>
          <c:extLst xmlns:c16r2="http://schemas.microsoft.com/office/drawing/2015/06/chart">
            <c:ext xmlns:c16="http://schemas.microsoft.com/office/drawing/2014/chart" uri="{C3380CC4-5D6E-409C-BE32-E72D297353CC}">
              <c16:uniqueId val="{00000002-829F-4CD0-93FE-387CCA0C1EE1}"/>
            </c:ext>
          </c:extLst>
        </c:ser>
        <c:dLbls>
          <c:showLegendKey val="0"/>
          <c:showVal val="1"/>
          <c:showCatName val="0"/>
          <c:showSerName val="0"/>
          <c:showPercent val="0"/>
          <c:showBubbleSize val="0"/>
        </c:dLbls>
        <c:gapWidth val="219"/>
        <c:axId val="375622032"/>
        <c:axId val="375626736"/>
      </c:barChart>
      <c:lineChart>
        <c:grouping val="standard"/>
        <c:varyColors val="0"/>
        <c:ser>
          <c:idx val="3"/>
          <c:order val="3"/>
          <c:tx>
            <c:strRef>
              <c:f>'Tour C'!$E$1</c:f>
              <c:strCache>
                <c:ptCount val="1"/>
                <c:pt idx="0">
                  <c:v>Percentage 5 min or less</c:v>
                </c:pt>
              </c:strCache>
            </c:strRef>
          </c:tx>
          <c:spPr>
            <a:ln w="34925" cap="rnd">
              <a:solidFill>
                <a:srgbClr val="FFFF00"/>
              </a:solidFill>
              <a:round/>
            </a:ln>
            <a:effectLst>
              <a:outerShdw blurRad="57150" dist="19050" dir="5400000" algn="ctr" rotWithShape="0">
                <a:srgbClr val="000000">
                  <a:alpha val="63000"/>
                </a:srgbClr>
              </a:outerShdw>
            </a:effectLst>
          </c:spPr>
          <c:marker>
            <c:symbol val="circle"/>
            <c:size val="6"/>
            <c:spPr>
              <a:solidFill>
                <a:srgbClr val="FFFF00"/>
              </a:solidFill>
              <a:ln w="9525">
                <a:solidFill>
                  <a:srgbClr val="FFFF00"/>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dLbls>
            <c:dLbl>
              <c:idx val="0"/>
              <c:layout>
                <c:manualLayout>
                  <c:x val="-7.7079063997224145E-3"/>
                  <c:y val="-7.673745327288637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3D36-4B08-BFD0-0025793EFF45}"/>
                </c:ext>
                <c:ext xmlns:c15="http://schemas.microsoft.com/office/drawing/2012/chart" uri="{CE6537A1-D6FC-4f65-9D91-7224C49458BB}"/>
              </c:extLst>
            </c:dLbl>
            <c:dLbl>
              <c:idx val="1"/>
              <c:layout>
                <c:manualLayout>
                  <c:x val="-2.4217420332116414E-2"/>
                  <c:y val="-0.1131010896365227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5C20-41DA-8A60-218F5F3E1F31}"/>
                </c:ext>
                <c:ext xmlns:c15="http://schemas.microsoft.com/office/drawing/2012/chart" uri="{CE6537A1-D6FC-4f65-9D91-7224C49458BB}"/>
              </c:extLst>
            </c:dLbl>
            <c:dLbl>
              <c:idx val="2"/>
              <c:layout>
                <c:manualLayout>
                  <c:x val="-2.8344798815214907E-2"/>
                  <c:y val="-6.057583711127018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5C20-41DA-8A60-218F5F3E1F31}"/>
                </c:ext>
                <c:ext xmlns:c15="http://schemas.microsoft.com/office/drawing/2012/chart" uri="{CE6537A1-D6FC-4f65-9D91-7224C49458BB}"/>
              </c:extLst>
            </c:dLbl>
            <c:dLbl>
              <c:idx val="3"/>
              <c:layout>
                <c:manualLayout>
                  <c:x val="-3.2472177298313379E-2"/>
                  <c:y val="-6.4616241151674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5C20-41DA-8A60-218F5F3E1F31}"/>
                </c:ext>
                <c:ext xmlns:c15="http://schemas.microsoft.com/office/drawing/2012/chart" uri="{CE6537A1-D6FC-4f65-9D91-7224C49458BB}"/>
              </c:extLst>
            </c:dLbl>
            <c:dLbl>
              <c:idx val="4"/>
              <c:layout>
                <c:manualLayout>
                  <c:x val="-2.5593213159815938E-2"/>
                  <c:y val="-0.109060685596118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3D36-4B08-BFD0-0025793EFF45}"/>
                </c:ext>
                <c:ext xmlns:c15="http://schemas.microsoft.com/office/drawing/2012/chart" uri="{CE6537A1-D6FC-4f65-9D91-7224C49458BB}"/>
              </c:extLst>
            </c:dLbl>
            <c:dLbl>
              <c:idx val="7"/>
              <c:layout>
                <c:manualLayout>
                  <c:x val="-1.7338456193618901E-2"/>
                  <c:y val="-6.057583711127022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3D36-4B08-BFD0-0025793EFF45}"/>
                </c:ext>
                <c:ext xmlns:c15="http://schemas.microsoft.com/office/drawing/2012/chart" uri="{CE6537A1-D6FC-4f65-9D91-7224C49458BB}"/>
              </c:extLst>
            </c:dLbl>
            <c:dLbl>
              <c:idx val="8"/>
              <c:layout>
                <c:manualLayout>
                  <c:x val="-1.4586870538219904E-2"/>
                  <c:y val="-6.4616241151674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3D36-4B08-BFD0-0025793EFF45}"/>
                </c:ext>
                <c:ext xmlns:c15="http://schemas.microsoft.com/office/drawing/2012/chart" uri="{CE6537A1-D6FC-4f65-9D91-7224C49458BB}"/>
              </c:extLst>
            </c:dLbl>
            <c:dLbl>
              <c:idx val="9"/>
              <c:layout>
                <c:manualLayout>
                  <c:x val="-1.5962663365919501E-2"/>
                  <c:y val="-7.26970492324822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5C20-41DA-8A60-218F5F3E1F31}"/>
                </c:ext>
                <c:ext xmlns:c15="http://schemas.microsoft.com/office/drawing/2012/chart" uri="{CE6537A1-D6FC-4f65-9D91-7224C49458BB}"/>
              </c:extLst>
            </c:dLbl>
            <c:dLbl>
              <c:idx val="10"/>
              <c:layout>
                <c:manualLayout>
                  <c:x val="-1.5962663365919501E-2"/>
                  <c:y val="-8.885866539409853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5C20-41DA-8A60-218F5F3E1F31}"/>
                </c:ext>
                <c:ext xmlns:c15="http://schemas.microsoft.com/office/drawing/2012/chart" uri="{CE6537A1-D6FC-4f65-9D91-7224C49458BB}"/>
              </c:extLst>
            </c:dLbl>
            <c:dLbl>
              <c:idx val="11"/>
              <c:layout>
                <c:manualLayout>
                  <c:x val="-3.2472177298313379E-2"/>
                  <c:y val="-0.12522230175773486"/>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5C20-41DA-8A60-218F5F3E1F31}"/>
                </c:ext>
                <c:ext xmlns:c15="http://schemas.microsoft.com/office/drawing/2012/chart" uri="{CE6537A1-D6FC-4f65-9D91-7224C49458BB}"/>
              </c:extLst>
            </c:dLbl>
            <c:dLbl>
              <c:idx val="12"/>
              <c:layout>
                <c:manualLayout>
                  <c:x val="-2.421742033211639E-2"/>
                  <c:y val="-8.885866539409850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5C20-41DA-8A60-218F5F3E1F3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C'!$A$41:$A$53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C'!$E$41:$E$53</c:f>
              <c:numCache>
                <c:formatCode>0.00%</c:formatCode>
                <c:ptCount val="13"/>
                <c:pt idx="0">
                  <c:v>0.72</c:v>
                </c:pt>
                <c:pt idx="1">
                  <c:v>0.75429975429975427</c:v>
                </c:pt>
                <c:pt idx="2">
                  <c:v>0.83888888888888891</c:v>
                </c:pt>
                <c:pt idx="3">
                  <c:v>0.7980535279805353</c:v>
                </c:pt>
                <c:pt idx="4">
                  <c:v>0.80637254901960786</c:v>
                </c:pt>
                <c:pt idx="5">
                  <c:v>0.76602564102564108</c:v>
                </c:pt>
                <c:pt idx="6">
                  <c:v>0.78749999999999998</c:v>
                </c:pt>
                <c:pt idx="7">
                  <c:v>0.78676470588235292</c:v>
                </c:pt>
                <c:pt idx="8">
                  <c:v>0.71199999999999997</c:v>
                </c:pt>
                <c:pt idx="9">
                  <c:v>0.74937965260545902</c:v>
                </c:pt>
                <c:pt idx="10">
                  <c:v>0.72865853658536583</c:v>
                </c:pt>
                <c:pt idx="11">
                  <c:v>0.8098591549295775</c:v>
                </c:pt>
                <c:pt idx="12">
                  <c:v>0.77929155313351495</c:v>
                </c:pt>
              </c:numCache>
            </c:numRef>
          </c:val>
          <c:smooth val="0"/>
          <c:extLst xmlns:c16r2="http://schemas.microsoft.com/office/drawing/2015/06/chart">
            <c:ext xmlns:c16="http://schemas.microsoft.com/office/drawing/2014/chart" uri="{C3380CC4-5D6E-409C-BE32-E72D297353CC}">
              <c16:uniqueId val="{00000010-829F-4CD0-93FE-387CCA0C1EE1}"/>
            </c:ext>
          </c:extLst>
        </c:ser>
        <c:dLbls>
          <c:showLegendKey val="0"/>
          <c:showVal val="1"/>
          <c:showCatName val="0"/>
          <c:showSerName val="0"/>
          <c:showPercent val="0"/>
          <c:showBubbleSize val="0"/>
        </c:dLbls>
        <c:marker val="1"/>
        <c:smooth val="0"/>
        <c:axId val="375623600"/>
        <c:axId val="375626344"/>
      </c:lineChart>
      <c:catAx>
        <c:axId val="37562203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5626736"/>
        <c:crosses val="autoZero"/>
        <c:auto val="1"/>
        <c:lblAlgn val="ctr"/>
        <c:lblOffset val="100"/>
        <c:noMultiLvlLbl val="0"/>
      </c:catAx>
      <c:valAx>
        <c:axId val="37562673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5622032"/>
        <c:crosses val="autoZero"/>
        <c:crossBetween val="between"/>
      </c:valAx>
      <c:valAx>
        <c:axId val="375626344"/>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5623600"/>
        <c:crosses val="max"/>
        <c:crossBetween val="between"/>
      </c:valAx>
      <c:catAx>
        <c:axId val="375623600"/>
        <c:scaling>
          <c:orientation val="minMax"/>
        </c:scaling>
        <c:delete val="1"/>
        <c:axPos val="b"/>
        <c:numFmt formatCode="General" sourceLinked="1"/>
        <c:majorTickMark val="none"/>
        <c:minorTickMark val="none"/>
        <c:tickLblPos val="nextTo"/>
        <c:crossAx val="3756263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r>
              <a:rPr lang="en-US" b="1">
                <a:solidFill>
                  <a:schemeClr val="bg1"/>
                </a:solidFill>
              </a:rPr>
              <a:t>Percentage of Property Saved</a:t>
            </a:r>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988B-455B-8CD1-DD575A94B72D}"/>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988B-455B-8CD1-DD575A94B72D}"/>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Sheet1!$A$1:$A$2</c:f>
              <c:strCache>
                <c:ptCount val="2"/>
                <c:pt idx="0">
                  <c:v>Property Saved:</c:v>
                </c:pt>
                <c:pt idx="1">
                  <c:v>Property Loss:</c:v>
                </c:pt>
              </c:strCache>
            </c:strRef>
          </c:cat>
          <c:val>
            <c:numRef>
              <c:f>Sheet1!$B$1:$B$2</c:f>
              <c:numCache>
                <c:formatCode>0.00%</c:formatCode>
                <c:ptCount val="2"/>
                <c:pt idx="0">
                  <c:v>0</c:v>
                </c:pt>
                <c:pt idx="1">
                  <c:v>1</c:v>
                </c:pt>
              </c:numCache>
            </c:numRef>
          </c:val>
          <c:extLst xmlns:c16r2="http://schemas.microsoft.com/office/drawing/2015/06/chart">
            <c:ext xmlns:c16="http://schemas.microsoft.com/office/drawing/2014/chart" uri="{C3380CC4-5D6E-409C-BE32-E72D297353CC}">
              <c16:uniqueId val="{00000004-988B-455B-8CD1-DD575A94B72D}"/>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First</a:t>
            </a:r>
            <a:r>
              <a:rPr lang="en-US" baseline="0" dirty="0"/>
              <a:t> </a:t>
            </a:r>
            <a:r>
              <a:rPr lang="en-US" dirty="0"/>
              <a:t>Engine Response</a:t>
            </a:r>
          </a:p>
          <a:p>
            <a:pPr>
              <a:defRPr/>
            </a:pPr>
            <a:r>
              <a:rPr lang="en-US" dirty="0"/>
              <a:t>Tour</a:t>
            </a:r>
            <a:r>
              <a:rPr lang="en-US" baseline="0" dirty="0"/>
              <a:t> D</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'Tour D'!$B$1</c:f>
              <c:strCache>
                <c:ptCount val="1"/>
                <c:pt idx="0">
                  <c:v>Total Calls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D'!$A$41:$A$53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D'!$B$41:$B$53</c:f>
              <c:numCache>
                <c:formatCode>General</c:formatCode>
                <c:ptCount val="13"/>
                <c:pt idx="0">
                  <c:v>1</c:v>
                </c:pt>
                <c:pt idx="1">
                  <c:v>3</c:v>
                </c:pt>
                <c:pt idx="2">
                  <c:v>1</c:v>
                </c:pt>
                <c:pt idx="3">
                  <c:v>5</c:v>
                </c:pt>
                <c:pt idx="4">
                  <c:v>2</c:v>
                </c:pt>
                <c:pt idx="5">
                  <c:v>5</c:v>
                </c:pt>
                <c:pt idx="6">
                  <c:v>4</c:v>
                </c:pt>
                <c:pt idx="7">
                  <c:v>5</c:v>
                </c:pt>
                <c:pt idx="8">
                  <c:v>2</c:v>
                </c:pt>
                <c:pt idx="9">
                  <c:v>4</c:v>
                </c:pt>
                <c:pt idx="10">
                  <c:v>2</c:v>
                </c:pt>
                <c:pt idx="11">
                  <c:v>5</c:v>
                </c:pt>
                <c:pt idx="12">
                  <c:v>5</c:v>
                </c:pt>
              </c:numCache>
            </c:numRef>
          </c:val>
          <c:extLst xmlns:c16r2="http://schemas.microsoft.com/office/drawing/2015/06/chart">
            <c:ext xmlns:c16="http://schemas.microsoft.com/office/drawing/2014/chart" uri="{C3380CC4-5D6E-409C-BE32-E72D297353CC}">
              <c16:uniqueId val="{00000000-B119-4C01-9F41-AC37EF24FF80}"/>
            </c:ext>
          </c:extLst>
        </c:ser>
        <c:dLbls>
          <c:showLegendKey val="0"/>
          <c:showVal val="1"/>
          <c:showCatName val="0"/>
          <c:showSerName val="0"/>
          <c:showPercent val="0"/>
          <c:showBubbleSize val="0"/>
        </c:dLbls>
        <c:gapWidth val="219"/>
        <c:overlap val="-27"/>
        <c:axId val="377260560"/>
        <c:axId val="377262128"/>
      </c:barChart>
      <c:lineChart>
        <c:grouping val="standard"/>
        <c:varyColors val="0"/>
        <c:ser>
          <c:idx val="1"/>
          <c:order val="1"/>
          <c:tx>
            <c:strRef>
              <c:f>'Tour D'!$C$1</c:f>
              <c:strCache>
                <c:ptCount val="1"/>
                <c:pt idx="0">
                  <c:v>ISO 6:20 Seconds or Less</c:v>
                </c:pt>
              </c:strCache>
            </c:strRef>
          </c:tx>
          <c:spPr>
            <a:ln w="34925" cap="rnd">
              <a:solidFill>
                <a:srgbClr val="FFFF00"/>
              </a:solidFill>
              <a:round/>
            </a:ln>
            <a:effectLst>
              <a:outerShdw blurRad="57150" dist="19050" dir="5400000" algn="ctr" rotWithShape="0">
                <a:srgbClr val="000000">
                  <a:alpha val="63000"/>
                </a:srgbClr>
              </a:outerShdw>
            </a:effectLst>
          </c:spPr>
          <c:marker>
            <c:symbol val="circle"/>
            <c:size val="5"/>
            <c:spPr>
              <a:solidFill>
                <a:srgbClr val="FFFF00"/>
              </a:solidFill>
              <a:ln w="9525">
                <a:solidFill>
                  <a:srgbClr val="FFFF00"/>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Lbl>
              <c:idx val="11"/>
              <c:layout>
                <c:manualLayout>
                  <c:x val="-3.0314936139293494E-2"/>
                  <c:y val="-4.39379585368724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B81-4ACE-AE33-718356821A2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D'!$A$41:$A$53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D'!$C$41:$C$53</c:f>
              <c:numCache>
                <c:formatCode>0.00%</c:formatCode>
                <c:ptCount val="13"/>
                <c:pt idx="0">
                  <c:v>1</c:v>
                </c:pt>
                <c:pt idx="1">
                  <c:v>1</c:v>
                </c:pt>
                <c:pt idx="2">
                  <c:v>1</c:v>
                </c:pt>
                <c:pt idx="3">
                  <c:v>0.8</c:v>
                </c:pt>
                <c:pt idx="4">
                  <c:v>1</c:v>
                </c:pt>
                <c:pt idx="5">
                  <c:v>1</c:v>
                </c:pt>
                <c:pt idx="6">
                  <c:v>1</c:v>
                </c:pt>
                <c:pt idx="7">
                  <c:v>1</c:v>
                </c:pt>
                <c:pt idx="8">
                  <c:v>1</c:v>
                </c:pt>
                <c:pt idx="9">
                  <c:v>0.75</c:v>
                </c:pt>
                <c:pt idx="10">
                  <c:v>1</c:v>
                </c:pt>
                <c:pt idx="11">
                  <c:v>1</c:v>
                </c:pt>
                <c:pt idx="12">
                  <c:v>1</c:v>
                </c:pt>
              </c:numCache>
            </c:numRef>
          </c:val>
          <c:smooth val="0"/>
          <c:extLst xmlns:c16r2="http://schemas.microsoft.com/office/drawing/2015/06/chart">
            <c:ext xmlns:c16="http://schemas.microsoft.com/office/drawing/2014/chart" uri="{C3380CC4-5D6E-409C-BE32-E72D297353CC}">
              <c16:uniqueId val="{0000000E-B119-4C01-9F41-AC37EF24FF80}"/>
            </c:ext>
          </c:extLst>
        </c:ser>
        <c:dLbls>
          <c:showLegendKey val="0"/>
          <c:showVal val="1"/>
          <c:showCatName val="0"/>
          <c:showSerName val="0"/>
          <c:showPercent val="0"/>
          <c:showBubbleSize val="0"/>
        </c:dLbls>
        <c:marker val="1"/>
        <c:smooth val="0"/>
        <c:axId val="377258208"/>
        <c:axId val="377260952"/>
      </c:lineChart>
      <c:catAx>
        <c:axId val="3772605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7262128"/>
        <c:crosses val="autoZero"/>
        <c:auto val="1"/>
        <c:lblAlgn val="ctr"/>
        <c:lblOffset val="100"/>
        <c:noMultiLvlLbl val="0"/>
      </c:catAx>
      <c:valAx>
        <c:axId val="37726212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7260560"/>
        <c:crosses val="autoZero"/>
        <c:crossBetween val="between"/>
      </c:valAx>
      <c:valAx>
        <c:axId val="377260952"/>
        <c:scaling>
          <c:orientation val="minMax"/>
        </c:scaling>
        <c:delete val="0"/>
        <c:axPos val="r"/>
        <c:numFmt formatCode="0.0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7258208"/>
        <c:crosses val="max"/>
        <c:crossBetween val="between"/>
      </c:valAx>
      <c:catAx>
        <c:axId val="377258208"/>
        <c:scaling>
          <c:orientation val="minMax"/>
        </c:scaling>
        <c:delete val="1"/>
        <c:axPos val="b"/>
        <c:numFmt formatCode="General" sourceLinked="1"/>
        <c:majorTickMark val="out"/>
        <c:minorTickMark val="none"/>
        <c:tickLblPos val="nextTo"/>
        <c:crossAx val="3772609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First EMS Response</a:t>
            </a:r>
            <a:r>
              <a:rPr lang="en-US" baseline="0" dirty="0"/>
              <a:t> </a:t>
            </a:r>
          </a:p>
          <a:p>
            <a:pPr>
              <a:defRPr/>
            </a:pPr>
            <a:r>
              <a:rPr lang="en-US" baseline="0" dirty="0"/>
              <a:t>Tour D</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4.5762046495755812E-2"/>
          <c:y val="0.21372625267383411"/>
          <c:w val="0.88870473077404444"/>
          <c:h val="0.59256681656770727"/>
        </c:manualLayout>
      </c:layout>
      <c:barChart>
        <c:barDir val="col"/>
        <c:grouping val="clustered"/>
        <c:varyColors val="0"/>
        <c:ser>
          <c:idx val="0"/>
          <c:order val="0"/>
          <c:tx>
            <c:strRef>
              <c:f>'Tour D'!$B$1</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6.8748032290571843E-3"/>
                  <c:y val="0.1288420109769929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43BB-4A5A-9916-9DC13D8E91C1}"/>
                </c:ext>
                <c:ext xmlns:c15="http://schemas.microsoft.com/office/drawing/2012/chart" uri="{CE6537A1-D6FC-4f65-9D91-7224C49458BB}"/>
              </c:extLst>
            </c:dLbl>
            <c:dLbl>
              <c:idx val="5"/>
              <c:layout>
                <c:manualLayout>
                  <c:x val="-2.7499212916229239E-3"/>
                  <c:y val="0.1207856187689832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43BB-4A5A-9916-9DC13D8E91C1}"/>
                </c:ext>
                <c:ext xmlns:c15="http://schemas.microsoft.com/office/drawing/2012/chart" uri="{CE6537A1-D6FC-4f65-9D91-7224C49458BB}"/>
              </c:extLst>
            </c:dLbl>
            <c:dLbl>
              <c:idx val="6"/>
              <c:layout>
                <c:manualLayout>
                  <c:x val="-2.7499212916228736E-3"/>
                  <c:y val="0.14898299149701724"/>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43BB-4A5A-9916-9DC13D8E91C1}"/>
                </c:ext>
                <c:ext xmlns:c15="http://schemas.microsoft.com/office/drawing/2012/chart" uri="{CE6537A1-D6FC-4f65-9D91-7224C49458BB}"/>
              </c:extLst>
            </c:dLbl>
            <c:dLbl>
              <c:idx val="8"/>
              <c:layout>
                <c:manualLayout>
                  <c:x val="-4.1248819374343102E-3"/>
                  <c:y val="0.12078561876898328"/>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43BB-4A5A-9916-9DC13D8E91C1}"/>
                </c:ext>
                <c:ext xmlns:c15="http://schemas.microsoft.com/office/drawing/2012/chart" uri="{CE6537A1-D6FC-4f65-9D91-7224C49458BB}"/>
              </c:extLst>
            </c:dLbl>
            <c:dLbl>
              <c:idx val="9"/>
              <c:layout>
                <c:manualLayout>
                  <c:x val="-1.3749606458114469E-2"/>
                  <c:y val="0.10064463824895901"/>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63B3-4BC6-BBC3-BA488EC61C4A}"/>
                </c:ext>
                <c:ext xmlns:c15="http://schemas.microsoft.com/office/drawing/2012/chart" uri="{CE6537A1-D6FC-4f65-9D91-7224C49458BB}"/>
              </c:extLst>
            </c:dLbl>
            <c:dLbl>
              <c:idx val="10"/>
              <c:layout>
                <c:manualLayout>
                  <c:x val="-1.9249449041360216E-2"/>
                  <c:y val="0.11272922656097356"/>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63B3-4BC6-BBC3-BA488EC61C4A}"/>
                </c:ext>
                <c:ext xmlns:c15="http://schemas.microsoft.com/office/drawing/2012/chart" uri="{CE6537A1-D6FC-4f65-9D91-7224C49458BB}"/>
              </c:extLst>
            </c:dLbl>
            <c:dLbl>
              <c:idx val="12"/>
              <c:layout>
                <c:manualLayout>
                  <c:x val="-1.0082928257102901E-16"/>
                  <c:y val="0.1167574226649784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43BB-4A5A-9916-9DC13D8E91C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D'!$A$41:$A$53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D'!$B$41:$B$53</c:f>
              <c:numCache>
                <c:formatCode>General</c:formatCode>
                <c:ptCount val="13"/>
                <c:pt idx="0">
                  <c:v>418</c:v>
                </c:pt>
                <c:pt idx="1">
                  <c:v>396</c:v>
                </c:pt>
                <c:pt idx="2">
                  <c:v>392</c:v>
                </c:pt>
                <c:pt idx="3">
                  <c:v>431</c:v>
                </c:pt>
                <c:pt idx="4">
                  <c:v>427</c:v>
                </c:pt>
                <c:pt idx="5">
                  <c:v>315</c:v>
                </c:pt>
                <c:pt idx="6">
                  <c:v>433</c:v>
                </c:pt>
                <c:pt idx="7">
                  <c:v>385</c:v>
                </c:pt>
                <c:pt idx="8">
                  <c:v>439</c:v>
                </c:pt>
                <c:pt idx="9">
                  <c:v>424</c:v>
                </c:pt>
                <c:pt idx="10">
                  <c:v>362</c:v>
                </c:pt>
                <c:pt idx="11">
                  <c:v>370</c:v>
                </c:pt>
                <c:pt idx="12">
                  <c:v>364</c:v>
                </c:pt>
              </c:numCache>
            </c:numRef>
          </c:val>
          <c:extLst xmlns:c16r2="http://schemas.microsoft.com/office/drawing/2015/06/chart">
            <c:ext xmlns:c16="http://schemas.microsoft.com/office/drawing/2014/chart" uri="{C3380CC4-5D6E-409C-BE32-E72D297353CC}">
              <c16:uniqueId val="{00000000-C089-4B01-B108-47B60DEBE9C6}"/>
            </c:ext>
          </c:extLst>
        </c:ser>
        <c:ser>
          <c:idx val="1"/>
          <c:order val="1"/>
          <c:tx>
            <c:strRef>
              <c:f>'Tour D'!$C$1</c:f>
              <c:strCache>
                <c:ptCount val="1"/>
                <c:pt idx="0">
                  <c:v>Less Than 5</c:v>
                </c:pt>
              </c:strCache>
            </c:strRef>
          </c:tx>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D'!$A$41:$A$53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D'!$C$41:$C$53</c:f>
              <c:numCache>
                <c:formatCode>General</c:formatCode>
                <c:ptCount val="13"/>
                <c:pt idx="0">
                  <c:v>313</c:v>
                </c:pt>
                <c:pt idx="1">
                  <c:v>319</c:v>
                </c:pt>
                <c:pt idx="2">
                  <c:v>327</c:v>
                </c:pt>
                <c:pt idx="3">
                  <c:v>330</c:v>
                </c:pt>
                <c:pt idx="4">
                  <c:v>330</c:v>
                </c:pt>
                <c:pt idx="5">
                  <c:v>261</c:v>
                </c:pt>
                <c:pt idx="6">
                  <c:v>333</c:v>
                </c:pt>
                <c:pt idx="7">
                  <c:v>313</c:v>
                </c:pt>
                <c:pt idx="8">
                  <c:v>315</c:v>
                </c:pt>
                <c:pt idx="9">
                  <c:v>302</c:v>
                </c:pt>
                <c:pt idx="10">
                  <c:v>248</c:v>
                </c:pt>
                <c:pt idx="11">
                  <c:v>286</c:v>
                </c:pt>
                <c:pt idx="12">
                  <c:v>286</c:v>
                </c:pt>
              </c:numCache>
            </c:numRef>
          </c:val>
          <c:extLst xmlns:c16r2="http://schemas.microsoft.com/office/drawing/2015/06/chart">
            <c:ext xmlns:c16="http://schemas.microsoft.com/office/drawing/2014/chart" uri="{C3380CC4-5D6E-409C-BE32-E72D297353CC}">
              <c16:uniqueId val="{00000001-C089-4B01-B108-47B60DEBE9C6}"/>
            </c:ext>
          </c:extLst>
        </c:ser>
        <c:ser>
          <c:idx val="2"/>
          <c:order val="2"/>
          <c:tx>
            <c:strRef>
              <c:f>'Tour D'!$D$1</c:f>
              <c:strCache>
                <c:ptCount val="1"/>
                <c:pt idx="0">
                  <c:v>Greater than 5</c:v>
                </c:pt>
              </c:strCache>
            </c:strRef>
          </c:tx>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D'!$A$41:$A$53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D'!$D$41:$D$53</c:f>
              <c:numCache>
                <c:formatCode>General</c:formatCode>
                <c:ptCount val="13"/>
                <c:pt idx="0">
                  <c:v>105</c:v>
                </c:pt>
                <c:pt idx="1">
                  <c:v>77</c:v>
                </c:pt>
                <c:pt idx="2">
                  <c:v>65</c:v>
                </c:pt>
                <c:pt idx="3">
                  <c:v>101</c:v>
                </c:pt>
                <c:pt idx="4">
                  <c:v>97</c:v>
                </c:pt>
                <c:pt idx="5">
                  <c:v>54</c:v>
                </c:pt>
                <c:pt idx="6">
                  <c:v>100</c:v>
                </c:pt>
                <c:pt idx="7">
                  <c:v>72</c:v>
                </c:pt>
                <c:pt idx="8">
                  <c:v>124</c:v>
                </c:pt>
                <c:pt idx="9">
                  <c:v>122</c:v>
                </c:pt>
                <c:pt idx="10">
                  <c:v>114</c:v>
                </c:pt>
                <c:pt idx="11">
                  <c:v>84</c:v>
                </c:pt>
                <c:pt idx="12">
                  <c:v>78</c:v>
                </c:pt>
              </c:numCache>
            </c:numRef>
          </c:val>
          <c:extLst xmlns:c16r2="http://schemas.microsoft.com/office/drawing/2015/06/chart">
            <c:ext xmlns:c16="http://schemas.microsoft.com/office/drawing/2014/chart" uri="{C3380CC4-5D6E-409C-BE32-E72D297353CC}">
              <c16:uniqueId val="{00000002-C089-4B01-B108-47B60DEBE9C6}"/>
            </c:ext>
          </c:extLst>
        </c:ser>
        <c:dLbls>
          <c:showLegendKey val="0"/>
          <c:showVal val="1"/>
          <c:showCatName val="0"/>
          <c:showSerName val="0"/>
          <c:showPercent val="0"/>
          <c:showBubbleSize val="0"/>
        </c:dLbls>
        <c:gapWidth val="182"/>
        <c:axId val="377263696"/>
        <c:axId val="377261344"/>
      </c:barChart>
      <c:lineChart>
        <c:grouping val="standard"/>
        <c:varyColors val="0"/>
        <c:ser>
          <c:idx val="3"/>
          <c:order val="3"/>
          <c:tx>
            <c:strRef>
              <c:f>'Tour D'!$E$1</c:f>
              <c:strCache>
                <c:ptCount val="1"/>
                <c:pt idx="0">
                  <c:v>Percentage 5 min or less</c:v>
                </c:pt>
              </c:strCache>
            </c:strRef>
          </c:tx>
          <c:spPr>
            <a:ln w="34925" cap="rnd">
              <a:solidFill>
                <a:srgbClr val="FFFF00"/>
              </a:solidFill>
              <a:round/>
            </a:ln>
            <a:effectLst>
              <a:outerShdw blurRad="57150" dist="19050" dir="5400000" algn="ctr" rotWithShape="0">
                <a:srgbClr val="000000">
                  <a:alpha val="63000"/>
                </a:srgbClr>
              </a:outerShdw>
            </a:effectLst>
          </c:spPr>
          <c:marker>
            <c:symbol val="circle"/>
            <c:size val="6"/>
            <c:spPr>
              <a:solidFill>
                <a:srgbClr val="FFFF00"/>
              </a:solidFill>
              <a:ln w="9525">
                <a:solidFill>
                  <a:srgbClr val="FFFF00"/>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dLbls>
            <c:dLbl>
              <c:idx val="5"/>
              <c:layout>
                <c:manualLayout>
                  <c:x val="-3.1077575063107446E-2"/>
                  <c:y val="-4.83082210724771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43BB-4A5A-9916-9DC13D8E91C1}"/>
                </c:ext>
                <c:ext xmlns:c15="http://schemas.microsoft.com/office/drawing/2012/chart" uri="{CE6537A1-D6FC-4f65-9D91-7224C49458BB}"/>
              </c:extLst>
            </c:dLbl>
            <c:dLbl>
              <c:idx val="6"/>
              <c:layout>
                <c:manualLayout>
                  <c:x val="-3.1077575063107446E-2"/>
                  <c:y val="-4.428002496847222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43BB-4A5A-9916-9DC13D8E91C1}"/>
                </c:ext>
                <c:ext xmlns:c15="http://schemas.microsoft.com/office/drawing/2012/chart" uri="{CE6537A1-D6FC-4f65-9D91-7224C49458BB}"/>
              </c:extLst>
            </c:dLbl>
            <c:dLbl>
              <c:idx val="10"/>
              <c:layout>
                <c:manualLayout>
                  <c:x val="-3.1077575063107547E-2"/>
                  <c:y val="-7.247739769650618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43BB-4A5A-9916-9DC13D8E91C1}"/>
                </c:ext>
                <c:ext xmlns:c15="http://schemas.microsoft.com/office/drawing/2012/chart" uri="{CE6537A1-D6FC-4f65-9D91-7224C49458BB}"/>
              </c:extLst>
            </c:dLbl>
            <c:dLbl>
              <c:idx val="11"/>
              <c:layout>
                <c:manualLayout>
                  <c:x val="-2.6952693125673235E-2"/>
                  <c:y val="-6.039280938449167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43BB-4A5A-9916-9DC13D8E91C1}"/>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'Tour D'!$A$41:$A$53</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'Tour D'!$E$41:$E$53</c:f>
              <c:numCache>
                <c:formatCode>0.00%</c:formatCode>
                <c:ptCount val="13"/>
                <c:pt idx="0">
                  <c:v>0.74880382775119614</c:v>
                </c:pt>
                <c:pt idx="1">
                  <c:v>0.80555555555555558</c:v>
                </c:pt>
                <c:pt idx="2">
                  <c:v>0.83418367346938771</c:v>
                </c:pt>
                <c:pt idx="3">
                  <c:v>0.76566125290023201</c:v>
                </c:pt>
                <c:pt idx="4">
                  <c:v>0.77283372365339575</c:v>
                </c:pt>
                <c:pt idx="5">
                  <c:v>0.82857142857142863</c:v>
                </c:pt>
                <c:pt idx="6">
                  <c:v>0.76905311778290997</c:v>
                </c:pt>
                <c:pt idx="7">
                  <c:v>0.81298701298701304</c:v>
                </c:pt>
                <c:pt idx="8">
                  <c:v>0.71753986332574027</c:v>
                </c:pt>
                <c:pt idx="9">
                  <c:v>0.71226415094339623</c:v>
                </c:pt>
                <c:pt idx="10">
                  <c:v>0.68508287292817682</c:v>
                </c:pt>
                <c:pt idx="11">
                  <c:v>0.77297297297297296</c:v>
                </c:pt>
                <c:pt idx="12">
                  <c:v>0.7857142857142857</c:v>
                </c:pt>
              </c:numCache>
            </c:numRef>
          </c:val>
          <c:smooth val="0"/>
          <c:extLst xmlns:c16r2="http://schemas.microsoft.com/office/drawing/2015/06/chart">
            <c:ext xmlns:c16="http://schemas.microsoft.com/office/drawing/2014/chart" uri="{C3380CC4-5D6E-409C-BE32-E72D297353CC}">
              <c16:uniqueId val="{00000010-C089-4B01-B108-47B60DEBE9C6}"/>
            </c:ext>
          </c:extLst>
        </c:ser>
        <c:dLbls>
          <c:showLegendKey val="0"/>
          <c:showVal val="1"/>
          <c:showCatName val="0"/>
          <c:showSerName val="0"/>
          <c:showPercent val="0"/>
          <c:showBubbleSize val="0"/>
        </c:dLbls>
        <c:marker val="1"/>
        <c:smooth val="0"/>
        <c:axId val="377261736"/>
        <c:axId val="377264088"/>
      </c:lineChart>
      <c:catAx>
        <c:axId val="37726369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7261344"/>
        <c:crosses val="autoZero"/>
        <c:auto val="1"/>
        <c:lblAlgn val="ctr"/>
        <c:lblOffset val="100"/>
        <c:noMultiLvlLbl val="0"/>
      </c:catAx>
      <c:valAx>
        <c:axId val="37726134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7263696"/>
        <c:crosses val="autoZero"/>
        <c:crossBetween val="between"/>
      </c:valAx>
      <c:valAx>
        <c:axId val="377264088"/>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7261736"/>
        <c:crosses val="max"/>
        <c:crossBetween val="between"/>
      </c:valAx>
      <c:catAx>
        <c:axId val="377261736"/>
        <c:scaling>
          <c:orientation val="minMax"/>
        </c:scaling>
        <c:delete val="1"/>
        <c:axPos val="b"/>
        <c:numFmt formatCode="General" sourceLinked="1"/>
        <c:majorTickMark val="none"/>
        <c:minorTickMark val="none"/>
        <c:tickLblPos val="nextTo"/>
        <c:crossAx val="37726408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Sheet5!$B$1</c:f>
              <c:strCache>
                <c:ptCount val="1"/>
                <c:pt idx="0">
                  <c:v>Count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Sheet5!$A$2:$A$4</c:f>
              <c:strCache>
                <c:ptCount val="3"/>
                <c:pt idx="0">
                  <c:v>Activity</c:v>
                </c:pt>
                <c:pt idx="1">
                  <c:v>Inspections</c:v>
                </c:pt>
                <c:pt idx="2">
                  <c:v>Training</c:v>
                </c:pt>
              </c:strCache>
            </c:strRef>
          </c:cat>
          <c:val>
            <c:numRef>
              <c:f>Sheet5!$B$2:$B$4</c:f>
              <c:numCache>
                <c:formatCode>General</c:formatCode>
                <c:ptCount val="3"/>
                <c:pt idx="0">
                  <c:v>325</c:v>
                </c:pt>
                <c:pt idx="1">
                  <c:v>392</c:v>
                </c:pt>
                <c:pt idx="2">
                  <c:v>36</c:v>
                </c:pt>
              </c:numCache>
            </c:numRef>
          </c:val>
        </c:ser>
        <c:ser>
          <c:idx val="1"/>
          <c:order val="1"/>
          <c:tx>
            <c:strRef>
              <c:f>Sheet5!$C$1</c:f>
              <c:strCache>
                <c:ptCount val="1"/>
                <c:pt idx="0">
                  <c:v>Hours</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Sheet5!$A$2:$A$4</c:f>
              <c:strCache>
                <c:ptCount val="3"/>
                <c:pt idx="0">
                  <c:v>Activity</c:v>
                </c:pt>
                <c:pt idx="1">
                  <c:v>Inspections</c:v>
                </c:pt>
                <c:pt idx="2">
                  <c:v>Training</c:v>
                </c:pt>
              </c:strCache>
            </c:strRef>
          </c:cat>
          <c:val>
            <c:numRef>
              <c:f>Sheet5!$C$2:$C$4</c:f>
              <c:numCache>
                <c:formatCode>General</c:formatCode>
                <c:ptCount val="3"/>
                <c:pt idx="0">
                  <c:v>535.72</c:v>
                </c:pt>
                <c:pt idx="1">
                  <c:v>530.32999999999993</c:v>
                </c:pt>
                <c:pt idx="2">
                  <c:v>113</c:v>
                </c:pt>
              </c:numCache>
            </c:numRef>
          </c:val>
        </c:ser>
        <c:dLbls>
          <c:dLblPos val="outEnd"/>
          <c:showLegendKey val="0"/>
          <c:showVal val="1"/>
          <c:showCatName val="0"/>
          <c:showSerName val="0"/>
          <c:showPercent val="0"/>
          <c:showBubbleSize val="0"/>
        </c:dLbls>
        <c:gapWidth val="100"/>
        <c:overlap val="-24"/>
        <c:axId val="386833816"/>
        <c:axId val="386837344"/>
      </c:barChart>
      <c:catAx>
        <c:axId val="3868338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6837344"/>
        <c:crosses val="autoZero"/>
        <c:auto val="1"/>
        <c:lblAlgn val="ctr"/>
        <c:lblOffset val="100"/>
        <c:noMultiLvlLbl val="0"/>
      </c:catAx>
      <c:valAx>
        <c:axId val="38683734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86833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b="1" i="0" baseline="0">
                <a:effectLst>
                  <a:outerShdw blurRad="50800" dist="38100" dir="5400000" algn="t" rotWithShape="0">
                    <a:srgbClr val="000000">
                      <a:alpha val="40000"/>
                    </a:srgbClr>
                  </a:outerShdw>
                </a:effectLst>
              </a:rPr>
              <a:t>Cause of Fire</a:t>
            </a:r>
            <a:endParaRPr lang="en-US">
              <a:effectLst/>
            </a:endParaRPr>
          </a:p>
          <a:p>
            <a:pPr>
              <a:defRPr/>
            </a:pPr>
            <a:r>
              <a:rPr lang="en-US" sz="1800" b="1" i="0" baseline="0">
                <a:effectLst>
                  <a:outerShdw blurRad="50800" dist="38100" dir="5400000" algn="t" rotWithShape="0">
                    <a:srgbClr val="000000">
                      <a:alpha val="40000"/>
                    </a:srgbClr>
                  </a:outerShdw>
                </a:effectLst>
              </a:rPr>
              <a:t>Month of April 2021</a:t>
            </a:r>
            <a:endParaRPr lang="en-US">
              <a:effectLst/>
            </a:endParaRPr>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Sheet2!$B$1</c:f>
              <c:strCache>
                <c:ptCount val="1"/>
                <c:pt idx="0">
                  <c:v>2019</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extLst>
                <c:ext xmlns:c15="http://schemas.microsoft.com/office/drawing/2012/chart" uri="{02D57815-91ED-43cb-92C2-25804820EDAC}">
                  <c15:fullRef>
                    <c15:sqref>Sheet2!$A$1:$A$7</c15:sqref>
                  </c15:fullRef>
                </c:ext>
              </c:extLst>
              <c:f>Sheet2!$A$2:$A$7</c:f>
              <c:strCache>
                <c:ptCount val="6"/>
                <c:pt idx="0">
                  <c:v>Act of nature</c:v>
                </c:pt>
                <c:pt idx="1">
                  <c:v>Cause under investigation</c:v>
                </c:pt>
                <c:pt idx="2">
                  <c:v>Cause undetermined after investigation</c:v>
                </c:pt>
                <c:pt idx="3">
                  <c:v>Failure of equipment or heat source</c:v>
                </c:pt>
                <c:pt idx="4">
                  <c:v>Intentional</c:v>
                </c:pt>
                <c:pt idx="5">
                  <c:v>Unintentional</c:v>
                </c:pt>
              </c:strCache>
            </c:strRef>
          </c:cat>
          <c:val>
            <c:numRef>
              <c:extLst>
                <c:ext xmlns:c15="http://schemas.microsoft.com/office/drawing/2012/chart" uri="{02D57815-91ED-43cb-92C2-25804820EDAC}">
                  <c15:fullRef>
                    <c15:sqref>Sheet2!$B$1:$B$7</c15:sqref>
                  </c15:fullRef>
                </c:ext>
              </c:extLst>
              <c:f>Sheet2!$B$2:$B$7</c:f>
              <c:numCache>
                <c:formatCode>General</c:formatCode>
                <c:ptCount val="6"/>
                <c:pt idx="1">
                  <c:v>4</c:v>
                </c:pt>
                <c:pt idx="2">
                  <c:v>28</c:v>
                </c:pt>
                <c:pt idx="3">
                  <c:v>1</c:v>
                </c:pt>
                <c:pt idx="4">
                  <c:v>6</c:v>
                </c:pt>
                <c:pt idx="5">
                  <c:v>11</c:v>
                </c:pt>
              </c:numCache>
            </c:numRef>
          </c:val>
        </c:ser>
        <c:ser>
          <c:idx val="1"/>
          <c:order val="1"/>
          <c:tx>
            <c:strRef>
              <c:f>Sheet2!$C$1</c:f>
              <c:strCache>
                <c:ptCount val="1"/>
                <c:pt idx="0">
                  <c:v>2020</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extLst>
                <c:ext xmlns:c15="http://schemas.microsoft.com/office/drawing/2012/chart" uri="{02D57815-91ED-43cb-92C2-25804820EDAC}">
                  <c15:fullRef>
                    <c15:sqref>Sheet2!$A$1:$A$7</c15:sqref>
                  </c15:fullRef>
                </c:ext>
              </c:extLst>
              <c:f>Sheet2!$A$2:$A$7</c:f>
              <c:strCache>
                <c:ptCount val="6"/>
                <c:pt idx="0">
                  <c:v>Act of nature</c:v>
                </c:pt>
                <c:pt idx="1">
                  <c:v>Cause under investigation</c:v>
                </c:pt>
                <c:pt idx="2">
                  <c:v>Cause undetermined after investigation</c:v>
                </c:pt>
                <c:pt idx="3">
                  <c:v>Failure of equipment or heat source</c:v>
                </c:pt>
                <c:pt idx="4">
                  <c:v>Intentional</c:v>
                </c:pt>
                <c:pt idx="5">
                  <c:v>Unintentional</c:v>
                </c:pt>
              </c:strCache>
            </c:strRef>
          </c:cat>
          <c:val>
            <c:numRef>
              <c:extLst>
                <c:ext xmlns:c15="http://schemas.microsoft.com/office/drawing/2012/chart" uri="{02D57815-91ED-43cb-92C2-25804820EDAC}">
                  <c15:fullRef>
                    <c15:sqref>Sheet2!$C$1:$C$7</c15:sqref>
                  </c15:fullRef>
                </c:ext>
              </c:extLst>
              <c:f>Sheet2!$C$2:$C$7</c:f>
              <c:numCache>
                <c:formatCode>General</c:formatCode>
                <c:ptCount val="6"/>
                <c:pt idx="2">
                  <c:v>15</c:v>
                </c:pt>
                <c:pt idx="3">
                  <c:v>1</c:v>
                </c:pt>
                <c:pt idx="4">
                  <c:v>1</c:v>
                </c:pt>
                <c:pt idx="5">
                  <c:v>7</c:v>
                </c:pt>
              </c:numCache>
            </c:numRef>
          </c:val>
        </c:ser>
        <c:ser>
          <c:idx val="2"/>
          <c:order val="2"/>
          <c:tx>
            <c:strRef>
              <c:f>Sheet2!$D$1</c:f>
              <c:strCache>
                <c:ptCount val="1"/>
                <c:pt idx="0">
                  <c:v>2021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extLst>
                <c:ext xmlns:c15="http://schemas.microsoft.com/office/drawing/2012/chart" uri="{02D57815-91ED-43cb-92C2-25804820EDAC}">
                  <c15:fullRef>
                    <c15:sqref>Sheet2!$A$1:$A$7</c15:sqref>
                  </c15:fullRef>
                </c:ext>
              </c:extLst>
              <c:f>Sheet2!$A$2:$A$7</c:f>
              <c:strCache>
                <c:ptCount val="6"/>
                <c:pt idx="0">
                  <c:v>Act of nature</c:v>
                </c:pt>
                <c:pt idx="1">
                  <c:v>Cause under investigation</c:v>
                </c:pt>
                <c:pt idx="2">
                  <c:v>Cause undetermined after investigation</c:v>
                </c:pt>
                <c:pt idx="3">
                  <c:v>Failure of equipment or heat source</c:v>
                </c:pt>
                <c:pt idx="4">
                  <c:v>Intentional</c:v>
                </c:pt>
                <c:pt idx="5">
                  <c:v>Unintentional</c:v>
                </c:pt>
              </c:strCache>
            </c:strRef>
          </c:cat>
          <c:val>
            <c:numRef>
              <c:extLst>
                <c:ext xmlns:c15="http://schemas.microsoft.com/office/drawing/2012/chart" uri="{02D57815-91ED-43cb-92C2-25804820EDAC}">
                  <c15:fullRef>
                    <c15:sqref>Sheet2!$D$1:$D$7</c15:sqref>
                  </c15:fullRef>
                </c:ext>
              </c:extLst>
              <c:f>Sheet2!$D$2:$D$7</c:f>
              <c:numCache>
                <c:formatCode>General</c:formatCode>
                <c:ptCount val="6"/>
                <c:pt idx="0">
                  <c:v>2</c:v>
                </c:pt>
                <c:pt idx="1">
                  <c:v>4</c:v>
                </c:pt>
                <c:pt idx="2">
                  <c:v>14</c:v>
                </c:pt>
                <c:pt idx="3">
                  <c:v>2</c:v>
                </c:pt>
                <c:pt idx="4">
                  <c:v>5</c:v>
                </c:pt>
                <c:pt idx="5">
                  <c:v>11</c:v>
                </c:pt>
              </c:numCache>
            </c:numRef>
          </c:val>
        </c:ser>
        <c:dLbls>
          <c:dLblPos val="outEnd"/>
          <c:showLegendKey val="0"/>
          <c:showVal val="1"/>
          <c:showCatName val="0"/>
          <c:showSerName val="0"/>
          <c:showPercent val="0"/>
          <c:showBubbleSize val="0"/>
        </c:dLbls>
        <c:gapWidth val="100"/>
        <c:overlap val="-24"/>
        <c:axId val="453706008"/>
        <c:axId val="453704832"/>
      </c:barChart>
      <c:catAx>
        <c:axId val="4537060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53704832"/>
        <c:crosses val="autoZero"/>
        <c:auto val="1"/>
        <c:lblAlgn val="ctr"/>
        <c:lblOffset val="100"/>
        <c:noMultiLvlLbl val="0"/>
      </c:catAx>
      <c:valAx>
        <c:axId val="45370483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5370600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Sheet3!$A$2:$A$5</c:f>
              <c:strCache>
                <c:ptCount val="4"/>
                <c:pt idx="0">
                  <c:v>Activities</c:v>
                </c:pt>
                <c:pt idx="1">
                  <c:v>Emergency Preparedness</c:v>
                </c:pt>
                <c:pt idx="2">
                  <c:v>Public Education</c:v>
                </c:pt>
                <c:pt idx="3">
                  <c:v>Special Services</c:v>
                </c:pt>
              </c:strCache>
            </c:strRef>
          </c:cat>
          <c:val>
            <c:numRef>
              <c:f>Sheet3!$B$2:$B$5</c:f>
              <c:numCache>
                <c:formatCode>General</c:formatCode>
                <c:ptCount val="4"/>
                <c:pt idx="0">
                  <c:v>78</c:v>
                </c:pt>
                <c:pt idx="1">
                  <c:v>3</c:v>
                </c:pt>
                <c:pt idx="2">
                  <c:v>24</c:v>
                </c:pt>
                <c:pt idx="3">
                  <c:v>28</c:v>
                </c:pt>
              </c:numCache>
            </c:numRef>
          </c:val>
        </c:ser>
        <c:ser>
          <c:idx val="1"/>
          <c:order val="1"/>
          <c:tx>
            <c:strRef>
              <c:f>Sheet3!$C$1</c:f>
              <c:strCache>
                <c:ptCount val="1"/>
                <c:pt idx="0">
                  <c:v>Hours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Sheet3!$A$2:$A$5</c:f>
              <c:strCache>
                <c:ptCount val="4"/>
                <c:pt idx="0">
                  <c:v>Activities</c:v>
                </c:pt>
                <c:pt idx="1">
                  <c:v>Emergency Preparedness</c:v>
                </c:pt>
                <c:pt idx="2">
                  <c:v>Public Education</c:v>
                </c:pt>
                <c:pt idx="3">
                  <c:v>Special Services</c:v>
                </c:pt>
              </c:strCache>
            </c:strRef>
          </c:cat>
          <c:val>
            <c:numRef>
              <c:f>Sheet3!$C$2:$C$5</c:f>
              <c:numCache>
                <c:formatCode>General</c:formatCode>
                <c:ptCount val="4"/>
                <c:pt idx="0">
                  <c:v>242</c:v>
                </c:pt>
                <c:pt idx="1">
                  <c:v>7</c:v>
                </c:pt>
                <c:pt idx="2">
                  <c:v>77</c:v>
                </c:pt>
                <c:pt idx="3">
                  <c:v>62</c:v>
                </c:pt>
              </c:numCache>
            </c:numRef>
          </c:val>
        </c:ser>
        <c:dLbls>
          <c:dLblPos val="outEnd"/>
          <c:showLegendKey val="0"/>
          <c:showVal val="1"/>
          <c:showCatName val="0"/>
          <c:showSerName val="0"/>
          <c:showPercent val="0"/>
          <c:showBubbleSize val="0"/>
        </c:dLbls>
        <c:gapWidth val="100"/>
        <c:overlap val="-24"/>
        <c:axId val="377262912"/>
        <c:axId val="377260168"/>
      </c:barChart>
      <c:catAx>
        <c:axId val="3772629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7260168"/>
        <c:crosses val="autoZero"/>
        <c:auto val="1"/>
        <c:lblAlgn val="ctr"/>
        <c:lblOffset val="100"/>
        <c:noMultiLvlLbl val="0"/>
      </c:catAx>
      <c:valAx>
        <c:axId val="37726016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7262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Sheet4!$B$1</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Sheet4!$A$2:$A$3</c:f>
              <c:strCache>
                <c:ptCount val="2"/>
                <c:pt idx="0">
                  <c:v>Activities</c:v>
                </c:pt>
                <c:pt idx="1">
                  <c:v>Training</c:v>
                </c:pt>
              </c:strCache>
            </c:strRef>
          </c:cat>
          <c:val>
            <c:numRef>
              <c:f>Sheet4!$B$2:$B$3</c:f>
              <c:numCache>
                <c:formatCode>General</c:formatCode>
                <c:ptCount val="2"/>
                <c:pt idx="0">
                  <c:v>26</c:v>
                </c:pt>
                <c:pt idx="1">
                  <c:v>288</c:v>
                </c:pt>
              </c:numCache>
            </c:numRef>
          </c:val>
        </c:ser>
        <c:ser>
          <c:idx val="1"/>
          <c:order val="1"/>
          <c:tx>
            <c:strRef>
              <c:f>Sheet4!$C$1</c:f>
              <c:strCache>
                <c:ptCount val="1"/>
                <c:pt idx="0">
                  <c:v>Hours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Sheet4!$A$2:$A$3</c:f>
              <c:strCache>
                <c:ptCount val="2"/>
                <c:pt idx="0">
                  <c:v>Activities</c:v>
                </c:pt>
                <c:pt idx="1">
                  <c:v>Training</c:v>
                </c:pt>
              </c:strCache>
            </c:strRef>
          </c:cat>
          <c:val>
            <c:numRef>
              <c:f>Sheet4!$C$2:$C$3</c:f>
              <c:numCache>
                <c:formatCode>General</c:formatCode>
                <c:ptCount val="2"/>
                <c:pt idx="0">
                  <c:v>118.63</c:v>
                </c:pt>
                <c:pt idx="1">
                  <c:v>1034.51</c:v>
                </c:pt>
              </c:numCache>
            </c:numRef>
          </c:val>
        </c:ser>
        <c:dLbls>
          <c:dLblPos val="outEnd"/>
          <c:showLegendKey val="0"/>
          <c:showVal val="1"/>
          <c:showCatName val="0"/>
          <c:showSerName val="0"/>
          <c:showPercent val="0"/>
          <c:showBubbleSize val="0"/>
        </c:dLbls>
        <c:gapWidth val="100"/>
        <c:overlap val="-24"/>
        <c:axId val="377257816"/>
        <c:axId val="375627128"/>
      </c:barChart>
      <c:catAx>
        <c:axId val="377257816"/>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5627128"/>
        <c:crosses val="autoZero"/>
        <c:auto val="1"/>
        <c:lblAlgn val="ctr"/>
        <c:lblOffset val="100"/>
        <c:noMultiLvlLbl val="0"/>
      </c:catAx>
      <c:valAx>
        <c:axId val="37562712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72578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850432681063381"/>
          <c:y val="4.129129129129129E-2"/>
          <c:w val="0.84124264788683589"/>
          <c:h val="0.6637062259109503"/>
        </c:manualLayout>
      </c:layout>
      <c:barChart>
        <c:barDir val="col"/>
        <c:grouping val="clustered"/>
        <c:varyColors val="0"/>
        <c:ser>
          <c:idx val="0"/>
          <c:order val="0"/>
          <c:tx>
            <c:strRef>
              <c:f>Sheet1!$C$1</c:f>
              <c:strCache>
                <c:ptCount val="1"/>
                <c:pt idx="0">
                  <c:v>Quantity</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multiLvlStrRef>
              <c:f>Sheet1!$A$2:$B$9</c:f>
              <c:multiLvlStrCache>
                <c:ptCount val="8"/>
                <c:lvl>
                  <c:pt idx="0">
                    <c:v>Station 10</c:v>
                  </c:pt>
                  <c:pt idx="1">
                    <c:v>Station 14</c:v>
                  </c:pt>
                  <c:pt idx="2">
                    <c:v>40 Jennings</c:v>
                  </c:pt>
                  <c:pt idx="3">
                    <c:v>40 Jennings</c:v>
                  </c:pt>
                  <c:pt idx="4">
                    <c:v>Engine</c:v>
                  </c:pt>
                  <c:pt idx="5">
                    <c:v>Ladders</c:v>
                  </c:pt>
                  <c:pt idx="6">
                    <c:v>Rescue</c:v>
                  </c:pt>
                  <c:pt idx="7">
                    <c:v>Support</c:v>
                  </c:pt>
                </c:lvl>
                <c:lvl>
                  <c:pt idx="0">
                    <c:v>Diesel Usage in Gallons</c:v>
                  </c:pt>
                  <c:pt idx="3">
                    <c:v>Gasoline Usage in Gallons</c:v>
                  </c:pt>
                  <c:pt idx="4">
                    <c:v>Out of Service in hours</c:v>
                  </c:pt>
                </c:lvl>
              </c:multiLvlStrCache>
            </c:multiLvlStrRef>
          </c:cat>
          <c:val>
            <c:numRef>
              <c:f>Sheet1!$C$2:$C$9</c:f>
              <c:numCache>
                <c:formatCode>#,##0.00</c:formatCode>
                <c:ptCount val="8"/>
                <c:pt idx="0" formatCode="General">
                  <c:v>0</c:v>
                </c:pt>
                <c:pt idx="1">
                  <c:v>0</c:v>
                </c:pt>
                <c:pt idx="2">
                  <c:v>0</c:v>
                </c:pt>
                <c:pt idx="3">
                  <c:v>0</c:v>
                </c:pt>
                <c:pt idx="4" formatCode="#,##0">
                  <c:v>0</c:v>
                </c:pt>
                <c:pt idx="5" formatCode="#,##0">
                  <c:v>0</c:v>
                </c:pt>
                <c:pt idx="6" formatCode="#,##0">
                  <c:v>0</c:v>
                </c:pt>
                <c:pt idx="7" formatCode="General">
                  <c:v>0</c:v>
                </c:pt>
              </c:numCache>
            </c:numRef>
          </c:val>
          <c:extLst xmlns:c16r2="http://schemas.microsoft.com/office/drawing/2015/06/chart">
            <c:ext xmlns:c16="http://schemas.microsoft.com/office/drawing/2014/chart" uri="{C3380CC4-5D6E-409C-BE32-E72D297353CC}">
              <c16:uniqueId val="{00000000-361B-4C9D-8CC2-A1207765E56B}"/>
            </c:ext>
          </c:extLst>
        </c:ser>
        <c:ser>
          <c:idx val="1"/>
          <c:order val="1"/>
          <c:tx>
            <c:strRef>
              <c:f>Sheet1!$D$1</c:f>
              <c:strCache>
                <c:ptCount val="1"/>
                <c:pt idx="0">
                  <c:v>Cost</c:v>
                </c:pt>
              </c:strCache>
            </c:strRef>
          </c:tx>
          <c:spPr>
            <a:gradFill rotWithShape="1">
              <a:gsLst>
                <a:gs pos="0">
                  <a:schemeClr val="accent2">
                    <a:shade val="51000"/>
                    <a:satMod val="130000"/>
                  </a:schemeClr>
                </a:gs>
                <a:gs pos="80000">
                  <a:schemeClr val="accent2">
                    <a:shade val="93000"/>
                    <a:satMod val="130000"/>
                  </a:schemeClr>
                </a:gs>
                <a:gs pos="100000">
                  <a:schemeClr val="accent2">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2"/>
              <c:layout>
                <c:manualLayout>
                  <c:x val="-5.5005500550055009E-3"/>
                  <c:y val="-3.0030030030030064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EC2-41BF-8296-E06C62388F15}"/>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multiLvlStrRef>
              <c:f>Sheet1!$A$2:$B$9</c:f>
              <c:multiLvlStrCache>
                <c:ptCount val="8"/>
                <c:lvl>
                  <c:pt idx="0">
                    <c:v>Station 10</c:v>
                  </c:pt>
                  <c:pt idx="1">
                    <c:v>Station 14</c:v>
                  </c:pt>
                  <c:pt idx="2">
                    <c:v>40 Jennings</c:v>
                  </c:pt>
                  <c:pt idx="3">
                    <c:v>40 Jennings</c:v>
                  </c:pt>
                  <c:pt idx="4">
                    <c:v>Engine</c:v>
                  </c:pt>
                  <c:pt idx="5">
                    <c:v>Ladders</c:v>
                  </c:pt>
                  <c:pt idx="6">
                    <c:v>Rescue</c:v>
                  </c:pt>
                  <c:pt idx="7">
                    <c:v>Support</c:v>
                  </c:pt>
                </c:lvl>
                <c:lvl>
                  <c:pt idx="0">
                    <c:v>Diesel Usage in Gallons</c:v>
                  </c:pt>
                  <c:pt idx="3">
                    <c:v>Gasoline Usage in Gallons</c:v>
                  </c:pt>
                  <c:pt idx="4">
                    <c:v>Out of Service in hours</c:v>
                  </c:pt>
                </c:lvl>
              </c:multiLvlStrCache>
            </c:multiLvlStrRef>
          </c:cat>
          <c:val>
            <c:numRef>
              <c:f>Sheet1!$D$2:$D$8</c:f>
              <c:numCache>
                <c:formatCode>"$"#,##0.00_);[Red]\("$"#,##0.00\)</c:formatCode>
                <c:ptCount val="7"/>
                <c:pt idx="0" formatCode="&quot;$&quot;#,##0.00">
                  <c:v>0</c:v>
                </c:pt>
                <c:pt idx="1">
                  <c:v>0</c:v>
                </c:pt>
                <c:pt idx="2">
                  <c:v>0</c:v>
                </c:pt>
                <c:pt idx="3">
                  <c:v>0</c:v>
                </c:pt>
              </c:numCache>
            </c:numRef>
          </c:val>
          <c:extLst xmlns:c16r2="http://schemas.microsoft.com/office/drawing/2015/06/chart">
            <c:ext xmlns:c16="http://schemas.microsoft.com/office/drawing/2014/chart" uri="{C3380CC4-5D6E-409C-BE32-E72D297353CC}">
              <c16:uniqueId val="{00000001-361B-4C9D-8CC2-A1207765E56B}"/>
            </c:ext>
          </c:extLst>
        </c:ser>
        <c:dLbls>
          <c:dLblPos val="outEnd"/>
          <c:showLegendKey val="0"/>
          <c:showVal val="1"/>
          <c:showCatName val="0"/>
          <c:showSerName val="0"/>
          <c:showPercent val="0"/>
          <c:showBubbleSize val="0"/>
        </c:dLbls>
        <c:gapWidth val="100"/>
        <c:overlap val="-24"/>
        <c:axId val="377857912"/>
        <c:axId val="377852032"/>
      </c:barChart>
      <c:catAx>
        <c:axId val="37785791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800" b="0" i="0" u="none" strike="noStrike" kern="1200" baseline="0">
                <a:solidFill>
                  <a:schemeClr val="lt1">
                    <a:lumMod val="85000"/>
                  </a:schemeClr>
                </a:solidFill>
                <a:latin typeface="+mn-lt"/>
                <a:ea typeface="+mn-ea"/>
                <a:cs typeface="+mn-cs"/>
              </a:defRPr>
            </a:pPr>
            <a:endParaRPr lang="en-US"/>
          </a:p>
        </c:txPr>
        <c:crossAx val="377852032"/>
        <c:crosses val="autoZero"/>
        <c:auto val="1"/>
        <c:lblAlgn val="ctr"/>
        <c:lblOffset val="100"/>
        <c:noMultiLvlLbl val="0"/>
      </c:catAx>
      <c:valAx>
        <c:axId val="37785203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785791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Sheet3!$B$1</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Sheet3!$A$2:$A$4</c:f>
              <c:strCache>
                <c:ptCount val="3"/>
                <c:pt idx="0">
                  <c:v>Administrative</c:v>
                </c:pt>
                <c:pt idx="1">
                  <c:v>Call Back</c:v>
                </c:pt>
                <c:pt idx="2">
                  <c:v>Equipment Maintenance</c:v>
                </c:pt>
              </c:strCache>
            </c:strRef>
          </c:cat>
          <c:val>
            <c:numRef>
              <c:f>Sheet3!$B$2:$B$4</c:f>
              <c:numCache>
                <c:formatCode>General</c:formatCode>
                <c:ptCount val="3"/>
                <c:pt idx="0">
                  <c:v>15</c:v>
                </c:pt>
                <c:pt idx="1">
                  <c:v>16</c:v>
                </c:pt>
                <c:pt idx="2">
                  <c:v>136</c:v>
                </c:pt>
              </c:numCache>
            </c:numRef>
          </c:val>
        </c:ser>
        <c:ser>
          <c:idx val="1"/>
          <c:order val="1"/>
          <c:tx>
            <c:strRef>
              <c:f>Sheet3!$C$1</c:f>
              <c:strCache>
                <c:ptCount val="1"/>
                <c:pt idx="0">
                  <c:v>Hours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Sheet3!$A$2:$A$4</c:f>
              <c:strCache>
                <c:ptCount val="3"/>
                <c:pt idx="0">
                  <c:v>Administrative</c:v>
                </c:pt>
                <c:pt idx="1">
                  <c:v>Call Back</c:v>
                </c:pt>
                <c:pt idx="2">
                  <c:v>Equipment Maintenance</c:v>
                </c:pt>
              </c:strCache>
            </c:strRef>
          </c:cat>
          <c:val>
            <c:numRef>
              <c:f>Sheet3!$C$2:$C$4</c:f>
              <c:numCache>
                <c:formatCode>General</c:formatCode>
                <c:ptCount val="3"/>
                <c:pt idx="0">
                  <c:v>106</c:v>
                </c:pt>
                <c:pt idx="1">
                  <c:v>40</c:v>
                </c:pt>
                <c:pt idx="2">
                  <c:v>827</c:v>
                </c:pt>
              </c:numCache>
            </c:numRef>
          </c:val>
        </c:ser>
        <c:dLbls>
          <c:dLblPos val="outEnd"/>
          <c:showLegendKey val="0"/>
          <c:showVal val="1"/>
          <c:showCatName val="0"/>
          <c:showSerName val="0"/>
          <c:showPercent val="0"/>
          <c:showBubbleSize val="0"/>
        </c:dLbls>
        <c:gapWidth val="100"/>
        <c:overlap val="-24"/>
        <c:axId val="542700560"/>
        <c:axId val="542706832"/>
      </c:barChart>
      <c:catAx>
        <c:axId val="54270056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42706832"/>
        <c:crosses val="autoZero"/>
        <c:auto val="1"/>
        <c:lblAlgn val="ctr"/>
        <c:lblOffset val="100"/>
        <c:noMultiLvlLbl val="0"/>
      </c:catAx>
      <c:valAx>
        <c:axId val="54270683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542700560"/>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smtClean="0"/>
              <a:t>582 Call Before You Digs</a:t>
            </a:r>
            <a:endParaRPr lang="en-US" dirty="0"/>
          </a:p>
        </c:rich>
      </c:tx>
      <c:layout/>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Sheet3!$B$1</c:f>
              <c:strCache>
                <c:ptCount val="1"/>
                <c:pt idx="0">
                  <c:v>Count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Sheet3!$A$2:$A$5</c:f>
              <c:strCache>
                <c:ptCount val="4"/>
                <c:pt idx="0">
                  <c:v>Comm &amp; Tech</c:v>
                </c:pt>
                <c:pt idx="1">
                  <c:v>Fire Alarm</c:v>
                </c:pt>
                <c:pt idx="2">
                  <c:v>Miscellaneous</c:v>
                </c:pt>
                <c:pt idx="3">
                  <c:v>Traffic</c:v>
                </c:pt>
              </c:strCache>
            </c:strRef>
          </c:cat>
          <c:val>
            <c:numRef>
              <c:f>Sheet3!$B$2:$B$5</c:f>
              <c:numCache>
                <c:formatCode>General</c:formatCode>
                <c:ptCount val="4"/>
                <c:pt idx="0">
                  <c:v>10</c:v>
                </c:pt>
                <c:pt idx="1">
                  <c:v>88</c:v>
                </c:pt>
                <c:pt idx="2">
                  <c:v>13</c:v>
                </c:pt>
                <c:pt idx="3">
                  <c:v>60</c:v>
                </c:pt>
              </c:numCache>
            </c:numRef>
          </c:val>
        </c:ser>
        <c:ser>
          <c:idx val="1"/>
          <c:order val="1"/>
          <c:tx>
            <c:strRef>
              <c:f>Sheet3!$C$1</c:f>
              <c:strCache>
                <c:ptCount val="1"/>
                <c:pt idx="0">
                  <c:v>Hours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strRef>
              <c:f>Sheet3!$A$2:$A$5</c:f>
              <c:strCache>
                <c:ptCount val="4"/>
                <c:pt idx="0">
                  <c:v>Comm &amp; Tech</c:v>
                </c:pt>
                <c:pt idx="1">
                  <c:v>Fire Alarm</c:v>
                </c:pt>
                <c:pt idx="2">
                  <c:v>Miscellaneous</c:v>
                </c:pt>
                <c:pt idx="3">
                  <c:v>Traffic</c:v>
                </c:pt>
              </c:strCache>
            </c:strRef>
          </c:cat>
          <c:val>
            <c:numRef>
              <c:f>Sheet3!$C$2:$C$5</c:f>
              <c:numCache>
                <c:formatCode>General</c:formatCode>
                <c:ptCount val="4"/>
                <c:pt idx="0">
                  <c:v>21.5</c:v>
                </c:pt>
                <c:pt idx="1">
                  <c:v>342.5</c:v>
                </c:pt>
                <c:pt idx="2">
                  <c:v>15</c:v>
                </c:pt>
                <c:pt idx="3">
                  <c:v>254.5</c:v>
                </c:pt>
              </c:numCache>
            </c:numRef>
          </c:val>
        </c:ser>
        <c:dLbls>
          <c:dLblPos val="outEnd"/>
          <c:showLegendKey val="0"/>
          <c:showVal val="1"/>
          <c:showCatName val="0"/>
          <c:showSerName val="0"/>
          <c:showPercent val="0"/>
          <c:showBubbleSize val="0"/>
        </c:dLbls>
        <c:gapWidth val="100"/>
        <c:overlap val="-24"/>
        <c:axId val="455817424"/>
        <c:axId val="455806448"/>
      </c:barChart>
      <c:catAx>
        <c:axId val="45581742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55806448"/>
        <c:crosses val="autoZero"/>
        <c:auto val="1"/>
        <c:lblAlgn val="ctr"/>
        <c:lblOffset val="100"/>
        <c:noMultiLvlLbl val="0"/>
      </c:catAx>
      <c:valAx>
        <c:axId val="455806448"/>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455817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r>
              <a:rPr lang="en-US" sz="1300" b="1" dirty="0"/>
              <a:t>Fire Alarms compared</a:t>
            </a:r>
            <a:r>
              <a:rPr lang="en-US" sz="1300" b="1" baseline="0" dirty="0"/>
              <a:t> to Actual Fires</a:t>
            </a:r>
            <a:endParaRPr lang="en-US" sz="1300" b="1" dirty="0"/>
          </a:p>
        </c:rich>
      </c:tx>
      <c:layout>
        <c:manualLayout>
          <c:xMode val="edge"/>
          <c:yMode val="edge"/>
          <c:x val="0.13001366859595076"/>
          <c:y val="1.6016000867638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1"/>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C282-47BF-AC58-75DFF6B95523}"/>
              </c:ext>
            </c:extLst>
          </c:dPt>
          <c:dPt>
            <c:idx val="1"/>
            <c:bubble3D val="0"/>
            <c:spPr>
              <a:solidFill>
                <a:schemeClr val="accent2"/>
              </a:solidFill>
              <a:ln w="19050">
                <a:solidFill>
                  <a:schemeClr val="lt1"/>
                </a:solidFill>
              </a:ln>
              <a:effectLst/>
            </c:spPr>
            <c:extLst xmlns:c16r2="http://schemas.microsoft.com/office/drawing/2015/06/chart">
              <c:ext xmlns:c16="http://schemas.microsoft.com/office/drawing/2014/chart" uri="{C3380CC4-5D6E-409C-BE32-E72D297353CC}">
                <c16:uniqueId val="{00000003-C282-47BF-AC58-75DFF6B95523}"/>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C282-47BF-AC58-75DFF6B95523}"/>
              </c:ext>
            </c:extLst>
          </c:dPt>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Sheet2!$A$1:$A$3</c:f>
              <c:strCache>
                <c:ptCount val="3"/>
                <c:pt idx="0">
                  <c:v>Fires</c:v>
                </c:pt>
                <c:pt idx="1">
                  <c:v>Fire Alarm Malfunctions</c:v>
                </c:pt>
                <c:pt idx="2">
                  <c:v>False Fire Alarms</c:v>
                </c:pt>
              </c:strCache>
            </c:strRef>
          </c:cat>
          <c:val>
            <c:numRef>
              <c:f>Sheet2!$B$1:$B$3</c:f>
              <c:numCache>
                <c:formatCode>0.00%</c:formatCode>
                <c:ptCount val="3"/>
                <c:pt idx="0">
                  <c:v>0.29807692307692307</c:v>
                </c:pt>
                <c:pt idx="1">
                  <c:v>0.62980769230769229</c:v>
                </c:pt>
                <c:pt idx="2">
                  <c:v>7.2115384615384609E-2</c:v>
                </c:pt>
              </c:numCache>
            </c:numRef>
          </c:val>
          <c:extLst xmlns:c16r2="http://schemas.microsoft.com/office/drawing/2015/06/chart">
            <c:ext xmlns:c16="http://schemas.microsoft.com/office/drawing/2014/chart" uri="{C3380CC4-5D6E-409C-BE32-E72D297353CC}">
              <c16:uniqueId val="{00000006-C282-47BF-AC58-75DFF6B9552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EMS Response</a:t>
            </a:r>
            <a:r>
              <a:rPr lang="en-US" baseline="0" dirty="0"/>
              <a:t> City Wide</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EMSCityWide!$B$1</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EMSCityWide!$A$54:$A$66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EMSCityWide!$B$54:$B$66</c:f>
              <c:numCache>
                <c:formatCode>General</c:formatCode>
                <c:ptCount val="13"/>
                <c:pt idx="0">
                  <c:v>1559</c:v>
                </c:pt>
                <c:pt idx="1">
                  <c:v>1646</c:v>
                </c:pt>
                <c:pt idx="2">
                  <c:v>1598</c:v>
                </c:pt>
                <c:pt idx="3">
                  <c:v>1709</c:v>
                </c:pt>
                <c:pt idx="4">
                  <c:v>1629</c:v>
                </c:pt>
                <c:pt idx="5">
                  <c:v>1359</c:v>
                </c:pt>
                <c:pt idx="6">
                  <c:v>1604</c:v>
                </c:pt>
                <c:pt idx="7">
                  <c:v>1516</c:v>
                </c:pt>
                <c:pt idx="8">
                  <c:v>1693</c:v>
                </c:pt>
                <c:pt idx="9">
                  <c:v>1592</c:v>
                </c:pt>
                <c:pt idx="10">
                  <c:v>1345</c:v>
                </c:pt>
                <c:pt idx="11">
                  <c:v>1592</c:v>
                </c:pt>
                <c:pt idx="12">
                  <c:v>1624</c:v>
                </c:pt>
              </c:numCache>
            </c:numRef>
          </c:val>
          <c:extLst xmlns:c16r2="http://schemas.microsoft.com/office/drawing/2015/06/chart">
            <c:ext xmlns:c16="http://schemas.microsoft.com/office/drawing/2014/chart" uri="{C3380CC4-5D6E-409C-BE32-E72D297353CC}">
              <c16:uniqueId val="{00000000-5308-4C77-9A20-921B7D5B71E7}"/>
            </c:ext>
          </c:extLst>
        </c:ser>
        <c:ser>
          <c:idx val="1"/>
          <c:order val="1"/>
          <c:tx>
            <c:strRef>
              <c:f>EMSCityWide!$C$1</c:f>
              <c:strCache>
                <c:ptCount val="1"/>
                <c:pt idx="0">
                  <c:v>Less than 5</c:v>
                </c:pt>
              </c:strCache>
            </c:strRef>
          </c:tx>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EMSCityWide!$A$54:$A$66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EMSCityWide!$C$54:$C$66</c:f>
              <c:numCache>
                <c:formatCode>General</c:formatCode>
                <c:ptCount val="13"/>
                <c:pt idx="0">
                  <c:v>1146</c:v>
                </c:pt>
                <c:pt idx="1">
                  <c:v>1257</c:v>
                </c:pt>
                <c:pt idx="2">
                  <c:v>1321</c:v>
                </c:pt>
                <c:pt idx="3">
                  <c:v>1361</c:v>
                </c:pt>
                <c:pt idx="4">
                  <c:v>1274</c:v>
                </c:pt>
                <c:pt idx="5">
                  <c:v>1103</c:v>
                </c:pt>
                <c:pt idx="6">
                  <c:v>1243</c:v>
                </c:pt>
                <c:pt idx="7">
                  <c:v>1174</c:v>
                </c:pt>
                <c:pt idx="8">
                  <c:v>1209</c:v>
                </c:pt>
                <c:pt idx="9">
                  <c:v>1182</c:v>
                </c:pt>
                <c:pt idx="10">
                  <c:v>941</c:v>
                </c:pt>
                <c:pt idx="11">
                  <c:v>1237</c:v>
                </c:pt>
                <c:pt idx="12">
                  <c:v>1249</c:v>
                </c:pt>
              </c:numCache>
            </c:numRef>
          </c:val>
          <c:extLst xmlns:c16r2="http://schemas.microsoft.com/office/drawing/2015/06/chart">
            <c:ext xmlns:c16="http://schemas.microsoft.com/office/drawing/2014/chart" uri="{C3380CC4-5D6E-409C-BE32-E72D297353CC}">
              <c16:uniqueId val="{00000001-5308-4C77-9A20-921B7D5B71E7}"/>
            </c:ext>
          </c:extLst>
        </c:ser>
        <c:ser>
          <c:idx val="2"/>
          <c:order val="2"/>
          <c:tx>
            <c:strRef>
              <c:f>EMSCityWide!$D$1</c:f>
              <c:strCache>
                <c:ptCount val="1"/>
                <c:pt idx="0">
                  <c:v>Greater Than 5</c:v>
                </c:pt>
              </c:strCache>
            </c:strRef>
          </c:tx>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EMSCityWide!$A$54:$A$66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EMSCityWide!$D$54:$D$66</c:f>
              <c:numCache>
                <c:formatCode>General</c:formatCode>
                <c:ptCount val="13"/>
                <c:pt idx="0">
                  <c:v>413</c:v>
                </c:pt>
                <c:pt idx="1">
                  <c:v>389</c:v>
                </c:pt>
                <c:pt idx="2">
                  <c:v>277</c:v>
                </c:pt>
                <c:pt idx="3">
                  <c:v>348</c:v>
                </c:pt>
                <c:pt idx="4">
                  <c:v>355</c:v>
                </c:pt>
                <c:pt idx="5">
                  <c:v>256</c:v>
                </c:pt>
                <c:pt idx="6">
                  <c:v>361</c:v>
                </c:pt>
                <c:pt idx="7">
                  <c:v>342</c:v>
                </c:pt>
                <c:pt idx="8">
                  <c:v>484</c:v>
                </c:pt>
                <c:pt idx="9">
                  <c:v>410</c:v>
                </c:pt>
                <c:pt idx="10">
                  <c:v>404</c:v>
                </c:pt>
                <c:pt idx="11">
                  <c:v>355</c:v>
                </c:pt>
                <c:pt idx="12">
                  <c:v>375</c:v>
                </c:pt>
              </c:numCache>
            </c:numRef>
          </c:val>
          <c:extLst xmlns:c16r2="http://schemas.microsoft.com/office/drawing/2015/06/chart">
            <c:ext xmlns:c16="http://schemas.microsoft.com/office/drawing/2014/chart" uri="{C3380CC4-5D6E-409C-BE32-E72D297353CC}">
              <c16:uniqueId val="{00000002-5308-4C77-9A20-921B7D5B71E7}"/>
            </c:ext>
          </c:extLst>
        </c:ser>
        <c:dLbls>
          <c:showLegendKey val="0"/>
          <c:showVal val="1"/>
          <c:showCatName val="0"/>
          <c:showSerName val="0"/>
          <c:showPercent val="0"/>
          <c:showBubbleSize val="0"/>
        </c:dLbls>
        <c:gapWidth val="219"/>
        <c:axId val="326556008"/>
        <c:axId val="373526616"/>
      </c:barChart>
      <c:lineChart>
        <c:grouping val="standard"/>
        <c:varyColors val="0"/>
        <c:ser>
          <c:idx val="3"/>
          <c:order val="3"/>
          <c:tx>
            <c:strRef>
              <c:f>EMSCityWide!$E$1</c:f>
              <c:strCache>
                <c:ptCount val="1"/>
                <c:pt idx="0">
                  <c:v>Percentage Of 5 Min or less</c:v>
                </c:pt>
              </c:strCache>
            </c:strRef>
          </c:tx>
          <c:spPr>
            <a:ln w="34925" cap="rnd">
              <a:solidFill>
                <a:srgbClr val="FFFF00"/>
              </a:solidFill>
              <a:round/>
            </a:ln>
            <a:effectLst>
              <a:outerShdw blurRad="57150" dist="19050" dir="5400000" algn="ctr" rotWithShape="0">
                <a:srgbClr val="000000">
                  <a:alpha val="63000"/>
                </a:srgbClr>
              </a:outerShdw>
            </a:effectLst>
          </c:spPr>
          <c:marker>
            <c:symbol val="circle"/>
            <c:size val="5"/>
            <c:spPr>
              <a:solidFill>
                <a:srgbClr val="FFFF00"/>
              </a:solidFill>
              <a:ln w="9525" cap="rnd">
                <a:solidFill>
                  <a:schemeClr val="accent4"/>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Pt>
            <c:idx val="2"/>
            <c:marker>
              <c:symbol val="circle"/>
              <c:size val="5"/>
              <c:spPr>
                <a:solidFill>
                  <a:srgbClr val="FFFF00"/>
                </a:solidFill>
                <a:ln w="9525">
                  <a:solidFill>
                    <a:schemeClr val="accent4"/>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bubble3D val="0"/>
            <c:extLst xmlns:c16r2="http://schemas.microsoft.com/office/drawing/2015/06/chart">
              <c:ext xmlns:c16="http://schemas.microsoft.com/office/drawing/2014/chart" uri="{C3380CC4-5D6E-409C-BE32-E72D297353CC}">
                <c16:uniqueId val="{00000003-5308-4C77-9A20-921B7D5B71E7}"/>
              </c:ext>
            </c:extLst>
          </c:dPt>
          <c:dLbls>
            <c:dLbl>
              <c:idx val="0"/>
              <c:layout>
                <c:manualLayout>
                  <c:x val="-1.3898974124370155E-2"/>
                  <c:y val="-8.664154388308256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798-4223-BD5C-D48F5D2D7A23}"/>
                </c:ext>
                <c:ext xmlns:c15="http://schemas.microsoft.com/office/drawing/2012/chart" uri="{CE6537A1-D6FC-4f65-9D91-7224C49458BB}"/>
              </c:extLst>
            </c:dLbl>
            <c:dLbl>
              <c:idx val="3"/>
              <c:layout>
                <c:manualLayout>
                  <c:x val="-2.7656902401365133E-2"/>
                  <c:y val="-0.13501644556204717"/>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0408488056764129E-2"/>
                  <c:y val="-0.1309852037554667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798-4223-BD5C-D48F5D2D7A23}"/>
                </c:ext>
                <c:ext xmlns:c15="http://schemas.microsoft.com/office/drawing/2012/chart" uri="{CE6537A1-D6FC-4f65-9D91-7224C49458BB}"/>
              </c:extLst>
            </c:dLbl>
            <c:dLbl>
              <c:idx val="5"/>
              <c:layout>
                <c:manualLayout>
                  <c:x val="-3.3160073712163077E-2"/>
                  <c:y val="-5.439160943043949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798-4223-BD5C-D48F5D2D7A23}"/>
                </c:ext>
                <c:ext xmlns:c15="http://schemas.microsoft.com/office/drawing/2012/chart" uri="{CE6537A1-D6FC-4f65-9D91-7224C49458BB}"/>
              </c:extLst>
            </c:dLbl>
            <c:dLbl>
              <c:idx val="6"/>
              <c:layout>
                <c:manualLayout>
                  <c:x val="-3.4535866539862625E-2"/>
                  <c:y val="-0.14711017098178836"/>
                </c:manualLayout>
              </c:layout>
              <c:dLblPos val="r"/>
              <c:showLegendKey val="0"/>
              <c:showVal val="1"/>
              <c:showCatName val="0"/>
              <c:showSerName val="0"/>
              <c:showPercent val="0"/>
              <c:showBubbleSize val="0"/>
              <c:extLst>
                <c:ext xmlns:c15="http://schemas.microsoft.com/office/drawing/2012/chart" uri="{CE6537A1-D6FC-4f65-9D91-7224C49458BB}"/>
              </c:extLst>
            </c:dLbl>
            <c:dLbl>
              <c:idx val="7"/>
              <c:layout>
                <c:manualLayout>
                  <c:x val="-2.7656902401365233E-2"/>
                  <c:y val="-0.1350164455620471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798-4223-BD5C-D48F5D2D7A23}"/>
                </c:ext>
                <c:ext xmlns:c15="http://schemas.microsoft.com/office/drawing/2012/chart" uri="{CE6537A1-D6FC-4f65-9D91-7224C49458BB}"/>
              </c:extLst>
            </c:dLbl>
            <c:dLbl>
              <c:idx val="8"/>
              <c:layout>
                <c:manualLayout>
                  <c:x val="-3.0408488056764129E-2"/>
                  <c:y val="-0.13098520375546677"/>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798-4223-BD5C-D48F5D2D7A23}"/>
                </c:ext>
                <c:ext xmlns:c15="http://schemas.microsoft.com/office/drawing/2012/chart" uri="{CE6537A1-D6FC-4f65-9D91-7224C49458BB}"/>
              </c:extLst>
            </c:dLbl>
            <c:dLbl>
              <c:idx val="10"/>
              <c:layout>
                <c:manualLayout>
                  <c:x val="-2.4905316745966237E-2"/>
                  <c:y val="-8.664154388308256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543-4498-8DD8-B6EFE1549534}"/>
                </c:ext>
                <c:ext xmlns:c15="http://schemas.microsoft.com/office/drawing/2012/chart" uri="{CE6537A1-D6FC-4f65-9D91-7224C49458BB}"/>
              </c:extLst>
            </c:dLbl>
            <c:dLbl>
              <c:idx val="11"/>
              <c:layout>
                <c:manualLayout>
                  <c:x val="-3.040848805676423E-2"/>
                  <c:y val="-0.13904768736862755"/>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798-4223-BD5C-D48F5D2D7A23}"/>
                </c:ext>
                <c:ext xmlns:c15="http://schemas.microsoft.com/office/drawing/2012/chart" uri="{CE6537A1-D6FC-4f65-9D91-7224C49458BB}"/>
              </c:extLst>
            </c:dLbl>
            <c:dLbl>
              <c:idx val="12"/>
              <c:layout>
                <c:manualLayout>
                  <c:x val="-2.4905316745966237E-2"/>
                  <c:y val="-0.15517265459494908"/>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798-4223-BD5C-D48F5D2D7A2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effectLst/>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schemeClr>
                      </a:solidFill>
                      <a:bevel/>
                    </a:ln>
                    <a:effectLst/>
                  </c:spPr>
                </c15:leaderLines>
              </c:ext>
            </c:extLst>
          </c:dLbls>
          <c:cat>
            <c:strRef>
              <c:f>EMSCityWide!$A$54:$A$66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EMSCityWide!$E$54:$E$66</c:f>
              <c:numCache>
                <c:formatCode>0.00%</c:formatCode>
                <c:ptCount val="13"/>
                <c:pt idx="0">
                  <c:v>0.73508659397049392</c:v>
                </c:pt>
                <c:pt idx="1">
                  <c:v>0.76366950182260029</c:v>
                </c:pt>
                <c:pt idx="2">
                  <c:v>0.82665832290362951</c:v>
                </c:pt>
                <c:pt idx="3">
                  <c:v>0.79637214745465179</c:v>
                </c:pt>
                <c:pt idx="4">
                  <c:v>0.78207489257213014</c:v>
                </c:pt>
                <c:pt idx="5">
                  <c:v>0.811626195732156</c:v>
                </c:pt>
                <c:pt idx="6">
                  <c:v>0.77493765586034913</c:v>
                </c:pt>
                <c:pt idx="7">
                  <c:v>0.77440633245382584</c:v>
                </c:pt>
                <c:pt idx="8">
                  <c:v>0.71411695215593618</c:v>
                </c:pt>
                <c:pt idx="9">
                  <c:v>0.74246231155778897</c:v>
                </c:pt>
                <c:pt idx="10">
                  <c:v>0.69962825278810414</c:v>
                </c:pt>
                <c:pt idx="11">
                  <c:v>0.77701005025125625</c:v>
                </c:pt>
                <c:pt idx="12">
                  <c:v>0.76908866995073888</c:v>
                </c:pt>
              </c:numCache>
            </c:numRef>
          </c:val>
          <c:smooth val="0"/>
          <c:extLst xmlns:c16r2="http://schemas.microsoft.com/office/drawing/2015/06/chart">
            <c:ext xmlns:c16="http://schemas.microsoft.com/office/drawing/2014/chart" uri="{C3380CC4-5D6E-409C-BE32-E72D297353CC}">
              <c16:uniqueId val="{00000010-5308-4C77-9A20-921B7D5B71E7}"/>
            </c:ext>
          </c:extLst>
        </c:ser>
        <c:dLbls>
          <c:showLegendKey val="0"/>
          <c:showVal val="1"/>
          <c:showCatName val="0"/>
          <c:showSerName val="0"/>
          <c:showPercent val="0"/>
          <c:showBubbleSize val="0"/>
        </c:dLbls>
        <c:marker val="1"/>
        <c:smooth val="0"/>
        <c:axId val="373527008"/>
        <c:axId val="373526224"/>
      </c:lineChart>
      <c:catAx>
        <c:axId val="32655600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3526616"/>
        <c:crosses val="autoZero"/>
        <c:auto val="1"/>
        <c:lblAlgn val="ctr"/>
        <c:lblOffset val="100"/>
        <c:noMultiLvlLbl val="0"/>
      </c:catAx>
      <c:valAx>
        <c:axId val="37352661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26556008"/>
        <c:crosses val="autoZero"/>
        <c:crossBetween val="between"/>
      </c:valAx>
      <c:valAx>
        <c:axId val="373526224"/>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3527008"/>
        <c:crosses val="max"/>
        <c:crossBetween val="between"/>
      </c:valAx>
      <c:catAx>
        <c:axId val="373527008"/>
        <c:scaling>
          <c:orientation val="minMax"/>
        </c:scaling>
        <c:delete val="1"/>
        <c:axPos val="b"/>
        <c:numFmt formatCode="General" sourceLinked="1"/>
        <c:majorTickMark val="none"/>
        <c:minorTickMark val="none"/>
        <c:tickLblPos val="nextTo"/>
        <c:crossAx val="37352622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First</a:t>
            </a:r>
            <a:r>
              <a:rPr lang="en-US" baseline="0" dirty="0"/>
              <a:t> Engine Response in District 1 Area</a:t>
            </a:r>
            <a:endParaRPr lang="en-US" dirty="0"/>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District1!$B$1</c:f>
              <c:strCache>
                <c:ptCount val="1"/>
                <c:pt idx="0">
                  <c:v>Total Calls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lumMod val="8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District1!$A$54:$A$66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District1!$B$54:$B$66</c:f>
              <c:numCache>
                <c:formatCode>General</c:formatCode>
                <c:ptCount val="13"/>
                <c:pt idx="0">
                  <c:v>3</c:v>
                </c:pt>
                <c:pt idx="1">
                  <c:v>6</c:v>
                </c:pt>
                <c:pt idx="2">
                  <c:v>4</c:v>
                </c:pt>
                <c:pt idx="3">
                  <c:v>10</c:v>
                </c:pt>
                <c:pt idx="4">
                  <c:v>5</c:v>
                </c:pt>
                <c:pt idx="5">
                  <c:v>6</c:v>
                </c:pt>
                <c:pt idx="6">
                  <c:v>5</c:v>
                </c:pt>
                <c:pt idx="7">
                  <c:v>5</c:v>
                </c:pt>
                <c:pt idx="8">
                  <c:v>3</c:v>
                </c:pt>
                <c:pt idx="9">
                  <c:v>8</c:v>
                </c:pt>
                <c:pt idx="10">
                  <c:v>4</c:v>
                </c:pt>
                <c:pt idx="11">
                  <c:v>7</c:v>
                </c:pt>
                <c:pt idx="12">
                  <c:v>7</c:v>
                </c:pt>
              </c:numCache>
            </c:numRef>
          </c:val>
          <c:extLst xmlns:c16r2="http://schemas.microsoft.com/office/drawing/2015/06/chart">
            <c:ext xmlns:c16="http://schemas.microsoft.com/office/drawing/2014/chart" uri="{C3380CC4-5D6E-409C-BE32-E72D297353CC}">
              <c16:uniqueId val="{00000000-959E-4D92-B997-7F310ABB604F}"/>
            </c:ext>
          </c:extLst>
        </c:ser>
        <c:dLbls>
          <c:showLegendKey val="0"/>
          <c:showVal val="1"/>
          <c:showCatName val="0"/>
          <c:showSerName val="0"/>
          <c:showPercent val="0"/>
          <c:showBubbleSize val="0"/>
        </c:dLbls>
        <c:gapWidth val="219"/>
        <c:overlap val="-27"/>
        <c:axId val="373532888"/>
        <c:axId val="373531320"/>
      </c:barChart>
      <c:lineChart>
        <c:grouping val="standard"/>
        <c:varyColors val="0"/>
        <c:ser>
          <c:idx val="1"/>
          <c:order val="1"/>
          <c:tx>
            <c:strRef>
              <c:f>District1!$C$1</c:f>
              <c:strCache>
                <c:ptCount val="1"/>
                <c:pt idx="0">
                  <c:v>NFPA 1710 4 Minutes or Less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0"/>
              <c:layout>
                <c:manualLayout>
                  <c:x val="-5.8763775318075404E-2"/>
                  <c:y val="-4.81481481481481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59E-4D92-B997-7F310ABB604F}"/>
                </c:ext>
                <c:ext xmlns:c15="http://schemas.microsoft.com/office/drawing/2012/chart" uri="{CE6537A1-D6FC-4f65-9D91-7224C49458BB}"/>
              </c:extLst>
            </c:dLbl>
            <c:dLbl>
              <c:idx val="1"/>
              <c:layout>
                <c:manualLayout>
                  <c:x val="-6.1023920522616737E-2"/>
                  <c:y val="-4.44444444444444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59E-4D92-B997-7F310ABB604F}"/>
                </c:ext>
                <c:ext xmlns:c15="http://schemas.microsoft.com/office/drawing/2012/chart" uri="{CE6537A1-D6FC-4f65-9D91-7224C49458BB}"/>
              </c:extLst>
            </c:dLbl>
            <c:dLbl>
              <c:idx val="2"/>
              <c:layout>
                <c:manualLayout>
                  <c:x val="-7.0064501340782237E-2"/>
                  <c:y val="-4.81481481481481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59E-4D92-B997-7F310ABB604F}"/>
                </c:ext>
                <c:ext xmlns:c15="http://schemas.microsoft.com/office/drawing/2012/chart" uri="{CE6537A1-D6FC-4f65-9D91-7224C49458BB}"/>
              </c:extLst>
            </c:dLbl>
            <c:dLbl>
              <c:idx val="3"/>
              <c:layout>
                <c:manualLayout>
                  <c:x val="-5.1983339704451313E-2"/>
                  <c:y val="-4.81481481481481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59E-4D92-B997-7F310ABB604F}"/>
                </c:ext>
                <c:ext xmlns:c15="http://schemas.microsoft.com/office/drawing/2012/chart" uri="{CE6537A1-D6FC-4f65-9D91-7224C49458BB}"/>
              </c:extLst>
            </c:dLbl>
            <c:dLbl>
              <c:idx val="4"/>
              <c:layout>
                <c:manualLayout>
                  <c:x val="-5.6503630113534119E-2"/>
                  <c:y val="-4.81481481481481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59E-4D92-B997-7F310ABB604F}"/>
                </c:ext>
                <c:ext xmlns:c15="http://schemas.microsoft.com/office/drawing/2012/chart" uri="{CE6537A1-D6FC-4f65-9D91-7224C49458BB}"/>
              </c:extLst>
            </c:dLbl>
            <c:dLbl>
              <c:idx val="5"/>
              <c:layout>
                <c:manualLayout>
                  <c:x val="-4.7463049295368591E-2"/>
                  <c:y val="-8.148148148148148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59E-4D92-B997-7F310ABB604F}"/>
                </c:ext>
                <c:ext xmlns:c15="http://schemas.microsoft.com/office/drawing/2012/chart" uri="{CE6537A1-D6FC-4f65-9D91-7224C49458BB}"/>
              </c:extLst>
            </c:dLbl>
            <c:dLbl>
              <c:idx val="6"/>
              <c:layout>
                <c:manualLayout>
                  <c:x val="-5.8763775318075397E-2"/>
                  <c:y val="-4.814814814814814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959E-4D92-B997-7F310ABB604F}"/>
                </c:ext>
                <c:ext xmlns:c15="http://schemas.microsoft.com/office/drawing/2012/chart" uri="{CE6537A1-D6FC-4f65-9D91-7224C49458BB}"/>
              </c:extLst>
            </c:dLbl>
            <c:dLbl>
              <c:idx val="7"/>
              <c:layout>
                <c:manualLayout>
                  <c:x val="-4.2942758886285869E-2"/>
                  <c:y val="-4.444444444444444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959E-4D92-B997-7F310ABB604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District1!$A$54:$A$66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District1!$C$54:$C$66</c:f>
            </c:numRef>
          </c:val>
          <c:smooth val="0"/>
          <c:extLst xmlns:c16r2="http://schemas.microsoft.com/office/drawing/2015/06/chart">
            <c:ext xmlns:c16="http://schemas.microsoft.com/office/drawing/2014/chart" uri="{C3380CC4-5D6E-409C-BE32-E72D297353CC}">
              <c16:uniqueId val="{00000009-959E-4D92-B997-7F310ABB604F}"/>
            </c:ext>
          </c:extLst>
        </c:ser>
        <c:ser>
          <c:idx val="2"/>
          <c:order val="2"/>
          <c:tx>
            <c:strRef>
              <c:f>District1!$D$1</c:f>
              <c:strCache>
                <c:ptCount val="1"/>
                <c:pt idx="0">
                  <c:v>ISO 6:20 Seconds or Less</c:v>
                </c:pt>
              </c:strCache>
            </c:strRef>
          </c:tx>
          <c:spPr>
            <a:ln w="34925" cap="rnd">
              <a:solidFill>
                <a:srgbClr val="FFFF00"/>
              </a:solidFill>
              <a:round/>
            </a:ln>
            <a:effectLst>
              <a:outerShdw blurRad="57150" dist="19050" dir="5400000" algn="ctr" rotWithShape="0">
                <a:srgbClr val="000000">
                  <a:alpha val="63000"/>
                </a:srgbClr>
              </a:outerShdw>
            </a:effectLst>
          </c:spPr>
          <c:marker>
            <c:symbol val="circle"/>
            <c:size val="5"/>
            <c:spPr>
              <a:solidFill>
                <a:srgbClr val="FFFF00"/>
              </a:solidFill>
              <a:ln w="9525">
                <a:solidFill>
                  <a:srgbClr val="FFFF00"/>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dLbl>
              <c:idx val="3"/>
              <c:layout>
                <c:manualLayout>
                  <c:x val="-3.0314919769711929E-2"/>
                  <c:y val="-9.6917690835095785E-2"/>
                </c:manualLayout>
              </c:layout>
              <c:dLblPos val="r"/>
              <c:showLegendKey val="0"/>
              <c:showVal val="1"/>
              <c:showCatName val="0"/>
              <c:showSerName val="0"/>
              <c:showPercent val="0"/>
              <c:showBubbleSize val="0"/>
              <c:extLst>
                <c:ext xmlns:c15="http://schemas.microsoft.com/office/drawing/2012/chart" uri="{CE6537A1-D6FC-4f65-9D91-7224C49458BB}"/>
              </c:extLst>
            </c:dLbl>
            <c:dLbl>
              <c:idx val="4"/>
              <c:layout>
                <c:manualLayout>
                  <c:x val="-3.3058038672144748E-2"/>
                  <c:y val="-5.509779180755063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B605-4D6A-9C3A-D98BC6CF2487}"/>
                </c:ext>
                <c:ext xmlns:c15="http://schemas.microsoft.com/office/drawing/2012/chart" uri="{CE6537A1-D6FC-4f65-9D91-7224C49458BB}"/>
              </c:extLst>
            </c:dLbl>
            <c:dLbl>
              <c:idx val="5"/>
              <c:layout>
                <c:manualLayout>
                  <c:x val="-3.0314919769711929E-2"/>
                  <c:y val="-4.749417380254242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B90-4FE4-B449-79BD2B2177F5}"/>
                </c:ext>
                <c:ext xmlns:c15="http://schemas.microsoft.com/office/drawing/2012/chart" uri="{CE6537A1-D6FC-4f65-9D91-7224C49458BB}"/>
              </c:extLst>
            </c:dLbl>
            <c:dLbl>
              <c:idx val="9"/>
              <c:layout>
                <c:manualLayout>
                  <c:x val="-3.0314919769712029E-2"/>
                  <c:y val="-0.13493578086013683"/>
                </c:manualLayout>
              </c:layout>
              <c:dLblPos val="r"/>
              <c:showLegendKey val="0"/>
              <c:showVal val="1"/>
              <c:showCatName val="0"/>
              <c:showSerName val="0"/>
              <c:showPercent val="0"/>
              <c:showBubbleSize val="0"/>
              <c:extLst>
                <c:ext xmlns:c15="http://schemas.microsoft.com/office/drawing/2012/chart" uri="{CE6537A1-D6FC-4f65-9D91-7224C49458BB}"/>
              </c:extLst>
            </c:dLbl>
            <c:dLbl>
              <c:idx val="10"/>
              <c:layout>
                <c:manualLayout>
                  <c:x val="-3.1686479220928314E-2"/>
                  <c:y val="-5.509779180755063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B605-4D6A-9C3A-D98BC6CF2487}"/>
                </c:ext>
                <c:ext xmlns:c15="http://schemas.microsoft.com/office/drawing/2012/chart" uri="{CE6537A1-D6FC-4f65-9D91-7224C49458BB}"/>
              </c:extLst>
            </c:dLbl>
            <c:dLbl>
              <c:idx val="11"/>
              <c:layout>
                <c:manualLayout>
                  <c:x val="-3.1686479220928411E-2"/>
                  <c:y val="-5.509779180755063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B90-4FE4-B449-79BD2B2177F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District1!$A$54:$A$66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District1!$D$54:$D$66</c:f>
              <c:numCache>
                <c:formatCode>0.00%</c:formatCode>
                <c:ptCount val="13"/>
                <c:pt idx="0">
                  <c:v>1</c:v>
                </c:pt>
                <c:pt idx="1">
                  <c:v>1</c:v>
                </c:pt>
                <c:pt idx="2">
                  <c:v>1</c:v>
                </c:pt>
                <c:pt idx="3">
                  <c:v>0.9</c:v>
                </c:pt>
                <c:pt idx="4">
                  <c:v>1</c:v>
                </c:pt>
                <c:pt idx="5">
                  <c:v>1</c:v>
                </c:pt>
                <c:pt idx="6">
                  <c:v>1</c:v>
                </c:pt>
                <c:pt idx="7">
                  <c:v>1</c:v>
                </c:pt>
                <c:pt idx="8">
                  <c:v>1</c:v>
                </c:pt>
                <c:pt idx="9">
                  <c:v>0.875</c:v>
                </c:pt>
                <c:pt idx="10">
                  <c:v>1</c:v>
                </c:pt>
                <c:pt idx="11">
                  <c:v>1</c:v>
                </c:pt>
                <c:pt idx="12">
                  <c:v>1</c:v>
                </c:pt>
              </c:numCache>
            </c:numRef>
          </c:val>
          <c:smooth val="0"/>
          <c:extLst xmlns:c16r2="http://schemas.microsoft.com/office/drawing/2015/06/chart">
            <c:ext xmlns:c16="http://schemas.microsoft.com/office/drawing/2014/chart" uri="{C3380CC4-5D6E-409C-BE32-E72D297353CC}">
              <c16:uniqueId val="{00000017-959E-4D92-B997-7F310ABB604F}"/>
            </c:ext>
          </c:extLst>
        </c:ser>
        <c:dLbls>
          <c:showLegendKey val="0"/>
          <c:showVal val="1"/>
          <c:showCatName val="0"/>
          <c:showSerName val="0"/>
          <c:showPercent val="0"/>
          <c:showBubbleSize val="0"/>
        </c:dLbls>
        <c:marker val="1"/>
        <c:smooth val="0"/>
        <c:axId val="373533280"/>
        <c:axId val="373532496"/>
      </c:lineChart>
      <c:catAx>
        <c:axId val="37353288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3531320"/>
        <c:crosses val="autoZero"/>
        <c:auto val="1"/>
        <c:lblAlgn val="ctr"/>
        <c:lblOffset val="100"/>
        <c:noMultiLvlLbl val="0"/>
      </c:catAx>
      <c:valAx>
        <c:axId val="373531320"/>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3532888"/>
        <c:crosses val="autoZero"/>
        <c:crossBetween val="between"/>
      </c:valAx>
      <c:valAx>
        <c:axId val="373532496"/>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3533280"/>
        <c:crosses val="max"/>
        <c:crossBetween val="between"/>
      </c:valAx>
      <c:catAx>
        <c:axId val="373533280"/>
        <c:scaling>
          <c:orientation val="minMax"/>
        </c:scaling>
        <c:delete val="1"/>
        <c:axPos val="b"/>
        <c:numFmt formatCode="General" sourceLinked="1"/>
        <c:majorTickMark val="none"/>
        <c:minorTickMark val="none"/>
        <c:tickLblPos val="nextTo"/>
        <c:crossAx val="37353249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First</a:t>
            </a:r>
            <a:r>
              <a:rPr lang="en-US" baseline="0" dirty="0"/>
              <a:t> </a:t>
            </a:r>
            <a:r>
              <a:rPr lang="en-US" dirty="0"/>
              <a:t>EMS Response in District 1 Area</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EMSDistrict1!$B$1</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EMSDistrict1!$A$54:$A$66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EMSDistrict1!$B$54:$B$66</c:f>
              <c:numCache>
                <c:formatCode>General</c:formatCode>
                <c:ptCount val="13"/>
                <c:pt idx="0">
                  <c:v>685</c:v>
                </c:pt>
                <c:pt idx="1">
                  <c:v>764</c:v>
                </c:pt>
                <c:pt idx="2">
                  <c:v>677</c:v>
                </c:pt>
                <c:pt idx="3">
                  <c:v>789</c:v>
                </c:pt>
                <c:pt idx="4">
                  <c:v>994</c:v>
                </c:pt>
                <c:pt idx="5">
                  <c:v>607</c:v>
                </c:pt>
                <c:pt idx="6">
                  <c:v>711</c:v>
                </c:pt>
                <c:pt idx="7">
                  <c:v>690</c:v>
                </c:pt>
                <c:pt idx="8">
                  <c:v>785</c:v>
                </c:pt>
                <c:pt idx="9">
                  <c:v>735</c:v>
                </c:pt>
                <c:pt idx="10">
                  <c:v>586</c:v>
                </c:pt>
                <c:pt idx="11">
                  <c:v>705</c:v>
                </c:pt>
                <c:pt idx="12">
                  <c:v>750</c:v>
                </c:pt>
              </c:numCache>
            </c:numRef>
          </c:val>
          <c:extLst xmlns:c16r2="http://schemas.microsoft.com/office/drawing/2015/06/chart">
            <c:ext xmlns:c16="http://schemas.microsoft.com/office/drawing/2014/chart" uri="{C3380CC4-5D6E-409C-BE32-E72D297353CC}">
              <c16:uniqueId val="{00000002-F163-4F44-830C-DC65176F2D30}"/>
            </c:ext>
          </c:extLst>
        </c:ser>
        <c:ser>
          <c:idx val="4"/>
          <c:order val="4"/>
          <c:tx>
            <c:strRef>
              <c:f>EMSDistrict1!$F$1</c:f>
              <c:strCache>
                <c:ptCount val="1"/>
                <c:pt idx="0">
                  <c:v>Less Than 5</c:v>
                </c:pt>
              </c:strCache>
            </c:strRef>
          </c:tx>
          <c:spPr>
            <a:solidFill>
              <a:schemeClr val="accent3">
                <a:lumMod val="75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EMSDistrict1!$A$54:$A$66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EMSDistrict1!$F$54:$F$66</c:f>
              <c:numCache>
                <c:formatCode>General</c:formatCode>
                <c:ptCount val="13"/>
                <c:pt idx="0">
                  <c:v>492</c:v>
                </c:pt>
                <c:pt idx="1">
                  <c:v>576</c:v>
                </c:pt>
                <c:pt idx="2">
                  <c:v>542</c:v>
                </c:pt>
                <c:pt idx="3">
                  <c:v>611</c:v>
                </c:pt>
                <c:pt idx="4">
                  <c:v>769</c:v>
                </c:pt>
                <c:pt idx="5">
                  <c:v>471</c:v>
                </c:pt>
                <c:pt idx="6">
                  <c:v>530</c:v>
                </c:pt>
                <c:pt idx="7">
                  <c:v>516</c:v>
                </c:pt>
                <c:pt idx="8">
                  <c:v>534</c:v>
                </c:pt>
                <c:pt idx="9">
                  <c:v>525</c:v>
                </c:pt>
                <c:pt idx="10">
                  <c:v>388</c:v>
                </c:pt>
                <c:pt idx="11">
                  <c:v>545</c:v>
                </c:pt>
                <c:pt idx="12">
                  <c:v>570</c:v>
                </c:pt>
              </c:numCache>
            </c:numRef>
          </c:val>
          <c:extLst xmlns:c16r2="http://schemas.microsoft.com/office/drawing/2015/06/chart">
            <c:ext xmlns:c16="http://schemas.microsoft.com/office/drawing/2014/chart" uri="{C3380CC4-5D6E-409C-BE32-E72D297353CC}">
              <c16:uniqueId val="{00000003-F163-4F44-830C-DC65176F2D30}"/>
            </c:ext>
          </c:extLst>
        </c:ser>
        <c:ser>
          <c:idx val="5"/>
          <c:order val="5"/>
          <c:tx>
            <c:strRef>
              <c:f>EMSDistrict1!$G$1</c:f>
              <c:strCache>
                <c:ptCount val="1"/>
                <c:pt idx="0">
                  <c:v>Greater Than 5</c:v>
                </c:pt>
              </c:strCache>
            </c:strRef>
          </c:tx>
          <c:spPr>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lumMod val="95000"/>
                      </a:schemeClr>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EMSDistrict1!$A$54:$A$66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EMSDistrict1!$G$54:$G$66</c:f>
              <c:numCache>
                <c:formatCode>General</c:formatCode>
                <c:ptCount val="13"/>
                <c:pt idx="0">
                  <c:v>193</c:v>
                </c:pt>
                <c:pt idx="1">
                  <c:v>188</c:v>
                </c:pt>
                <c:pt idx="2">
                  <c:v>135</c:v>
                </c:pt>
                <c:pt idx="3">
                  <c:v>178</c:v>
                </c:pt>
                <c:pt idx="4">
                  <c:v>225</c:v>
                </c:pt>
                <c:pt idx="5">
                  <c:v>136</c:v>
                </c:pt>
                <c:pt idx="6">
                  <c:v>181</c:v>
                </c:pt>
                <c:pt idx="7">
                  <c:v>174</c:v>
                </c:pt>
                <c:pt idx="8">
                  <c:v>251</c:v>
                </c:pt>
                <c:pt idx="9">
                  <c:v>210</c:v>
                </c:pt>
                <c:pt idx="10">
                  <c:v>198</c:v>
                </c:pt>
                <c:pt idx="11">
                  <c:v>160</c:v>
                </c:pt>
                <c:pt idx="12">
                  <c:v>180</c:v>
                </c:pt>
              </c:numCache>
            </c:numRef>
          </c:val>
          <c:extLst xmlns:c16r2="http://schemas.microsoft.com/office/drawing/2015/06/chart">
            <c:ext xmlns:c16="http://schemas.microsoft.com/office/drawing/2014/chart" uri="{C3380CC4-5D6E-409C-BE32-E72D297353CC}">
              <c16:uniqueId val="{00000004-F163-4F44-830C-DC65176F2D30}"/>
            </c:ext>
          </c:extLst>
        </c:ser>
        <c:dLbls>
          <c:showLegendKey val="0"/>
          <c:showVal val="0"/>
          <c:showCatName val="0"/>
          <c:showSerName val="0"/>
          <c:showPercent val="0"/>
          <c:showBubbleSize val="0"/>
        </c:dLbls>
        <c:gapWidth val="150"/>
        <c:axId val="373533672"/>
        <c:axId val="373530144"/>
      </c:barChart>
      <c:barChart>
        <c:barDir val="col"/>
        <c:grouping val="clustered"/>
        <c:varyColors val="0"/>
        <c:ser>
          <c:idx val="1"/>
          <c:order val="1"/>
          <c:tx>
            <c:strRef>
              <c:f>EMSDistrict1!$C$1</c:f>
              <c:strCache>
                <c:ptCount val="1"/>
                <c:pt idx="0">
                  <c:v>Less than 4</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EMSDistrict1!$A$54:$A$66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EMSDistrict1!$C$54:$C$66</c:f>
            </c:numRef>
          </c:val>
          <c:extLst xmlns:c16r2="http://schemas.microsoft.com/office/drawing/2015/06/chart">
            <c:ext xmlns:c16="http://schemas.microsoft.com/office/drawing/2014/chart" uri="{C3380CC4-5D6E-409C-BE32-E72D297353CC}">
              <c16:uniqueId val="{00000000-F163-4F44-830C-DC65176F2D30}"/>
            </c:ext>
          </c:extLst>
        </c:ser>
        <c:ser>
          <c:idx val="2"/>
          <c:order val="2"/>
          <c:tx>
            <c:strRef>
              <c:f>EMSDistrict1!$D$1</c:f>
              <c:strCache>
                <c:ptCount val="1"/>
                <c:pt idx="0">
                  <c:v>Greater Than 4</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EMSDistrict1!$A$54:$A$66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EMSDistrict1!$D$54:$D$66</c:f>
            </c:numRef>
          </c:val>
          <c:extLst xmlns:c16r2="http://schemas.microsoft.com/office/drawing/2015/06/chart">
            <c:ext xmlns:c16="http://schemas.microsoft.com/office/drawing/2014/chart" uri="{C3380CC4-5D6E-409C-BE32-E72D297353CC}">
              <c16:uniqueId val="{00000001-F163-4F44-830C-DC65176F2D30}"/>
            </c:ext>
          </c:extLst>
        </c:ser>
        <c:dLbls>
          <c:showLegendKey val="0"/>
          <c:showVal val="1"/>
          <c:showCatName val="0"/>
          <c:showSerName val="0"/>
          <c:showPercent val="0"/>
          <c:showBubbleSize val="0"/>
        </c:dLbls>
        <c:gapWidth val="219"/>
        <c:axId val="373533672"/>
        <c:axId val="373530144"/>
      </c:barChart>
      <c:lineChart>
        <c:grouping val="standard"/>
        <c:varyColors val="0"/>
        <c:ser>
          <c:idx val="3"/>
          <c:order val="3"/>
          <c:tx>
            <c:strRef>
              <c:f>EMSDistrict1!$E$1</c:f>
              <c:strCache>
                <c:ptCount val="1"/>
                <c:pt idx="0">
                  <c:v>Percentage Of 4 Min or less</c:v>
                </c:pt>
              </c:strCache>
            </c:strRef>
          </c:tx>
          <c:spPr>
            <a:ln w="34925" cap="rnd">
              <a:solidFill>
                <a:srgbClr val="FFFF00"/>
              </a:solidFill>
              <a:round/>
            </a:ln>
            <a:effectLst>
              <a:outerShdw blurRad="57150" dist="19050" dir="5400000" algn="ctr" rotWithShape="0">
                <a:srgbClr val="000000">
                  <a:alpha val="63000"/>
                </a:srgbClr>
              </a:outerShdw>
            </a:effectLst>
          </c:spPr>
          <c:marker>
            <c:symbol val="none"/>
          </c:marker>
          <c:dLbls>
            <c:dLbl>
              <c:idx val="0"/>
              <c:layout>
                <c:manualLayout>
                  <c:x val="-4.8399906706321563E-2"/>
                  <c:y val="-6.315791218618932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163-4F44-830C-DC65176F2D30}"/>
                </c:ext>
                <c:ext xmlns:c15="http://schemas.microsoft.com/office/drawing/2012/chart" uri="{CE6537A1-D6FC-4f65-9D91-7224C49458BB}"/>
              </c:extLst>
            </c:dLbl>
            <c:dLbl>
              <c:idx val="1"/>
              <c:layout>
                <c:manualLayout>
                  <c:x val="-4.1139920700373374E-2"/>
                  <c:y val="-8.07017766823530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163-4F44-830C-DC65176F2D30}"/>
                </c:ext>
                <c:ext xmlns:c15="http://schemas.microsoft.com/office/drawing/2012/chart" uri="{CE6537A1-D6FC-4f65-9D91-7224C49458BB}"/>
              </c:extLst>
            </c:dLbl>
            <c:dLbl>
              <c:idx val="2"/>
              <c:layout>
                <c:manualLayout>
                  <c:x val="-5.5659892712269884E-2"/>
                  <c:y val="5.964913928695656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F163-4F44-830C-DC65176F2D30}"/>
                </c:ext>
                <c:ext xmlns:c15="http://schemas.microsoft.com/office/drawing/2012/chart" uri="{CE6537A1-D6FC-4f65-9D91-7224C49458BB}"/>
              </c:extLst>
            </c:dLbl>
            <c:dLbl>
              <c:idx val="3"/>
              <c:layout>
                <c:manualLayout>
                  <c:x val="-5.3239897376953803E-2"/>
                  <c:y val="8.4210549581585678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F163-4F44-830C-DC65176F2D30}"/>
                </c:ext>
                <c:ext xmlns:c15="http://schemas.microsoft.com/office/drawing/2012/chart" uri="{CE6537A1-D6FC-4f65-9D91-7224C49458BB}"/>
              </c:extLst>
            </c:dLbl>
            <c:dLbl>
              <c:idx val="4"/>
              <c:layout>
                <c:manualLayout>
                  <c:x val="-5.8079888047585876E-2"/>
                  <c:y val="5.614036638772382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F163-4F44-830C-DC65176F2D30}"/>
                </c:ext>
                <c:ext xmlns:c15="http://schemas.microsoft.com/office/drawing/2012/chart" uri="{CE6537A1-D6FC-4f65-9D91-7224C49458BB}"/>
              </c:extLst>
            </c:dLbl>
            <c:dLbl>
              <c:idx val="5"/>
              <c:layout>
                <c:manualLayout>
                  <c:x val="-6.5339874053534197E-2"/>
                  <c:y val="0.10526318697698217"/>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F163-4F44-830C-DC65176F2D30}"/>
                </c:ext>
                <c:ext xmlns:c15="http://schemas.microsoft.com/office/drawing/2012/chart" uri="{CE6537A1-D6FC-4f65-9D91-7224C49458BB}"/>
              </c:extLst>
            </c:dLbl>
            <c:dLbl>
              <c:idx val="6"/>
              <c:layout>
                <c:manualLayout>
                  <c:x val="-6.0499883382902041E-2"/>
                  <c:y val="-3.157895609309465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F163-4F44-830C-DC65176F2D3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EMSDistrict1!$A$54:$A$66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EMSDistrict1!$E$54:$E$66</c:f>
            </c:numRef>
          </c:val>
          <c:smooth val="0"/>
          <c:extLst xmlns:c16r2="http://schemas.microsoft.com/office/drawing/2015/06/chart">
            <c:ext xmlns:c16="http://schemas.microsoft.com/office/drawing/2014/chart" uri="{C3380CC4-5D6E-409C-BE32-E72D297353CC}">
              <c16:uniqueId val="{0000000C-F163-4F44-830C-DC65176F2D30}"/>
            </c:ext>
          </c:extLst>
        </c:ser>
        <c:ser>
          <c:idx val="6"/>
          <c:order val="6"/>
          <c:tx>
            <c:strRef>
              <c:f>EMSDistrict1!$H$1</c:f>
              <c:strCache>
                <c:ptCount val="1"/>
                <c:pt idx="0">
                  <c:v>Percentage of 5 Min or less</c:v>
                </c:pt>
              </c:strCache>
            </c:strRef>
          </c:tx>
          <c:spPr>
            <a:ln w="34925" cap="rnd">
              <a:solidFill>
                <a:srgbClr val="FFFF00"/>
              </a:solidFill>
              <a:round/>
            </a:ln>
            <a:effectLst>
              <a:outerShdw blurRad="40000" dist="23000" dir="5400000" rotWithShape="0">
                <a:srgbClr val="000000">
                  <a:alpha val="35000"/>
                </a:srgbClr>
              </a:outerShdw>
            </a:effectLst>
          </c:spPr>
          <c:marker>
            <c:symbol val="circle"/>
            <c:size val="6"/>
            <c:spPr>
              <a:solidFill>
                <a:srgbClr val="FFFF00"/>
              </a:solidFill>
              <a:ln w="9525">
                <a:solidFill>
                  <a:schemeClr val="accent1">
                    <a:lumMod val="60000"/>
                  </a:schemeClr>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EMSDistrict1!$A$54:$A$66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EMSDistrict1!$H$54:$H$66</c:f>
              <c:numCache>
                <c:formatCode>0.00%</c:formatCode>
                <c:ptCount val="13"/>
                <c:pt idx="0">
                  <c:v>0.71824817518248174</c:v>
                </c:pt>
                <c:pt idx="1">
                  <c:v>0.75392670157068065</c:v>
                </c:pt>
                <c:pt idx="2">
                  <c:v>0.80059084194977848</c:v>
                </c:pt>
                <c:pt idx="3">
                  <c:v>0.77439797211660333</c:v>
                </c:pt>
                <c:pt idx="4">
                  <c:v>0.77364185110663986</c:v>
                </c:pt>
                <c:pt idx="5">
                  <c:v>0.77594728171334426</c:v>
                </c:pt>
                <c:pt idx="6">
                  <c:v>0.74542897327707458</c:v>
                </c:pt>
                <c:pt idx="7">
                  <c:v>0.74782608695652175</c:v>
                </c:pt>
                <c:pt idx="8">
                  <c:v>0.68025477707006365</c:v>
                </c:pt>
                <c:pt idx="9">
                  <c:v>0.7142857142857143</c:v>
                </c:pt>
                <c:pt idx="10">
                  <c:v>0.66211604095563137</c:v>
                </c:pt>
                <c:pt idx="11">
                  <c:v>0.77304964539007093</c:v>
                </c:pt>
                <c:pt idx="12">
                  <c:v>0.76</c:v>
                </c:pt>
              </c:numCache>
            </c:numRef>
          </c:val>
          <c:smooth val="0"/>
          <c:extLst xmlns:c16r2="http://schemas.microsoft.com/office/drawing/2015/06/chart">
            <c:ext xmlns:c16="http://schemas.microsoft.com/office/drawing/2014/chart" uri="{C3380CC4-5D6E-409C-BE32-E72D297353CC}">
              <c16:uniqueId val="{0000001A-F163-4F44-830C-DC65176F2D30}"/>
            </c:ext>
          </c:extLst>
        </c:ser>
        <c:dLbls>
          <c:showLegendKey val="0"/>
          <c:showVal val="1"/>
          <c:showCatName val="0"/>
          <c:showSerName val="0"/>
          <c:showPercent val="0"/>
          <c:showBubbleSize val="0"/>
        </c:dLbls>
        <c:marker val="1"/>
        <c:smooth val="0"/>
        <c:axId val="373527400"/>
        <c:axId val="373528968"/>
      </c:lineChart>
      <c:catAx>
        <c:axId val="37353367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3530144"/>
        <c:crosses val="autoZero"/>
        <c:auto val="1"/>
        <c:lblAlgn val="ctr"/>
        <c:lblOffset val="100"/>
        <c:noMultiLvlLbl val="0"/>
      </c:catAx>
      <c:valAx>
        <c:axId val="373530144"/>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3533672"/>
        <c:crosses val="autoZero"/>
        <c:crossBetween val="between"/>
      </c:valAx>
      <c:valAx>
        <c:axId val="373528968"/>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3527400"/>
        <c:crosses val="max"/>
        <c:crossBetween val="between"/>
      </c:valAx>
      <c:catAx>
        <c:axId val="373527400"/>
        <c:scaling>
          <c:orientation val="minMax"/>
        </c:scaling>
        <c:delete val="1"/>
        <c:axPos val="b"/>
        <c:numFmt formatCode="General" sourceLinked="1"/>
        <c:majorTickMark val="none"/>
        <c:minorTickMark val="none"/>
        <c:tickLblPos val="nextTo"/>
        <c:crossAx val="37352896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solidFill>
                  <a:schemeClr val="bg1"/>
                </a:solidFill>
              </a:rPr>
              <a:t>Percentage</a:t>
            </a:r>
            <a:r>
              <a:rPr lang="en-US" b="1" baseline="0" dirty="0">
                <a:solidFill>
                  <a:schemeClr val="bg1"/>
                </a:solidFill>
              </a:rPr>
              <a:t> of Property Saved</a:t>
            </a:r>
            <a:endParaRPr lang="en-US" b="1" dirty="0">
              <a:solidFill>
                <a:schemeClr val="bg1"/>
              </a:solidFill>
            </a:endParaRPr>
          </a:p>
        </c:rich>
      </c:tx>
      <c:layout>
        <c:manualLayout>
          <c:xMode val="edge"/>
          <c:yMode val="edge"/>
          <c:x val="0.20944734436285353"/>
          <c:y val="0.8056515525316735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First</a:t>
            </a:r>
            <a:r>
              <a:rPr lang="en-US" baseline="0" dirty="0"/>
              <a:t> </a:t>
            </a:r>
            <a:r>
              <a:rPr lang="en-US" dirty="0"/>
              <a:t>Engine Response in District 2 Area</a:t>
            </a: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District2!$B$1</c:f>
              <c:strCache>
                <c:ptCount val="1"/>
                <c:pt idx="0">
                  <c:v>Total Calls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District2!$A$54:$A$66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District2!$B$54:$B$66</c:f>
              <c:numCache>
                <c:formatCode>General</c:formatCode>
                <c:ptCount val="13"/>
                <c:pt idx="0">
                  <c:v>2</c:v>
                </c:pt>
                <c:pt idx="1">
                  <c:v>4</c:v>
                </c:pt>
                <c:pt idx="2">
                  <c:v>5</c:v>
                </c:pt>
                <c:pt idx="3">
                  <c:v>6</c:v>
                </c:pt>
                <c:pt idx="4">
                  <c:v>8</c:v>
                </c:pt>
                <c:pt idx="5">
                  <c:v>4</c:v>
                </c:pt>
                <c:pt idx="6">
                  <c:v>7</c:v>
                </c:pt>
                <c:pt idx="7">
                  <c:v>4</c:v>
                </c:pt>
                <c:pt idx="8">
                  <c:v>7</c:v>
                </c:pt>
                <c:pt idx="9">
                  <c:v>5</c:v>
                </c:pt>
                <c:pt idx="10">
                  <c:v>6</c:v>
                </c:pt>
                <c:pt idx="11">
                  <c:v>9</c:v>
                </c:pt>
                <c:pt idx="12">
                  <c:v>4</c:v>
                </c:pt>
              </c:numCache>
            </c:numRef>
          </c:val>
          <c:extLst xmlns:c16r2="http://schemas.microsoft.com/office/drawing/2015/06/chart">
            <c:ext xmlns:c16="http://schemas.microsoft.com/office/drawing/2014/chart" uri="{C3380CC4-5D6E-409C-BE32-E72D297353CC}">
              <c16:uniqueId val="{00000000-27BD-420E-AE0E-E60067C6EFC7}"/>
            </c:ext>
          </c:extLst>
        </c:ser>
        <c:dLbls>
          <c:showLegendKey val="0"/>
          <c:showVal val="1"/>
          <c:showCatName val="0"/>
          <c:showSerName val="0"/>
          <c:showPercent val="0"/>
          <c:showBubbleSize val="0"/>
        </c:dLbls>
        <c:gapWidth val="219"/>
        <c:overlap val="-27"/>
        <c:axId val="373528184"/>
        <c:axId val="373528576"/>
      </c:barChart>
      <c:lineChart>
        <c:grouping val="standard"/>
        <c:varyColors val="0"/>
        <c:ser>
          <c:idx val="1"/>
          <c:order val="1"/>
          <c:tx>
            <c:strRef>
              <c:f>District2!$C$1</c:f>
              <c:strCache>
                <c:ptCount val="1"/>
                <c:pt idx="0">
                  <c:v>NFPA 1710 4 Minutes or Less</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dLbls>
            <c:dLbl>
              <c:idx val="0"/>
              <c:layout>
                <c:manualLayout>
                  <c:x val="-5.185941110718157E-2"/>
                  <c:y val="-5.36398467432950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7BD-420E-AE0E-E60067C6EFC7}"/>
                </c:ext>
                <c:ext xmlns:c15="http://schemas.microsoft.com/office/drawing/2012/chart" uri="{CE6537A1-D6FC-4f65-9D91-7224C49458BB}"/>
              </c:extLst>
            </c:dLbl>
            <c:dLbl>
              <c:idx val="1"/>
              <c:layout>
                <c:manualLayout>
                  <c:x val="-5.1859411107181563E-2"/>
                  <c:y val="-5.36398467432950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7BD-420E-AE0E-E60067C6EFC7}"/>
                </c:ext>
                <c:ext xmlns:c15="http://schemas.microsoft.com/office/drawing/2012/chart" uri="{CE6537A1-D6FC-4f65-9D91-7224C49458BB}"/>
              </c:extLst>
            </c:dLbl>
            <c:dLbl>
              <c:idx val="2"/>
              <c:layout>
                <c:manualLayout>
                  <c:x val="-5.6368925116501739E-2"/>
                  <c:y val="-5.36398467432950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7BD-420E-AE0E-E60067C6EFC7}"/>
                </c:ext>
                <c:ext xmlns:c15="http://schemas.microsoft.com/office/drawing/2012/chart" uri="{CE6537A1-D6FC-4f65-9D91-7224C49458BB}"/>
              </c:extLst>
            </c:dLbl>
            <c:dLbl>
              <c:idx val="3"/>
              <c:layout>
                <c:manualLayout>
                  <c:x val="-4.9604654102521573E-2"/>
                  <c:y val="-7.662835249042149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7BD-420E-AE0E-E60067C6EFC7}"/>
                </c:ext>
                <c:ext xmlns:c15="http://schemas.microsoft.com/office/drawing/2012/chart" uri="{CE6537A1-D6FC-4f65-9D91-7224C49458BB}"/>
              </c:extLst>
            </c:dLbl>
            <c:dLbl>
              <c:idx val="4"/>
              <c:layout>
                <c:manualLayout>
                  <c:x val="-4.5095140093201522E-2"/>
                  <c:y val="-3.448275862068968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7BD-420E-AE0E-E60067C6EFC7}"/>
                </c:ext>
                <c:ext xmlns:c15="http://schemas.microsoft.com/office/drawing/2012/chart" uri="{CE6537A1-D6FC-4f65-9D91-7224C49458BB}"/>
              </c:extLst>
            </c:dLbl>
            <c:dLbl>
              <c:idx val="5"/>
              <c:layout>
                <c:manualLayout>
                  <c:x val="-4.2840383088541455E-2"/>
                  <c:y val="-5.36398467432950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27BD-420E-AE0E-E60067C6EFC7}"/>
                </c:ext>
                <c:ext xmlns:c15="http://schemas.microsoft.com/office/drawing/2012/chart" uri="{CE6537A1-D6FC-4f65-9D91-7224C49458BB}"/>
              </c:extLst>
            </c:dLbl>
            <c:dLbl>
              <c:idx val="6"/>
              <c:layout>
                <c:manualLayout>
                  <c:x val="-4.7349897097861422E-2"/>
                  <c:y val="-7.279693486590038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27BD-420E-AE0E-E60067C6EFC7}"/>
                </c:ext>
                <c:ext xmlns:c15="http://schemas.microsoft.com/office/drawing/2012/chart" uri="{CE6537A1-D6FC-4f65-9D91-7224C49458BB}"/>
              </c:extLst>
            </c:dLbl>
            <c:dLbl>
              <c:idx val="7"/>
              <c:layout>
                <c:manualLayout>
                  <c:x val="-2.7057084055920815E-2"/>
                  <c:y val="-6.130268199233720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27BD-420E-AE0E-E60067C6EFC7}"/>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District2!$A$54:$A$66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District2!$C$54:$C$66</c:f>
            </c:numRef>
          </c:val>
          <c:smooth val="0"/>
          <c:extLst xmlns:c16r2="http://schemas.microsoft.com/office/drawing/2015/06/chart">
            <c:ext xmlns:c16="http://schemas.microsoft.com/office/drawing/2014/chart" uri="{C3380CC4-5D6E-409C-BE32-E72D297353CC}">
              <c16:uniqueId val="{00000009-27BD-420E-AE0E-E60067C6EFC7}"/>
            </c:ext>
          </c:extLst>
        </c:ser>
        <c:ser>
          <c:idx val="2"/>
          <c:order val="2"/>
          <c:tx>
            <c:strRef>
              <c:f>District2!$D$1</c:f>
              <c:strCache>
                <c:ptCount val="1"/>
                <c:pt idx="0">
                  <c:v>ISO 6:20 Seconds or Less</c:v>
                </c:pt>
              </c:strCache>
            </c:strRef>
          </c:tx>
          <c:spPr>
            <a:ln w="34925" cap="rnd">
              <a:solidFill>
                <a:srgbClr val="FFFF00"/>
              </a:solidFill>
              <a:round/>
            </a:ln>
            <a:effectLst>
              <a:outerShdw blurRad="57150" dist="19050" dir="5400000" algn="ctr" rotWithShape="0">
                <a:srgbClr val="000000">
                  <a:alpha val="63000"/>
                </a:srgbClr>
              </a:outerShdw>
            </a:effectLst>
          </c:spPr>
          <c:marker>
            <c:symbol val="none"/>
          </c:marker>
          <c:dLbls>
            <c:dLbl>
              <c:idx val="5"/>
              <c:layout>
                <c:manualLayout>
                  <c:x val="-3.1686479220928314E-2"/>
                  <c:y val="-6.637162853757448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FAC-44D9-8669-2ADD3B15E620}"/>
                </c:ext>
                <c:ext xmlns:c15="http://schemas.microsoft.com/office/drawing/2012/chart" uri="{CE6537A1-D6FC-4f65-9D91-7224C49458BB}"/>
              </c:extLst>
            </c:dLbl>
            <c:dLbl>
              <c:idx val="6"/>
              <c:layout>
                <c:manualLayout>
                  <c:x val="-3.4429598123361084E-2"/>
                  <c:y val="-6.637162853757448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D4A8-47E8-82F4-6FA5F378324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District2!$A$54:$A$66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District2!$D$54:$D$66</c:f>
              <c:numCache>
                <c:formatCode>0.00%</c:formatCode>
                <c:ptCount val="13"/>
                <c:pt idx="0">
                  <c:v>1</c:v>
                </c:pt>
                <c:pt idx="1">
                  <c:v>1</c:v>
                </c:pt>
                <c:pt idx="2">
                  <c:v>1</c:v>
                </c:pt>
                <c:pt idx="3">
                  <c:v>1</c:v>
                </c:pt>
                <c:pt idx="4">
                  <c:v>0.75</c:v>
                </c:pt>
                <c:pt idx="5">
                  <c:v>1</c:v>
                </c:pt>
                <c:pt idx="6">
                  <c:v>1</c:v>
                </c:pt>
                <c:pt idx="7">
                  <c:v>1</c:v>
                </c:pt>
                <c:pt idx="8">
                  <c:v>1</c:v>
                </c:pt>
                <c:pt idx="9">
                  <c:v>1</c:v>
                </c:pt>
                <c:pt idx="10">
                  <c:v>1</c:v>
                </c:pt>
                <c:pt idx="11">
                  <c:v>1</c:v>
                </c:pt>
                <c:pt idx="12">
                  <c:v>1</c:v>
                </c:pt>
              </c:numCache>
            </c:numRef>
          </c:val>
          <c:smooth val="0"/>
          <c:extLst xmlns:c16r2="http://schemas.microsoft.com/office/drawing/2015/06/chart">
            <c:ext xmlns:c16="http://schemas.microsoft.com/office/drawing/2014/chart" uri="{C3380CC4-5D6E-409C-BE32-E72D297353CC}">
              <c16:uniqueId val="{00000017-27BD-420E-AE0E-E60067C6EFC7}"/>
            </c:ext>
          </c:extLst>
        </c:ser>
        <c:dLbls>
          <c:showLegendKey val="0"/>
          <c:showVal val="1"/>
          <c:showCatName val="0"/>
          <c:showSerName val="0"/>
          <c:showPercent val="0"/>
          <c:showBubbleSize val="0"/>
        </c:dLbls>
        <c:marker val="1"/>
        <c:smooth val="0"/>
        <c:axId val="373529360"/>
        <c:axId val="373529752"/>
      </c:lineChart>
      <c:catAx>
        <c:axId val="373528184"/>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3528576"/>
        <c:crosses val="autoZero"/>
        <c:auto val="1"/>
        <c:lblAlgn val="ctr"/>
        <c:lblOffset val="100"/>
        <c:noMultiLvlLbl val="0"/>
      </c:catAx>
      <c:valAx>
        <c:axId val="37352857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3528184"/>
        <c:crosses val="autoZero"/>
        <c:crossBetween val="between"/>
      </c:valAx>
      <c:valAx>
        <c:axId val="373529752"/>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3529360"/>
        <c:crosses val="max"/>
        <c:crossBetween val="between"/>
      </c:valAx>
      <c:catAx>
        <c:axId val="373529360"/>
        <c:scaling>
          <c:orientation val="minMax"/>
        </c:scaling>
        <c:delete val="1"/>
        <c:axPos val="b"/>
        <c:numFmt formatCode="General" sourceLinked="1"/>
        <c:majorTickMark val="none"/>
        <c:minorTickMark val="none"/>
        <c:tickLblPos val="nextTo"/>
        <c:crossAx val="373529752"/>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sz="1800" b="1" i="0" baseline="0" dirty="0">
                <a:effectLst>
                  <a:outerShdw blurRad="50800" dist="38100" dir="5400000" algn="t" rotWithShape="0">
                    <a:srgbClr val="000000">
                      <a:alpha val="40000"/>
                    </a:srgbClr>
                  </a:outerShdw>
                </a:effectLst>
              </a:rPr>
              <a:t>First EMS Response in District 2 Area</a:t>
            </a:r>
            <a:endParaRPr lang="en-US" dirty="0">
              <a:effectLst/>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manualLayout>
          <c:layoutTarget val="inner"/>
          <c:xMode val="edge"/>
          <c:yMode val="edge"/>
          <c:x val="4.9651171520091832E-2"/>
          <c:y val="0.16107652241144274"/>
          <c:w val="0.89697608319581723"/>
          <c:h val="0.6028124375311259"/>
        </c:manualLayout>
      </c:layout>
      <c:barChart>
        <c:barDir val="col"/>
        <c:grouping val="clustered"/>
        <c:varyColors val="0"/>
        <c:ser>
          <c:idx val="0"/>
          <c:order val="0"/>
          <c:tx>
            <c:strRef>
              <c:f>EMSDistrict2!$B$1</c:f>
              <c:strCache>
                <c:ptCount val="1"/>
                <c:pt idx="0">
                  <c:v>Total</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3"/>
              <c:layout>
                <c:manualLayout>
                  <c:x val="-1.238213544929553E-2"/>
                  <c:y val="6.050161244379336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16EF-4675-957D-A9926C9A19C2}"/>
                </c:ext>
                <c:ext xmlns:c15="http://schemas.microsoft.com/office/drawing/2012/chart" uri="{CE6537A1-D6FC-4f65-9D91-7224C49458BB}"/>
              </c:extLst>
            </c:dLbl>
            <c:dLbl>
              <c:idx val="4"/>
              <c:layout>
                <c:manualLayout>
                  <c:x val="-2.0636892415492519E-2"/>
                  <c:y val="2.8201870841726179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89C6-41D8-B726-0DBAEE1192B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EMSDistrict2!$A$54:$A$66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EMSDistrict2!$B$54:$B$66</c:f>
              <c:numCache>
                <c:formatCode>General</c:formatCode>
                <c:ptCount val="13"/>
                <c:pt idx="0">
                  <c:v>874</c:v>
                </c:pt>
                <c:pt idx="1">
                  <c:v>882</c:v>
                </c:pt>
                <c:pt idx="2">
                  <c:v>921</c:v>
                </c:pt>
                <c:pt idx="3">
                  <c:v>920</c:v>
                </c:pt>
                <c:pt idx="4">
                  <c:v>635</c:v>
                </c:pt>
                <c:pt idx="5">
                  <c:v>751</c:v>
                </c:pt>
                <c:pt idx="6">
                  <c:v>893</c:v>
                </c:pt>
                <c:pt idx="7">
                  <c:v>826</c:v>
                </c:pt>
                <c:pt idx="8">
                  <c:v>908</c:v>
                </c:pt>
                <c:pt idx="9">
                  <c:v>857</c:v>
                </c:pt>
                <c:pt idx="10">
                  <c:v>759</c:v>
                </c:pt>
                <c:pt idx="11">
                  <c:v>887</c:v>
                </c:pt>
                <c:pt idx="12">
                  <c:v>874</c:v>
                </c:pt>
              </c:numCache>
            </c:numRef>
          </c:val>
          <c:extLst xmlns:c16r2="http://schemas.microsoft.com/office/drawing/2015/06/chart">
            <c:ext xmlns:c16="http://schemas.microsoft.com/office/drawing/2014/chart" uri="{C3380CC4-5D6E-409C-BE32-E72D297353CC}">
              <c16:uniqueId val="{00000000-0372-4AD9-B5C1-0A56723AE1FD}"/>
            </c:ext>
          </c:extLst>
        </c:ser>
        <c:ser>
          <c:idx val="1"/>
          <c:order val="1"/>
          <c:tx>
            <c:strRef>
              <c:f>EMSDistrict2!$C$1</c:f>
              <c:strCache>
                <c:ptCount val="1"/>
                <c:pt idx="0">
                  <c:v>Less Than 5</c:v>
                </c:pt>
              </c:strCache>
            </c:strRef>
          </c:tx>
          <c:spPr>
            <a:solidFill>
              <a:schemeClr val="accent3">
                <a:lumMod val="75000"/>
              </a:schemeClr>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rgbClr val="FFFF00"/>
                    </a:solidFill>
                    <a:latin typeface="+mn-lt"/>
                    <a:ea typeface="+mn-ea"/>
                    <a:cs typeface="+mn-cs"/>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EMSDistrict2!$A$54:$A$66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EMSDistrict2!$C$54:$C$66</c:f>
              <c:numCache>
                <c:formatCode>General</c:formatCode>
                <c:ptCount val="13"/>
                <c:pt idx="0">
                  <c:v>654</c:v>
                </c:pt>
                <c:pt idx="1">
                  <c:v>681</c:v>
                </c:pt>
                <c:pt idx="2">
                  <c:v>779</c:v>
                </c:pt>
                <c:pt idx="3">
                  <c:v>750</c:v>
                </c:pt>
                <c:pt idx="4">
                  <c:v>505</c:v>
                </c:pt>
                <c:pt idx="5">
                  <c:v>631</c:v>
                </c:pt>
                <c:pt idx="6">
                  <c:v>713</c:v>
                </c:pt>
                <c:pt idx="7">
                  <c:v>658</c:v>
                </c:pt>
                <c:pt idx="8">
                  <c:v>675</c:v>
                </c:pt>
                <c:pt idx="9">
                  <c:v>657</c:v>
                </c:pt>
                <c:pt idx="10">
                  <c:v>553</c:v>
                </c:pt>
                <c:pt idx="11">
                  <c:v>692</c:v>
                </c:pt>
                <c:pt idx="12">
                  <c:v>679</c:v>
                </c:pt>
              </c:numCache>
            </c:numRef>
          </c:val>
          <c:extLst xmlns:c16r2="http://schemas.microsoft.com/office/drawing/2015/06/chart">
            <c:ext xmlns:c16="http://schemas.microsoft.com/office/drawing/2014/chart" uri="{C3380CC4-5D6E-409C-BE32-E72D297353CC}">
              <c16:uniqueId val="{00000001-0372-4AD9-B5C1-0A56723AE1FD}"/>
            </c:ext>
          </c:extLst>
        </c:ser>
        <c:ser>
          <c:idx val="2"/>
          <c:order val="2"/>
          <c:tx>
            <c:strRef>
              <c:f>EMSDistrict2!$D$1</c:f>
              <c:strCache>
                <c:ptCount val="1"/>
                <c:pt idx="0">
                  <c:v>Greater than 5</c:v>
                </c:pt>
              </c:strCache>
            </c:strRef>
          </c:tx>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EMSDistrict2!$A$54:$A$66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EMSDistrict2!$D$54:$D$66</c:f>
              <c:numCache>
                <c:formatCode>General</c:formatCode>
                <c:ptCount val="13"/>
                <c:pt idx="0">
                  <c:v>220</c:v>
                </c:pt>
                <c:pt idx="1">
                  <c:v>201</c:v>
                </c:pt>
                <c:pt idx="2">
                  <c:v>142</c:v>
                </c:pt>
                <c:pt idx="3">
                  <c:v>170</c:v>
                </c:pt>
                <c:pt idx="4">
                  <c:v>130</c:v>
                </c:pt>
                <c:pt idx="5">
                  <c:v>120</c:v>
                </c:pt>
                <c:pt idx="6">
                  <c:v>180</c:v>
                </c:pt>
                <c:pt idx="7">
                  <c:v>168</c:v>
                </c:pt>
                <c:pt idx="8">
                  <c:v>233</c:v>
                </c:pt>
                <c:pt idx="9">
                  <c:v>200</c:v>
                </c:pt>
                <c:pt idx="10">
                  <c:v>206</c:v>
                </c:pt>
                <c:pt idx="11">
                  <c:v>195</c:v>
                </c:pt>
                <c:pt idx="12">
                  <c:v>195</c:v>
                </c:pt>
              </c:numCache>
            </c:numRef>
          </c:val>
          <c:extLst xmlns:c16r2="http://schemas.microsoft.com/office/drawing/2015/06/chart">
            <c:ext xmlns:c16="http://schemas.microsoft.com/office/drawing/2014/chart" uri="{C3380CC4-5D6E-409C-BE32-E72D297353CC}">
              <c16:uniqueId val="{00000002-0372-4AD9-B5C1-0A56723AE1FD}"/>
            </c:ext>
          </c:extLst>
        </c:ser>
        <c:dLbls>
          <c:showLegendKey val="0"/>
          <c:showVal val="1"/>
          <c:showCatName val="0"/>
          <c:showSerName val="0"/>
          <c:showPercent val="0"/>
          <c:showBubbleSize val="0"/>
        </c:dLbls>
        <c:gapWidth val="150"/>
        <c:axId val="374565632"/>
        <c:axId val="374561712"/>
      </c:barChart>
      <c:lineChart>
        <c:grouping val="standard"/>
        <c:varyColors val="0"/>
        <c:ser>
          <c:idx val="3"/>
          <c:order val="3"/>
          <c:tx>
            <c:strRef>
              <c:f>EMSDistrict2!$E$1</c:f>
              <c:strCache>
                <c:ptCount val="1"/>
                <c:pt idx="0">
                  <c:v>Percentage 5 min or less</c:v>
                </c:pt>
              </c:strCache>
            </c:strRef>
          </c:tx>
          <c:spPr>
            <a:ln w="34925" cap="rnd">
              <a:solidFill>
                <a:srgbClr val="FFFF00"/>
              </a:solidFill>
              <a:round/>
            </a:ln>
            <a:effectLst>
              <a:outerShdw blurRad="57150" dist="19050" dir="5400000" algn="ctr" rotWithShape="0">
                <a:srgbClr val="000000">
                  <a:alpha val="63000"/>
                </a:srgbClr>
              </a:outerShdw>
            </a:effectLst>
          </c:spPr>
          <c:marker>
            <c:symbol val="circle"/>
            <c:size val="5"/>
            <c:spPr>
              <a:solidFill>
                <a:srgbClr val="FFFF00"/>
              </a:solidFill>
              <a:ln w="9525">
                <a:solidFill>
                  <a:srgbClr val="FFFF00"/>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dPt>
            <c:idx val="1"/>
            <c:marker>
              <c:symbol val="circle"/>
              <c:size val="5"/>
              <c:spPr>
                <a:solidFill>
                  <a:srgbClr val="FFFF00"/>
                </a:solidFill>
                <a:ln w="9525">
                  <a:solidFill>
                    <a:srgbClr val="FFFF00"/>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bubble3D val="0"/>
            <c:spPr>
              <a:ln w="34925" cap="rnd">
                <a:solidFill>
                  <a:srgbClr val="FFFF00"/>
                </a:solidFill>
                <a:round/>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4-0372-4AD9-B5C1-0A56723AE1FD}"/>
              </c:ext>
            </c:extLst>
          </c:dPt>
          <c:dPt>
            <c:idx val="2"/>
            <c:marker>
              <c:symbol val="circle"/>
              <c:size val="5"/>
              <c:spPr>
                <a:solidFill>
                  <a:srgbClr val="FFFF00"/>
                </a:solidFill>
                <a:ln w="9525">
                  <a:solidFill>
                    <a:srgbClr val="FFFF00"/>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bubble3D val="0"/>
            <c:spPr>
              <a:ln w="34925" cap="sq">
                <a:solidFill>
                  <a:srgbClr val="FFFF00"/>
                </a:solidFill>
                <a:round/>
              </a:ln>
              <a:effectLst>
                <a:outerShdw blurRad="57150" dist="19050" dir="5400000" algn="ctr" rotWithShape="0">
                  <a:srgbClr val="000000">
                    <a:alpha val="63000"/>
                  </a:srgbClr>
                </a:outerShdw>
              </a:effectLst>
            </c:spPr>
            <c:extLst xmlns:c16r2="http://schemas.microsoft.com/office/drawing/2015/06/chart">
              <c:ext xmlns:c16="http://schemas.microsoft.com/office/drawing/2014/chart" uri="{C3380CC4-5D6E-409C-BE32-E72D297353CC}">
                <c16:uniqueId val="{00000006-0372-4AD9-B5C1-0A56723AE1FD}"/>
              </c:ext>
            </c:extLst>
          </c:dPt>
          <c:dLbls>
            <c:dLbl>
              <c:idx val="0"/>
              <c:layout>
                <c:manualLayout>
                  <c:x val="-1.8026352607468647E-2"/>
                  <c:y val="-4.64006770229302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16EF-4675-957D-A9926C9A19C2}"/>
                </c:ext>
                <c:ext xmlns:c15="http://schemas.microsoft.com/office/drawing/2012/chart" uri="{CE6537A1-D6FC-4f65-9D91-7224C49458BB}"/>
              </c:extLst>
            </c:dLbl>
            <c:dLbl>
              <c:idx val="1"/>
              <c:layout>
                <c:manualLayout>
                  <c:x val="-1.5274766952069653E-2"/>
                  <c:y val="-7.4662950924739055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372-4AD9-B5C1-0A56723AE1FD}"/>
                </c:ext>
                <c:ext xmlns:c15="http://schemas.microsoft.com/office/drawing/2012/chart" uri="{CE6537A1-D6FC-4f65-9D91-7224C49458BB}"/>
              </c:extLst>
            </c:dLbl>
            <c:dLbl>
              <c:idx val="2"/>
              <c:layout>
                <c:manualLayout>
                  <c:x val="-3.0408488056764105E-2"/>
                  <c:y val="-4.640067702293029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372-4AD9-B5C1-0A56723AE1FD}"/>
                </c:ext>
                <c:ext xmlns:c15="http://schemas.microsoft.com/office/drawing/2012/chart" uri="{CE6537A1-D6FC-4f65-9D91-7224C49458BB}"/>
              </c:extLst>
            </c:dLbl>
            <c:dLbl>
              <c:idx val="3"/>
              <c:layout>
                <c:manualLayout>
                  <c:x val="-2.9032695229064633E-2"/>
                  <c:y val="-4.640067702293029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89C6-41D8-B726-0DBAEE1192BC}"/>
                </c:ext>
                <c:ext xmlns:c15="http://schemas.microsoft.com/office/drawing/2012/chart" uri="{CE6537A1-D6FC-4f65-9D91-7224C49458BB}"/>
              </c:extLst>
            </c:dLbl>
            <c:dLbl>
              <c:idx val="5"/>
              <c:layout>
                <c:manualLayout>
                  <c:x val="-3.0408488056764129E-2"/>
                  <c:y val="-6.255054782396386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89C6-41D8-B726-0DBAEE1192BC}"/>
                </c:ext>
                <c:ext xmlns:c15="http://schemas.microsoft.com/office/drawing/2012/chart" uri="{CE6537A1-D6FC-4f65-9D91-7224C49458BB}"/>
              </c:extLst>
            </c:dLbl>
            <c:dLbl>
              <c:idx val="8"/>
              <c:layout>
                <c:manualLayout>
                  <c:x val="-1.8026352607468647E-2"/>
                  <c:y val="-8.677535402551425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6EF-4675-957D-A9926C9A19C2}"/>
                </c:ext>
                <c:ext xmlns:c15="http://schemas.microsoft.com/office/drawing/2012/chart" uri="{CE6537A1-D6FC-4f65-9D91-7224C49458BB}"/>
              </c:extLst>
            </c:dLbl>
            <c:dLbl>
              <c:idx val="9"/>
              <c:layout>
                <c:manualLayout>
                  <c:x val="-2.3529523918266741E-2"/>
                  <c:y val="-8.677535402551425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6EF-4675-957D-A9926C9A19C2}"/>
                </c:ext>
                <c:ext xmlns:c15="http://schemas.microsoft.com/office/drawing/2012/chart" uri="{CE6537A1-D6FC-4f65-9D91-7224C49458BB}"/>
              </c:extLst>
            </c:dLbl>
            <c:dLbl>
              <c:idx val="10"/>
              <c:layout>
                <c:manualLayout>
                  <c:x val="-1.8026352607468647E-2"/>
                  <c:y val="-0.10292522482654781"/>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89C6-41D8-B726-0DBAEE1192BC}"/>
                </c:ext>
                <c:ext xmlns:c15="http://schemas.microsoft.com/office/drawing/2012/chart" uri="{CE6537A1-D6FC-4f65-9D91-7224C49458BB}"/>
              </c:extLst>
            </c:dLbl>
            <c:dLbl>
              <c:idx val="12"/>
              <c:layout>
                <c:manualLayout>
                  <c:x val="-2.3529523918266741E-2"/>
                  <c:y val="-7.8700418624997492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6EF-4675-957D-A9926C9A19C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ln>
                      <a:noFill/>
                    </a:ln>
                    <a:solidFill>
                      <a:srgbClr val="FFFF00"/>
                    </a:solidFill>
                    <a:latin typeface="+mn-lt"/>
                    <a:ea typeface="+mn-ea"/>
                    <a:cs typeface="+mn-cs"/>
                  </a:defRPr>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EMSDistrict2!$A$54:$A$66</c:f>
              <c:strCache>
                <c:ptCount val="13"/>
                <c:pt idx="0">
                  <c:v>April 2020</c:v>
                </c:pt>
                <c:pt idx="1">
                  <c:v>May 2020</c:v>
                </c:pt>
                <c:pt idx="2">
                  <c:v>June 2020</c:v>
                </c:pt>
                <c:pt idx="3">
                  <c:v>July 2020</c:v>
                </c:pt>
                <c:pt idx="4">
                  <c:v>August 2020</c:v>
                </c:pt>
                <c:pt idx="5">
                  <c:v>September 2020</c:v>
                </c:pt>
                <c:pt idx="6">
                  <c:v>October 2020</c:v>
                </c:pt>
                <c:pt idx="7">
                  <c:v>November 2020</c:v>
                </c:pt>
                <c:pt idx="8">
                  <c:v>December 2020</c:v>
                </c:pt>
                <c:pt idx="9">
                  <c:v>January 2021</c:v>
                </c:pt>
                <c:pt idx="10">
                  <c:v>February 2021</c:v>
                </c:pt>
                <c:pt idx="11">
                  <c:v>March 2021</c:v>
                </c:pt>
                <c:pt idx="12">
                  <c:v>April 2021</c:v>
                </c:pt>
              </c:strCache>
            </c:strRef>
          </c:cat>
          <c:val>
            <c:numRef>
              <c:f>EMSDistrict2!$E$54:$E$66</c:f>
              <c:numCache>
                <c:formatCode>0.00%</c:formatCode>
                <c:ptCount val="13"/>
                <c:pt idx="0">
                  <c:v>0.74828375286041193</c:v>
                </c:pt>
                <c:pt idx="1">
                  <c:v>0.77210884353741494</c:v>
                </c:pt>
                <c:pt idx="2">
                  <c:v>0.84581976112920743</c:v>
                </c:pt>
                <c:pt idx="3">
                  <c:v>0.81521739130434778</c:v>
                </c:pt>
                <c:pt idx="4">
                  <c:v>0.79527559055118113</c:v>
                </c:pt>
                <c:pt idx="5">
                  <c:v>0.84021304926764317</c:v>
                </c:pt>
                <c:pt idx="6">
                  <c:v>0.79843225083986558</c:v>
                </c:pt>
                <c:pt idx="7">
                  <c:v>0.79661016949152541</c:v>
                </c:pt>
                <c:pt idx="8">
                  <c:v>0.74339207048458145</c:v>
                </c:pt>
                <c:pt idx="9">
                  <c:v>0.76662777129521587</c:v>
                </c:pt>
                <c:pt idx="10">
                  <c:v>0.72859025032938074</c:v>
                </c:pt>
                <c:pt idx="11">
                  <c:v>0.78015783540022543</c:v>
                </c:pt>
                <c:pt idx="12">
                  <c:v>0.77688787185354691</c:v>
                </c:pt>
              </c:numCache>
            </c:numRef>
          </c:val>
          <c:smooth val="0"/>
          <c:extLst xmlns:c16r2="http://schemas.microsoft.com/office/drawing/2015/06/chart">
            <c:ext xmlns:c16="http://schemas.microsoft.com/office/drawing/2014/chart" uri="{C3380CC4-5D6E-409C-BE32-E72D297353CC}">
              <c16:uniqueId val="{00000012-0372-4AD9-B5C1-0A56723AE1FD}"/>
            </c:ext>
          </c:extLst>
        </c:ser>
        <c:dLbls>
          <c:showLegendKey val="0"/>
          <c:showVal val="1"/>
          <c:showCatName val="0"/>
          <c:showSerName val="0"/>
          <c:showPercent val="0"/>
          <c:showBubbleSize val="0"/>
        </c:dLbls>
        <c:marker val="1"/>
        <c:smooth val="0"/>
        <c:axId val="374560536"/>
        <c:axId val="374566416"/>
      </c:lineChart>
      <c:catAx>
        <c:axId val="374565632"/>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4561712"/>
        <c:crosses val="autoZero"/>
        <c:auto val="1"/>
        <c:lblAlgn val="ctr"/>
        <c:lblOffset val="100"/>
        <c:noMultiLvlLbl val="0"/>
      </c:catAx>
      <c:valAx>
        <c:axId val="374561712"/>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4565632"/>
        <c:crosses val="autoZero"/>
        <c:crossBetween val="between"/>
      </c:valAx>
      <c:valAx>
        <c:axId val="374566416"/>
        <c:scaling>
          <c:orientation val="minMax"/>
        </c:scaling>
        <c:delete val="0"/>
        <c:axPos val="r"/>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crossAx val="374560536"/>
        <c:crosses val="max"/>
        <c:crossBetween val="between"/>
      </c:valAx>
      <c:catAx>
        <c:axId val="374560536"/>
        <c:scaling>
          <c:orientation val="minMax"/>
        </c:scaling>
        <c:delete val="1"/>
        <c:axPos val="b"/>
        <c:numFmt formatCode="General" sourceLinked="1"/>
        <c:majorTickMark val="none"/>
        <c:minorTickMark val="none"/>
        <c:tickLblPos val="nextTo"/>
        <c:crossAx val="374566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8.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7"/>
            <a:ext cx="4480650" cy="678408"/>
          </a:xfrm>
          <a:prstGeom prst="rect">
            <a:avLst/>
          </a:prstGeom>
        </p:spPr>
        <p:txBody>
          <a:bodyPr vert="horz" lIns="133671" tIns="66835" rIns="133671" bIns="66835" rtlCol="0"/>
          <a:lstStyle>
            <a:lvl1pPr algn="l">
              <a:defRPr sz="1700"/>
            </a:lvl1pPr>
          </a:lstStyle>
          <a:p>
            <a:endParaRPr lang="en-US"/>
          </a:p>
        </p:txBody>
      </p:sp>
      <p:sp>
        <p:nvSpPr>
          <p:cNvPr id="3" name="Date Placeholder 2"/>
          <p:cNvSpPr>
            <a:spLocks noGrp="1"/>
          </p:cNvSpPr>
          <p:nvPr>
            <p:ph type="dt" sz="quarter" idx="1"/>
          </p:nvPr>
        </p:nvSpPr>
        <p:spPr>
          <a:xfrm>
            <a:off x="5854816" y="7"/>
            <a:ext cx="4480650" cy="678408"/>
          </a:xfrm>
          <a:prstGeom prst="rect">
            <a:avLst/>
          </a:prstGeom>
        </p:spPr>
        <p:txBody>
          <a:bodyPr vert="horz" lIns="133671" tIns="66835" rIns="133671" bIns="66835" rtlCol="0"/>
          <a:lstStyle>
            <a:lvl1pPr algn="r">
              <a:defRPr sz="1700"/>
            </a:lvl1pPr>
          </a:lstStyle>
          <a:p>
            <a:fld id="{CCAA83E3-6A17-46F0-AF1F-C98327877424}" type="datetimeFigureOut">
              <a:rPr lang="en-US" smtClean="0"/>
              <a:t>5/17/2021</a:t>
            </a:fld>
            <a:endParaRPr lang="en-US"/>
          </a:p>
        </p:txBody>
      </p:sp>
      <p:sp>
        <p:nvSpPr>
          <p:cNvPr id="4" name="Footer Placeholder 3"/>
          <p:cNvSpPr>
            <a:spLocks noGrp="1"/>
          </p:cNvSpPr>
          <p:nvPr>
            <p:ph type="ftr" sz="quarter" idx="2"/>
          </p:nvPr>
        </p:nvSpPr>
        <p:spPr>
          <a:xfrm>
            <a:off x="5" y="12834397"/>
            <a:ext cx="4480650" cy="678408"/>
          </a:xfrm>
          <a:prstGeom prst="rect">
            <a:avLst/>
          </a:prstGeom>
        </p:spPr>
        <p:txBody>
          <a:bodyPr vert="horz" lIns="133671" tIns="66835" rIns="133671" bIns="66835" rtlCol="0" anchor="b"/>
          <a:lstStyle>
            <a:lvl1pPr algn="l">
              <a:defRPr sz="1700"/>
            </a:lvl1pPr>
          </a:lstStyle>
          <a:p>
            <a:endParaRPr lang="en-US"/>
          </a:p>
        </p:txBody>
      </p:sp>
      <p:sp>
        <p:nvSpPr>
          <p:cNvPr id="5" name="Slide Number Placeholder 4"/>
          <p:cNvSpPr>
            <a:spLocks noGrp="1"/>
          </p:cNvSpPr>
          <p:nvPr>
            <p:ph type="sldNum" sz="quarter" idx="3"/>
          </p:nvPr>
        </p:nvSpPr>
        <p:spPr>
          <a:xfrm>
            <a:off x="5854816" y="12834397"/>
            <a:ext cx="4480650" cy="678408"/>
          </a:xfrm>
          <a:prstGeom prst="rect">
            <a:avLst/>
          </a:prstGeom>
        </p:spPr>
        <p:txBody>
          <a:bodyPr vert="horz" lIns="133671" tIns="66835" rIns="133671" bIns="66835" rtlCol="0" anchor="b"/>
          <a:lstStyle>
            <a:lvl1pPr algn="r">
              <a:defRPr sz="1700"/>
            </a:lvl1pPr>
          </a:lstStyle>
          <a:p>
            <a:fld id="{655E5EEE-3ED8-43D6-B50D-82E7BB1B47EA}" type="slidenum">
              <a:rPr lang="en-US" smtClean="0"/>
              <a:t>‹#›</a:t>
            </a:fld>
            <a:endParaRPr lang="en-US"/>
          </a:p>
        </p:txBody>
      </p:sp>
    </p:spTree>
    <p:extLst>
      <p:ext uri="{BB962C8B-B14F-4D97-AF65-F5344CB8AC3E}">
        <p14:creationId xmlns:p14="http://schemas.microsoft.com/office/powerpoint/2010/main" val="38246765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479713" cy="675640"/>
          </a:xfrm>
          <a:prstGeom prst="rect">
            <a:avLst/>
          </a:prstGeom>
        </p:spPr>
        <p:txBody>
          <a:bodyPr vert="horz" lIns="136210" tIns="68107" rIns="136210" bIns="68107" rtlCol="0"/>
          <a:lstStyle>
            <a:lvl1pPr algn="l">
              <a:defRPr sz="1700"/>
            </a:lvl1pPr>
          </a:lstStyle>
          <a:p>
            <a:endParaRPr lang="en-US"/>
          </a:p>
        </p:txBody>
      </p:sp>
      <p:sp>
        <p:nvSpPr>
          <p:cNvPr id="3" name="Date Placeholder 2"/>
          <p:cNvSpPr>
            <a:spLocks noGrp="1"/>
          </p:cNvSpPr>
          <p:nvPr>
            <p:ph type="dt" idx="1"/>
          </p:nvPr>
        </p:nvSpPr>
        <p:spPr>
          <a:xfrm>
            <a:off x="5855694" y="0"/>
            <a:ext cx="4479713" cy="675640"/>
          </a:xfrm>
          <a:prstGeom prst="rect">
            <a:avLst/>
          </a:prstGeom>
        </p:spPr>
        <p:txBody>
          <a:bodyPr vert="horz" lIns="136210" tIns="68107" rIns="136210" bIns="68107" rtlCol="0"/>
          <a:lstStyle>
            <a:lvl1pPr algn="r">
              <a:defRPr sz="1700"/>
            </a:lvl1pPr>
          </a:lstStyle>
          <a:p>
            <a:fld id="{DB82E7F1-4F95-4003-B83C-72D9C5A24732}" type="datetimeFigureOut">
              <a:rPr lang="en-US" smtClean="0"/>
              <a:t>5/17/2021</a:t>
            </a:fld>
            <a:endParaRPr lang="en-US"/>
          </a:p>
        </p:txBody>
      </p:sp>
      <p:sp>
        <p:nvSpPr>
          <p:cNvPr id="4" name="Slide Image Placeholder 3"/>
          <p:cNvSpPr>
            <a:spLocks noGrp="1" noRot="1" noChangeAspect="1"/>
          </p:cNvSpPr>
          <p:nvPr>
            <p:ph type="sldImg" idx="2"/>
          </p:nvPr>
        </p:nvSpPr>
        <p:spPr>
          <a:xfrm>
            <a:off x="1936750" y="1012825"/>
            <a:ext cx="6464300" cy="5067300"/>
          </a:xfrm>
          <a:prstGeom prst="rect">
            <a:avLst/>
          </a:prstGeom>
          <a:noFill/>
          <a:ln w="12700">
            <a:solidFill>
              <a:prstClr val="black"/>
            </a:solidFill>
          </a:ln>
        </p:spPr>
        <p:txBody>
          <a:bodyPr vert="horz" lIns="136210" tIns="68107" rIns="136210" bIns="68107" rtlCol="0" anchor="ctr"/>
          <a:lstStyle/>
          <a:p>
            <a:endParaRPr lang="en-US"/>
          </a:p>
        </p:txBody>
      </p:sp>
      <p:sp>
        <p:nvSpPr>
          <p:cNvPr id="5" name="Notes Placeholder 4"/>
          <p:cNvSpPr>
            <a:spLocks noGrp="1"/>
          </p:cNvSpPr>
          <p:nvPr>
            <p:ph type="body" sz="quarter" idx="3"/>
          </p:nvPr>
        </p:nvSpPr>
        <p:spPr>
          <a:xfrm>
            <a:off x="1033780" y="6418580"/>
            <a:ext cx="8270240" cy="6080760"/>
          </a:xfrm>
          <a:prstGeom prst="rect">
            <a:avLst/>
          </a:prstGeom>
        </p:spPr>
        <p:txBody>
          <a:bodyPr vert="horz" lIns="136210" tIns="68107" rIns="136210" bIns="681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2834815"/>
            <a:ext cx="4479713" cy="675640"/>
          </a:xfrm>
          <a:prstGeom prst="rect">
            <a:avLst/>
          </a:prstGeom>
        </p:spPr>
        <p:txBody>
          <a:bodyPr vert="horz" lIns="136210" tIns="68107" rIns="136210" bIns="68107" rtlCol="0" anchor="b"/>
          <a:lstStyle>
            <a:lvl1pPr algn="l">
              <a:defRPr sz="1700"/>
            </a:lvl1pPr>
          </a:lstStyle>
          <a:p>
            <a:endParaRPr lang="en-US"/>
          </a:p>
        </p:txBody>
      </p:sp>
      <p:sp>
        <p:nvSpPr>
          <p:cNvPr id="7" name="Slide Number Placeholder 6"/>
          <p:cNvSpPr>
            <a:spLocks noGrp="1"/>
          </p:cNvSpPr>
          <p:nvPr>
            <p:ph type="sldNum" sz="quarter" idx="5"/>
          </p:nvPr>
        </p:nvSpPr>
        <p:spPr>
          <a:xfrm>
            <a:off x="5855694" y="12834815"/>
            <a:ext cx="4479713" cy="675640"/>
          </a:xfrm>
          <a:prstGeom prst="rect">
            <a:avLst/>
          </a:prstGeom>
        </p:spPr>
        <p:txBody>
          <a:bodyPr vert="horz" lIns="136210" tIns="68107" rIns="136210" bIns="68107" rtlCol="0" anchor="b"/>
          <a:lstStyle>
            <a:lvl1pPr algn="r">
              <a:defRPr sz="1700"/>
            </a:lvl1pPr>
          </a:lstStyle>
          <a:p>
            <a:fld id="{69B67F34-7766-4C8F-9E3A-0E33EEE269F2}" type="slidenum">
              <a:rPr lang="en-US" smtClean="0"/>
              <a:t>‹#›</a:t>
            </a:fld>
            <a:endParaRPr lang="en-US"/>
          </a:p>
        </p:txBody>
      </p:sp>
    </p:spTree>
    <p:extLst>
      <p:ext uri="{BB962C8B-B14F-4D97-AF65-F5344CB8AC3E}">
        <p14:creationId xmlns:p14="http://schemas.microsoft.com/office/powerpoint/2010/main" val="2908504911"/>
      </p:ext>
    </p:extLst>
  </p:cSld>
  <p:clrMap bg1="lt1" tx1="dk1" bg2="lt2" tx2="dk2" accent1="accent1" accent2="accent2" accent3="accent3" accent4="accent4" accent5="accent5" accent6="accent6" hlink="hlink" folHlink="folHlink"/>
  <p:notesStyle>
    <a:lvl1pPr marL="0" algn="l" defTabSz="935731" rtl="0" eaLnBrk="1" latinLnBrk="0" hangingPunct="1">
      <a:defRPr sz="1228" kern="1200">
        <a:solidFill>
          <a:schemeClr val="tx1"/>
        </a:solidFill>
        <a:latin typeface="+mn-lt"/>
        <a:ea typeface="+mn-ea"/>
        <a:cs typeface="+mn-cs"/>
      </a:defRPr>
    </a:lvl1pPr>
    <a:lvl2pPr marL="467866" algn="l" defTabSz="935731" rtl="0" eaLnBrk="1" latinLnBrk="0" hangingPunct="1">
      <a:defRPr sz="1228" kern="1200">
        <a:solidFill>
          <a:schemeClr val="tx1"/>
        </a:solidFill>
        <a:latin typeface="+mn-lt"/>
        <a:ea typeface="+mn-ea"/>
        <a:cs typeface="+mn-cs"/>
      </a:defRPr>
    </a:lvl2pPr>
    <a:lvl3pPr marL="935731" algn="l" defTabSz="935731" rtl="0" eaLnBrk="1" latinLnBrk="0" hangingPunct="1">
      <a:defRPr sz="1228" kern="1200">
        <a:solidFill>
          <a:schemeClr val="tx1"/>
        </a:solidFill>
        <a:latin typeface="+mn-lt"/>
        <a:ea typeface="+mn-ea"/>
        <a:cs typeface="+mn-cs"/>
      </a:defRPr>
    </a:lvl3pPr>
    <a:lvl4pPr marL="1403596" algn="l" defTabSz="935731" rtl="0" eaLnBrk="1" latinLnBrk="0" hangingPunct="1">
      <a:defRPr sz="1228" kern="1200">
        <a:solidFill>
          <a:schemeClr val="tx1"/>
        </a:solidFill>
        <a:latin typeface="+mn-lt"/>
        <a:ea typeface="+mn-ea"/>
        <a:cs typeface="+mn-cs"/>
      </a:defRPr>
    </a:lvl4pPr>
    <a:lvl5pPr marL="1871462" algn="l" defTabSz="935731" rtl="0" eaLnBrk="1" latinLnBrk="0" hangingPunct="1">
      <a:defRPr sz="1228" kern="1200">
        <a:solidFill>
          <a:schemeClr val="tx1"/>
        </a:solidFill>
        <a:latin typeface="+mn-lt"/>
        <a:ea typeface="+mn-ea"/>
        <a:cs typeface="+mn-cs"/>
      </a:defRPr>
    </a:lvl5pPr>
    <a:lvl6pPr marL="2339328" algn="l" defTabSz="935731" rtl="0" eaLnBrk="1" latinLnBrk="0" hangingPunct="1">
      <a:defRPr sz="1228" kern="1200">
        <a:solidFill>
          <a:schemeClr val="tx1"/>
        </a:solidFill>
        <a:latin typeface="+mn-lt"/>
        <a:ea typeface="+mn-ea"/>
        <a:cs typeface="+mn-cs"/>
      </a:defRPr>
    </a:lvl6pPr>
    <a:lvl7pPr marL="2807193" algn="l" defTabSz="935731" rtl="0" eaLnBrk="1" latinLnBrk="0" hangingPunct="1">
      <a:defRPr sz="1228" kern="1200">
        <a:solidFill>
          <a:schemeClr val="tx1"/>
        </a:solidFill>
        <a:latin typeface="+mn-lt"/>
        <a:ea typeface="+mn-ea"/>
        <a:cs typeface="+mn-cs"/>
      </a:defRPr>
    </a:lvl7pPr>
    <a:lvl8pPr marL="3275059" algn="l" defTabSz="935731" rtl="0" eaLnBrk="1" latinLnBrk="0" hangingPunct="1">
      <a:defRPr sz="1228" kern="1200">
        <a:solidFill>
          <a:schemeClr val="tx1"/>
        </a:solidFill>
        <a:latin typeface="+mn-lt"/>
        <a:ea typeface="+mn-ea"/>
        <a:cs typeface="+mn-cs"/>
      </a:defRPr>
    </a:lvl8pPr>
    <a:lvl9pPr marL="3742925" algn="l" defTabSz="935731" rtl="0" eaLnBrk="1" latinLnBrk="0" hangingPunct="1">
      <a:defRPr sz="122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67F34-7766-4C8F-9E3A-0E33EEE269F2}" type="slidenum">
              <a:rPr lang="en-US" smtClean="0"/>
              <a:t>1</a:t>
            </a:fld>
            <a:endParaRPr lang="en-US" dirty="0"/>
          </a:p>
        </p:txBody>
      </p:sp>
    </p:spTree>
    <p:extLst>
      <p:ext uri="{BB962C8B-B14F-4D97-AF65-F5344CB8AC3E}">
        <p14:creationId xmlns:p14="http://schemas.microsoft.com/office/powerpoint/2010/main" val="4073659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23950" y="1382713"/>
            <a:ext cx="8801100" cy="6897687"/>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353228" indent="-353228">
              <a:spcBef>
                <a:spcPct val="0"/>
              </a:spcBef>
            </a:pPr>
            <a:r>
              <a:rPr lang="en-US" dirty="0"/>
              <a:t>Changed</a:t>
            </a:r>
            <a:r>
              <a:rPr lang="en-US" baseline="0" dirty="0"/>
              <a:t> Actual Fires to False Fire Alarms</a:t>
            </a:r>
            <a:endParaRPr lang="en-US" dirty="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BD766B-04AC-4848-9B5D-03D2039ACB9C}"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5493993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23950" y="1382713"/>
            <a:ext cx="8801100" cy="6897687"/>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20000"/>
              </a:spcBef>
              <a:buFont typeface="Wingdings" pitchFamily="2" charset="2"/>
              <a:buNone/>
            </a:pPr>
            <a:r>
              <a:rPr lang="en-US" dirty="0">
                <a:latin typeface="Arial" charset="0"/>
              </a:rPr>
              <a:t>  </a:t>
            </a:r>
            <a:endParaRPr lang="en-US" dirty="0"/>
          </a:p>
          <a:p>
            <a:pPr eaLnBrk="1" hangingPunct="1">
              <a:spcBef>
                <a:spcPct val="0"/>
              </a:spcBef>
              <a:buFont typeface="Wingdings" pitchFamily="2" charset="2"/>
              <a:buNone/>
            </a:pPr>
            <a:r>
              <a:rPr lang="en-US" dirty="0"/>
              <a:t>	</a:t>
            </a:r>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E22A1A-F500-4741-A88E-8C412961B3D7}"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8761682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23950" y="1382713"/>
            <a:ext cx="8801100" cy="6897687"/>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353228" indent="-353228">
              <a:spcBef>
                <a:spcPct val="0"/>
              </a:spcBef>
            </a:pPr>
            <a:r>
              <a:rPr lang="en-US" dirty="0"/>
              <a:t>Changed</a:t>
            </a:r>
            <a:r>
              <a:rPr lang="en-US" baseline="0" dirty="0"/>
              <a:t> Actual Fires to False Fire Alarms</a:t>
            </a:r>
            <a:endParaRPr lang="en-US" dirty="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BD766B-04AC-4848-9B5D-03D2039ACB9C}"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417702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23950" y="1382713"/>
            <a:ext cx="8801100" cy="6897687"/>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20000"/>
              </a:spcBef>
              <a:buFont typeface="Wingdings" pitchFamily="2" charset="2"/>
              <a:buNone/>
            </a:pPr>
            <a:r>
              <a:rPr lang="en-US" dirty="0">
                <a:latin typeface="Arial" charset="0"/>
              </a:rPr>
              <a:t>  </a:t>
            </a:r>
            <a:endParaRPr lang="en-US" dirty="0"/>
          </a:p>
          <a:p>
            <a:pPr eaLnBrk="1" hangingPunct="1">
              <a:spcBef>
                <a:spcPct val="0"/>
              </a:spcBef>
              <a:buFont typeface="Wingdings" pitchFamily="2" charset="2"/>
              <a:buNone/>
            </a:pPr>
            <a:r>
              <a:rPr lang="en-US" dirty="0"/>
              <a:t>	</a:t>
            </a:r>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E22A1A-F500-4741-A88E-8C412961B3D7}"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3122787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23950" y="1382713"/>
            <a:ext cx="8801100" cy="6897687"/>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353228" indent="-353228">
              <a:spcBef>
                <a:spcPct val="0"/>
              </a:spcBef>
            </a:pPr>
            <a:r>
              <a:rPr lang="en-US" dirty="0"/>
              <a:t>Changed</a:t>
            </a:r>
            <a:r>
              <a:rPr lang="en-US" baseline="0" dirty="0"/>
              <a:t> Actual Fires to False Fire Alarms</a:t>
            </a:r>
            <a:endParaRPr lang="en-US" dirty="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BD766B-04AC-4848-9B5D-03D2039ACB9C}"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2859640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23950" y="1382713"/>
            <a:ext cx="8801100" cy="6897687"/>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20000"/>
              </a:spcBef>
              <a:buFont typeface="Wingdings" pitchFamily="2" charset="2"/>
              <a:buNone/>
            </a:pPr>
            <a:r>
              <a:rPr lang="en-US" dirty="0">
                <a:latin typeface="Arial" charset="0"/>
              </a:rPr>
              <a:t>  </a:t>
            </a:r>
            <a:endParaRPr lang="en-US" dirty="0"/>
          </a:p>
          <a:p>
            <a:pPr eaLnBrk="1" hangingPunct="1">
              <a:spcBef>
                <a:spcPct val="0"/>
              </a:spcBef>
              <a:buFont typeface="Wingdings" pitchFamily="2" charset="2"/>
              <a:buNone/>
            </a:pPr>
            <a:r>
              <a:rPr lang="en-US" dirty="0"/>
              <a:t>	</a:t>
            </a:r>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E22A1A-F500-4741-A88E-8C412961B3D7}"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2794074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23950" y="1382713"/>
            <a:ext cx="8801100" cy="6897687"/>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353228" indent="-353228">
              <a:spcBef>
                <a:spcPct val="0"/>
              </a:spcBef>
            </a:pPr>
            <a:r>
              <a:rPr lang="en-US" dirty="0"/>
              <a:t>Changed</a:t>
            </a:r>
            <a:r>
              <a:rPr lang="en-US" baseline="0" dirty="0"/>
              <a:t> Actual Fires to False Fire Alarms</a:t>
            </a:r>
            <a:endParaRPr lang="en-US" dirty="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BD766B-04AC-4848-9B5D-03D2039ACB9C}"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4051553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23950" y="1382713"/>
            <a:ext cx="8801100" cy="6897687"/>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20000"/>
              </a:spcBef>
              <a:buFont typeface="Wingdings" pitchFamily="2" charset="2"/>
              <a:buNone/>
            </a:pPr>
            <a:r>
              <a:rPr lang="en-US" dirty="0">
                <a:latin typeface="Arial" charset="0"/>
              </a:rPr>
              <a:t>  </a:t>
            </a:r>
            <a:endParaRPr lang="en-US" dirty="0"/>
          </a:p>
          <a:p>
            <a:pPr eaLnBrk="1" hangingPunct="1">
              <a:spcBef>
                <a:spcPct val="0"/>
              </a:spcBef>
              <a:buFont typeface="Wingdings" pitchFamily="2" charset="2"/>
              <a:buNone/>
            </a:pPr>
            <a:r>
              <a:rPr lang="en-US" dirty="0"/>
              <a:t>	</a:t>
            </a:r>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E22A1A-F500-4741-A88E-8C412961B3D7}"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4421196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23950" y="1382713"/>
            <a:ext cx="8801100" cy="6897687"/>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353228" indent="-353228">
              <a:spcBef>
                <a:spcPct val="0"/>
              </a:spcBef>
            </a:pPr>
            <a:r>
              <a:rPr lang="en-US" dirty="0"/>
              <a:t>Changed</a:t>
            </a:r>
            <a:r>
              <a:rPr lang="en-US" baseline="0" dirty="0"/>
              <a:t> Actual Fires to False Fire Alarms</a:t>
            </a:r>
            <a:endParaRPr lang="en-US" dirty="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BD766B-04AC-4848-9B5D-03D2039ACB9C}"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2830931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23950" y="1382713"/>
            <a:ext cx="8801100" cy="6897687"/>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20000"/>
              </a:spcBef>
              <a:buFont typeface="Wingdings" pitchFamily="2" charset="2"/>
              <a:buNone/>
            </a:pPr>
            <a:r>
              <a:rPr lang="en-US" dirty="0">
                <a:latin typeface="Arial" charset="0"/>
              </a:rPr>
              <a:t>  </a:t>
            </a:r>
            <a:endParaRPr lang="en-US" dirty="0"/>
          </a:p>
          <a:p>
            <a:pPr eaLnBrk="1" hangingPunct="1">
              <a:spcBef>
                <a:spcPct val="0"/>
              </a:spcBef>
              <a:buFont typeface="Wingdings" pitchFamily="2" charset="2"/>
              <a:buNone/>
            </a:pPr>
            <a:r>
              <a:rPr lang="en-US" dirty="0"/>
              <a:t>	</a:t>
            </a:r>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E22A1A-F500-4741-A88E-8C412961B3D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1720594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67F34-7766-4C8F-9E3A-0E33EEE269F2}" type="slidenum">
              <a:rPr lang="en-US" smtClean="0"/>
              <a:t>2</a:t>
            </a:fld>
            <a:endParaRPr lang="en-US" dirty="0"/>
          </a:p>
        </p:txBody>
      </p:sp>
    </p:spTree>
    <p:extLst>
      <p:ext uri="{BB962C8B-B14F-4D97-AF65-F5344CB8AC3E}">
        <p14:creationId xmlns:p14="http://schemas.microsoft.com/office/powerpoint/2010/main" val="1685735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67F34-7766-4C8F-9E3A-0E33EEE269F2}" type="slidenum">
              <a:rPr lang="en-US" smtClean="0"/>
              <a:t>21</a:t>
            </a:fld>
            <a:endParaRPr lang="en-US" dirty="0"/>
          </a:p>
        </p:txBody>
      </p:sp>
    </p:spTree>
    <p:extLst>
      <p:ext uri="{BB962C8B-B14F-4D97-AF65-F5344CB8AC3E}">
        <p14:creationId xmlns:p14="http://schemas.microsoft.com/office/powerpoint/2010/main" val="1878372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936750" y="1012825"/>
            <a:ext cx="6464300" cy="5067300"/>
          </a:xfrm>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defTabSz="1367895">
              <a:spcBef>
                <a:spcPct val="0"/>
              </a:spcBef>
              <a:defRPr/>
            </a:pPr>
            <a:r>
              <a:rPr lang="en-US" dirty="0"/>
              <a:t>Completed 0416</a:t>
            </a:r>
          </a:p>
          <a:p>
            <a:pPr eaLnBrk="1" hangingPunct="1">
              <a:spcBef>
                <a:spcPct val="0"/>
              </a:spcBef>
            </a:pPr>
            <a:endParaRPr lang="en-US" dirty="0">
              <a:ea typeface="ＭＳ Ｐゴシック"/>
              <a:cs typeface="ＭＳ Ｐゴシック"/>
            </a:endParaRPr>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2D06F7-450A-4E2E-919F-30479D4E09D0}" type="slidenum">
              <a:rPr lang="en-US" smtClean="0">
                <a:solidFill>
                  <a:prstClr val="black"/>
                </a:solidFill>
                <a:latin typeface="Arial" pitchFamily="34" charset="0"/>
              </a:rPr>
              <a:pPr/>
              <a:t>22</a:t>
            </a:fld>
            <a:endParaRPr lang="en-US" dirty="0">
              <a:solidFill>
                <a:prstClr val="black"/>
              </a:solidFill>
              <a:latin typeface="Arial" pitchFamily="34" charset="0"/>
            </a:endParaRPr>
          </a:p>
        </p:txBody>
      </p:sp>
    </p:spTree>
    <p:extLst>
      <p:ext uri="{BB962C8B-B14F-4D97-AF65-F5344CB8AC3E}">
        <p14:creationId xmlns:p14="http://schemas.microsoft.com/office/powerpoint/2010/main" val="786958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367895">
              <a:defRPr/>
            </a:pPr>
            <a:r>
              <a:rPr lang="en-US" dirty="0"/>
              <a:t>Completed 0416</a:t>
            </a:r>
          </a:p>
          <a:p>
            <a:endParaRPr lang="en-US" dirty="0"/>
          </a:p>
        </p:txBody>
      </p:sp>
      <p:sp>
        <p:nvSpPr>
          <p:cNvPr id="4" name="Slide Number Placeholder 3"/>
          <p:cNvSpPr>
            <a:spLocks noGrp="1"/>
          </p:cNvSpPr>
          <p:nvPr>
            <p:ph type="sldNum" sz="quarter" idx="10"/>
          </p:nvPr>
        </p:nvSpPr>
        <p:spPr/>
        <p:txBody>
          <a:bodyPr/>
          <a:lstStyle/>
          <a:p>
            <a:fld id="{69B67F34-7766-4C8F-9E3A-0E33EEE269F2}" type="slidenum">
              <a:rPr lang="en-US" smtClean="0"/>
              <a:t>23</a:t>
            </a:fld>
            <a:endParaRPr lang="en-US"/>
          </a:p>
        </p:txBody>
      </p:sp>
    </p:spTree>
    <p:extLst>
      <p:ext uri="{BB962C8B-B14F-4D97-AF65-F5344CB8AC3E}">
        <p14:creationId xmlns:p14="http://schemas.microsoft.com/office/powerpoint/2010/main" val="16336562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67F34-7766-4C8F-9E3A-0E33EEE269F2}" type="slidenum">
              <a:rPr lang="en-US" smtClean="0"/>
              <a:t>24</a:t>
            </a:fld>
            <a:endParaRPr lang="en-US"/>
          </a:p>
        </p:txBody>
      </p:sp>
    </p:spTree>
    <p:extLst>
      <p:ext uri="{BB962C8B-B14F-4D97-AF65-F5344CB8AC3E}">
        <p14:creationId xmlns:p14="http://schemas.microsoft.com/office/powerpoint/2010/main" val="15668763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822450" y="981075"/>
            <a:ext cx="6261100" cy="4906963"/>
          </a:xfrm>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defTabSz="1318708">
              <a:spcBef>
                <a:spcPct val="0"/>
              </a:spcBef>
              <a:defRPr/>
            </a:pPr>
            <a:r>
              <a:rPr lang="en-US" dirty="0"/>
              <a:t>Completed 0416</a:t>
            </a:r>
          </a:p>
          <a:p>
            <a:pPr eaLnBrk="1" hangingPunct="1">
              <a:spcBef>
                <a:spcPct val="0"/>
              </a:spcBef>
            </a:pPr>
            <a:endParaRPr lang="en-US" dirty="0">
              <a:ea typeface="ＭＳ Ｐゴシック"/>
              <a:cs typeface="ＭＳ Ｐゴシック"/>
            </a:endParaRPr>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2D06F7-450A-4E2E-919F-30479D4E09D0}" type="slidenum">
              <a:rPr lang="en-US" smtClean="0">
                <a:solidFill>
                  <a:prstClr val="black"/>
                </a:solidFill>
                <a:latin typeface="Arial" pitchFamily="34" charset="0"/>
              </a:rPr>
              <a:pPr/>
              <a:t>25</a:t>
            </a:fld>
            <a:endParaRPr lang="en-US">
              <a:solidFill>
                <a:prstClr val="black"/>
              </a:solidFill>
              <a:latin typeface="Arial" pitchFamily="34" charset="0"/>
            </a:endParaRPr>
          </a:p>
        </p:txBody>
      </p:sp>
    </p:spTree>
    <p:extLst>
      <p:ext uri="{BB962C8B-B14F-4D97-AF65-F5344CB8AC3E}">
        <p14:creationId xmlns:p14="http://schemas.microsoft.com/office/powerpoint/2010/main" val="40974737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67F34-7766-4C8F-9E3A-0E33EEE269F2}" type="slidenum">
              <a:rPr lang="en-US" smtClean="0"/>
              <a:t>26</a:t>
            </a:fld>
            <a:endParaRPr lang="en-US"/>
          </a:p>
        </p:txBody>
      </p:sp>
    </p:spTree>
    <p:extLst>
      <p:ext uri="{BB962C8B-B14F-4D97-AF65-F5344CB8AC3E}">
        <p14:creationId xmlns:p14="http://schemas.microsoft.com/office/powerpoint/2010/main" val="21069970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936750" y="1012825"/>
            <a:ext cx="6464300" cy="5067300"/>
          </a:xfrm>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defTabSz="1367895">
              <a:spcBef>
                <a:spcPct val="0"/>
              </a:spcBef>
              <a:defRPr/>
            </a:pPr>
            <a:r>
              <a:rPr lang="en-US" dirty="0"/>
              <a:t>Completed 0416</a:t>
            </a:r>
          </a:p>
          <a:p>
            <a:pPr eaLnBrk="1" hangingPunct="1">
              <a:spcBef>
                <a:spcPct val="0"/>
              </a:spcBef>
            </a:pPr>
            <a:endParaRPr lang="en-US" dirty="0">
              <a:ea typeface="ＭＳ Ｐゴシック"/>
              <a:cs typeface="ＭＳ Ｐゴシック"/>
            </a:endParaRPr>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2D06F7-450A-4E2E-919F-30479D4E09D0}" type="slidenum">
              <a:rPr lang="en-US" smtClean="0">
                <a:solidFill>
                  <a:prstClr val="black"/>
                </a:solidFill>
                <a:latin typeface="Arial" pitchFamily="34" charset="0"/>
              </a:rPr>
              <a:pPr/>
              <a:t>27</a:t>
            </a:fld>
            <a:endParaRPr lang="en-US">
              <a:solidFill>
                <a:prstClr val="black"/>
              </a:solidFill>
              <a:latin typeface="Arial" pitchFamily="34" charset="0"/>
            </a:endParaRPr>
          </a:p>
        </p:txBody>
      </p:sp>
    </p:spTree>
    <p:extLst>
      <p:ext uri="{BB962C8B-B14F-4D97-AF65-F5344CB8AC3E}">
        <p14:creationId xmlns:p14="http://schemas.microsoft.com/office/powerpoint/2010/main" val="31125705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67F34-7766-4C8F-9E3A-0E33EEE269F2}" type="slidenum">
              <a:rPr lang="en-US" smtClean="0"/>
              <a:t>28</a:t>
            </a:fld>
            <a:endParaRPr lang="en-US"/>
          </a:p>
        </p:txBody>
      </p:sp>
    </p:spTree>
    <p:extLst>
      <p:ext uri="{BB962C8B-B14F-4D97-AF65-F5344CB8AC3E}">
        <p14:creationId xmlns:p14="http://schemas.microsoft.com/office/powerpoint/2010/main" val="33623991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936750" y="1012825"/>
            <a:ext cx="6464300" cy="5067300"/>
          </a:xfrm>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a:ea typeface="ＭＳ Ｐゴシック"/>
                <a:cs typeface="ＭＳ Ｐゴシック"/>
              </a:rPr>
              <a:t>Just needs fuel</a:t>
            </a:r>
            <a:r>
              <a:rPr lang="en-US" baseline="0" dirty="0">
                <a:ea typeface="ＭＳ Ｐゴシック"/>
                <a:cs typeface="ＭＳ Ｐゴシック"/>
              </a:rPr>
              <a:t> and </a:t>
            </a:r>
            <a:r>
              <a:rPr lang="en-US" baseline="0">
                <a:ea typeface="ＭＳ Ｐゴシック"/>
                <a:cs typeface="ＭＳ Ｐゴシック"/>
              </a:rPr>
              <a:t>OOS 04/08/2020</a:t>
            </a:r>
            <a:endParaRPr lang="en-US" dirty="0">
              <a:ea typeface="ＭＳ Ｐゴシック"/>
              <a:cs typeface="ＭＳ Ｐゴシック"/>
            </a:endParaRPr>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2D06F7-450A-4E2E-919F-30479D4E09D0}" type="slidenum">
              <a:rPr lang="en-US" smtClean="0">
                <a:solidFill>
                  <a:prstClr val="black"/>
                </a:solidFill>
                <a:latin typeface="Arial" pitchFamily="34" charset="0"/>
              </a:rPr>
              <a:pPr/>
              <a:t>29</a:t>
            </a:fld>
            <a:endParaRPr lang="en-US" dirty="0">
              <a:solidFill>
                <a:prstClr val="black"/>
              </a:solidFill>
              <a:latin typeface="Arial" pitchFamily="34" charset="0"/>
            </a:endParaRPr>
          </a:p>
        </p:txBody>
      </p:sp>
    </p:spTree>
    <p:extLst>
      <p:ext uri="{BB962C8B-B14F-4D97-AF65-F5344CB8AC3E}">
        <p14:creationId xmlns:p14="http://schemas.microsoft.com/office/powerpoint/2010/main" val="4257319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67F34-7766-4C8F-9E3A-0E33EEE269F2}" type="slidenum">
              <a:rPr lang="en-US" smtClean="0"/>
              <a:t>30</a:t>
            </a:fld>
            <a:endParaRPr lang="en-US" dirty="0"/>
          </a:p>
        </p:txBody>
      </p:sp>
    </p:spTree>
    <p:extLst>
      <p:ext uri="{BB962C8B-B14F-4D97-AF65-F5344CB8AC3E}">
        <p14:creationId xmlns:p14="http://schemas.microsoft.com/office/powerpoint/2010/main" val="27861813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67F34-7766-4C8F-9E3A-0E33EEE269F2}" type="slidenum">
              <a:rPr lang="en-US" smtClean="0"/>
              <a:t>3</a:t>
            </a:fld>
            <a:endParaRPr lang="en-US" dirty="0"/>
          </a:p>
        </p:txBody>
      </p:sp>
    </p:spTree>
    <p:extLst>
      <p:ext uri="{BB962C8B-B14F-4D97-AF65-F5344CB8AC3E}">
        <p14:creationId xmlns:p14="http://schemas.microsoft.com/office/powerpoint/2010/main" val="27801662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xfrm>
            <a:off x="1936750" y="1012825"/>
            <a:ext cx="6464300" cy="5067300"/>
          </a:xfrm>
          <a:noFill/>
          <a:ln>
            <a:solidFill>
              <a:srgbClr val="000000"/>
            </a:solidFill>
            <a:miter lim="800000"/>
            <a:headEnd/>
            <a:tailEnd/>
          </a:ln>
        </p:spPr>
      </p:sp>
      <p:sp>
        <p:nvSpPr>
          <p:cNvPr id="10243" name="Notes Placeholder 2"/>
          <p:cNvSpPr>
            <a:spLocks noGrp="1"/>
          </p:cNvSpPr>
          <p:nvPr>
            <p:ph type="body" idx="1"/>
          </p:nvPr>
        </p:nvSpPr>
        <p:spPr bwMode="auto">
          <a:noFill/>
        </p:spPr>
        <p:txBody>
          <a:bodyPr wrap="square" numCol="1" anchor="t" anchorCtr="0" compatLnSpc="1">
            <a:prstTxWarp prst="textNoShape">
              <a:avLst/>
            </a:prstTxWarp>
          </a:bodyPr>
          <a:lstStyle/>
          <a:p>
            <a:pPr defTabSz="1367895">
              <a:spcBef>
                <a:spcPct val="0"/>
              </a:spcBef>
              <a:defRPr/>
            </a:pPr>
            <a:r>
              <a:rPr lang="en-US" dirty="0"/>
              <a:t>Completed 0416</a:t>
            </a:r>
          </a:p>
          <a:p>
            <a:pPr eaLnBrk="1" hangingPunct="1">
              <a:spcBef>
                <a:spcPct val="0"/>
              </a:spcBef>
            </a:pPr>
            <a:endParaRPr lang="en-US" dirty="0">
              <a:ea typeface="ＭＳ Ｐゴシック"/>
              <a:cs typeface="ＭＳ Ｐゴシック"/>
            </a:endParaRPr>
          </a:p>
        </p:txBody>
      </p:sp>
      <p:sp>
        <p:nvSpPr>
          <p:cNvPr id="1024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02D06F7-450A-4E2E-919F-30479D4E09D0}" type="slidenum">
              <a:rPr lang="en-US">
                <a:solidFill>
                  <a:prstClr val="black"/>
                </a:solidFill>
                <a:latin typeface="Arial" pitchFamily="34" charset="0"/>
              </a:rPr>
              <a:pPr/>
              <a:t>31</a:t>
            </a:fld>
            <a:endParaRPr lang="en-US" dirty="0">
              <a:solidFill>
                <a:prstClr val="black"/>
              </a:solidFill>
              <a:latin typeface="Arial" pitchFamily="34" charset="0"/>
            </a:endParaRPr>
          </a:p>
        </p:txBody>
      </p:sp>
    </p:spTree>
    <p:extLst>
      <p:ext uri="{BB962C8B-B14F-4D97-AF65-F5344CB8AC3E}">
        <p14:creationId xmlns:p14="http://schemas.microsoft.com/office/powerpoint/2010/main" val="160932988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67F34-7766-4C8F-9E3A-0E33EEE269F2}" type="slidenum">
              <a:rPr lang="en-US" smtClean="0"/>
              <a:t>32</a:t>
            </a:fld>
            <a:endParaRPr lang="en-US" dirty="0"/>
          </a:p>
        </p:txBody>
      </p:sp>
    </p:spTree>
    <p:extLst>
      <p:ext uri="{BB962C8B-B14F-4D97-AF65-F5344CB8AC3E}">
        <p14:creationId xmlns:p14="http://schemas.microsoft.com/office/powerpoint/2010/main" val="41958875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a:t>
            </a:r>
            <a:r>
              <a:rPr lang="en-US" baseline="0" dirty="0"/>
              <a:t> 0416</a:t>
            </a:r>
            <a:endParaRPr lang="en-US" dirty="0"/>
          </a:p>
        </p:txBody>
      </p:sp>
      <p:sp>
        <p:nvSpPr>
          <p:cNvPr id="4" name="Slide Number Placeholder 3"/>
          <p:cNvSpPr>
            <a:spLocks noGrp="1"/>
          </p:cNvSpPr>
          <p:nvPr>
            <p:ph type="sldNum" sz="quarter" idx="10"/>
          </p:nvPr>
        </p:nvSpPr>
        <p:spPr/>
        <p:txBody>
          <a:bodyPr/>
          <a:lstStyle/>
          <a:p>
            <a:fld id="{69B67F34-7766-4C8F-9E3A-0E33EEE269F2}" type="slidenum">
              <a:rPr lang="en-US" smtClean="0"/>
              <a:t>33</a:t>
            </a:fld>
            <a:endParaRPr lang="en-US" dirty="0"/>
          </a:p>
        </p:txBody>
      </p:sp>
    </p:spTree>
    <p:extLst>
      <p:ext uri="{BB962C8B-B14F-4D97-AF65-F5344CB8AC3E}">
        <p14:creationId xmlns:p14="http://schemas.microsoft.com/office/powerpoint/2010/main" val="24335937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0416</a:t>
            </a:r>
          </a:p>
        </p:txBody>
      </p:sp>
      <p:sp>
        <p:nvSpPr>
          <p:cNvPr id="4" name="Slide Number Placeholder 3"/>
          <p:cNvSpPr>
            <a:spLocks noGrp="1"/>
          </p:cNvSpPr>
          <p:nvPr>
            <p:ph type="sldNum" sz="quarter" idx="10"/>
          </p:nvPr>
        </p:nvSpPr>
        <p:spPr/>
        <p:txBody>
          <a:bodyPr/>
          <a:lstStyle/>
          <a:p>
            <a:fld id="{69B67F34-7766-4C8F-9E3A-0E33EEE269F2}" type="slidenum">
              <a:rPr lang="en-US" smtClean="0"/>
              <a:t>34</a:t>
            </a:fld>
            <a:endParaRPr lang="en-US" dirty="0"/>
          </a:p>
        </p:txBody>
      </p:sp>
    </p:spTree>
    <p:extLst>
      <p:ext uri="{BB962C8B-B14F-4D97-AF65-F5344CB8AC3E}">
        <p14:creationId xmlns:p14="http://schemas.microsoft.com/office/powerpoint/2010/main" val="32621146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67F34-7766-4C8F-9E3A-0E33EEE269F2}" type="slidenum">
              <a:rPr lang="en-US" smtClean="0"/>
              <a:t>36</a:t>
            </a:fld>
            <a:endParaRPr lang="en-US" dirty="0"/>
          </a:p>
        </p:txBody>
      </p:sp>
    </p:spTree>
    <p:extLst>
      <p:ext uri="{BB962C8B-B14F-4D97-AF65-F5344CB8AC3E}">
        <p14:creationId xmlns:p14="http://schemas.microsoft.com/office/powerpoint/2010/main" val="20020066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 0416</a:t>
            </a:r>
          </a:p>
        </p:txBody>
      </p:sp>
      <p:sp>
        <p:nvSpPr>
          <p:cNvPr id="4" name="Slide Number Placeholder 3"/>
          <p:cNvSpPr>
            <a:spLocks noGrp="1"/>
          </p:cNvSpPr>
          <p:nvPr>
            <p:ph type="sldNum" sz="quarter" idx="10"/>
          </p:nvPr>
        </p:nvSpPr>
        <p:spPr/>
        <p:txBody>
          <a:bodyPr/>
          <a:lstStyle/>
          <a:p>
            <a:fld id="{69B67F34-7766-4C8F-9E3A-0E33EEE269F2}" type="slidenum">
              <a:rPr lang="en-US" smtClean="0"/>
              <a:t>37</a:t>
            </a:fld>
            <a:endParaRPr lang="en-US" dirty="0"/>
          </a:p>
        </p:txBody>
      </p:sp>
    </p:spTree>
    <p:extLst>
      <p:ext uri="{BB962C8B-B14F-4D97-AF65-F5344CB8AC3E}">
        <p14:creationId xmlns:p14="http://schemas.microsoft.com/office/powerpoint/2010/main" val="16513058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Completed</a:t>
            </a:r>
            <a:r>
              <a:rPr lang="en-US" baseline="0" dirty="0"/>
              <a:t> 0416</a:t>
            </a:r>
            <a:endParaRPr lang="en-US" dirty="0"/>
          </a:p>
        </p:txBody>
      </p:sp>
      <p:sp>
        <p:nvSpPr>
          <p:cNvPr id="4" name="Slide Number Placeholder 3"/>
          <p:cNvSpPr>
            <a:spLocks noGrp="1"/>
          </p:cNvSpPr>
          <p:nvPr>
            <p:ph type="sldNum" sz="quarter" idx="10"/>
          </p:nvPr>
        </p:nvSpPr>
        <p:spPr/>
        <p:txBody>
          <a:bodyPr/>
          <a:lstStyle/>
          <a:p>
            <a:fld id="{69B67F34-7766-4C8F-9E3A-0E33EEE269F2}" type="slidenum">
              <a:rPr lang="en-US" smtClean="0"/>
              <a:t>38</a:t>
            </a:fld>
            <a:endParaRPr lang="en-US" dirty="0"/>
          </a:p>
        </p:txBody>
      </p:sp>
    </p:spTree>
    <p:extLst>
      <p:ext uri="{BB962C8B-B14F-4D97-AF65-F5344CB8AC3E}">
        <p14:creationId xmlns:p14="http://schemas.microsoft.com/office/powerpoint/2010/main" val="219552047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67F34-7766-4C8F-9E3A-0E33EEE269F2}" type="slidenum">
              <a:rPr lang="en-US" smtClean="0"/>
              <a:t>39</a:t>
            </a:fld>
            <a:endParaRPr lang="en-US"/>
          </a:p>
        </p:txBody>
      </p:sp>
    </p:spTree>
    <p:extLst>
      <p:ext uri="{BB962C8B-B14F-4D97-AF65-F5344CB8AC3E}">
        <p14:creationId xmlns:p14="http://schemas.microsoft.com/office/powerpoint/2010/main" val="24370368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67F34-7766-4C8F-9E3A-0E33EEE269F2}" type="slidenum">
              <a:rPr lang="en-US" smtClean="0"/>
              <a:t>40</a:t>
            </a:fld>
            <a:endParaRPr lang="en-US"/>
          </a:p>
        </p:txBody>
      </p:sp>
    </p:spTree>
    <p:extLst>
      <p:ext uri="{BB962C8B-B14F-4D97-AF65-F5344CB8AC3E}">
        <p14:creationId xmlns:p14="http://schemas.microsoft.com/office/powerpoint/2010/main" val="1208821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67F34-7766-4C8F-9E3A-0E33EEE269F2}" type="slidenum">
              <a:rPr lang="en-US" smtClean="0"/>
              <a:t>41</a:t>
            </a:fld>
            <a:endParaRPr lang="en-US"/>
          </a:p>
        </p:txBody>
      </p:sp>
    </p:spTree>
    <p:extLst>
      <p:ext uri="{BB962C8B-B14F-4D97-AF65-F5344CB8AC3E}">
        <p14:creationId xmlns:p14="http://schemas.microsoft.com/office/powerpoint/2010/main" val="9398525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67F34-7766-4C8F-9E3A-0E33EEE269F2}" type="slidenum">
              <a:rPr lang="en-US" smtClean="0"/>
              <a:t>4</a:t>
            </a:fld>
            <a:endParaRPr lang="en-US" dirty="0"/>
          </a:p>
        </p:txBody>
      </p:sp>
    </p:spTree>
    <p:extLst>
      <p:ext uri="{BB962C8B-B14F-4D97-AF65-F5344CB8AC3E}">
        <p14:creationId xmlns:p14="http://schemas.microsoft.com/office/powerpoint/2010/main" val="1086169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9B67F34-7766-4C8F-9E3A-0E33EEE269F2}" type="slidenum">
              <a:rPr lang="en-US" smtClean="0"/>
              <a:t>43</a:t>
            </a:fld>
            <a:endParaRPr lang="en-US"/>
          </a:p>
        </p:txBody>
      </p:sp>
    </p:spTree>
    <p:extLst>
      <p:ext uri="{BB962C8B-B14F-4D97-AF65-F5344CB8AC3E}">
        <p14:creationId xmlns:p14="http://schemas.microsoft.com/office/powerpoint/2010/main" val="20707661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B67F34-7766-4C8F-9E3A-0E33EEE269F2}" type="slidenum">
              <a:rPr lang="en-US" smtClean="0"/>
              <a:t>5</a:t>
            </a:fld>
            <a:endParaRPr lang="en-US" dirty="0"/>
          </a:p>
        </p:txBody>
      </p:sp>
    </p:spTree>
    <p:extLst>
      <p:ext uri="{BB962C8B-B14F-4D97-AF65-F5344CB8AC3E}">
        <p14:creationId xmlns:p14="http://schemas.microsoft.com/office/powerpoint/2010/main" val="1026378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23950" y="1382713"/>
            <a:ext cx="8801100" cy="6897687"/>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353228" indent="-353228">
              <a:spcBef>
                <a:spcPct val="0"/>
              </a:spcBef>
            </a:pPr>
            <a:r>
              <a:rPr lang="en-US" dirty="0"/>
              <a:t>Changed</a:t>
            </a:r>
            <a:r>
              <a:rPr lang="en-US" baseline="0" dirty="0"/>
              <a:t> Actual Fires to False Fire Alarms</a:t>
            </a:r>
            <a:endParaRPr lang="en-US" dirty="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BD766B-04AC-4848-9B5D-03D2039ACB9C}"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315511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23950" y="1382713"/>
            <a:ext cx="8801100" cy="6897687"/>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20000"/>
              </a:spcBef>
              <a:buFont typeface="Wingdings" pitchFamily="2" charset="2"/>
              <a:buNone/>
            </a:pPr>
            <a:r>
              <a:rPr lang="en-US" dirty="0">
                <a:latin typeface="Arial" charset="0"/>
              </a:rPr>
              <a:t>  </a:t>
            </a:r>
            <a:endParaRPr lang="en-US" dirty="0"/>
          </a:p>
          <a:p>
            <a:pPr eaLnBrk="1" hangingPunct="1">
              <a:spcBef>
                <a:spcPct val="0"/>
              </a:spcBef>
              <a:buFont typeface="Wingdings" pitchFamily="2" charset="2"/>
              <a:buNone/>
            </a:pPr>
            <a:r>
              <a:rPr lang="en-US" dirty="0"/>
              <a:t>	</a:t>
            </a:r>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E22A1A-F500-4741-A88E-8C412961B3D7}"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627932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xfrm>
            <a:off x="1123950" y="1382713"/>
            <a:ext cx="8801100" cy="6897687"/>
          </a:xfrm>
          <a:noFill/>
          <a:ln>
            <a:solidFill>
              <a:srgbClr val="000000"/>
            </a:solidFill>
            <a:miter lim="800000"/>
            <a:headEnd/>
            <a:tailEnd/>
          </a:ln>
        </p:spPr>
      </p:sp>
      <p:sp>
        <p:nvSpPr>
          <p:cNvPr id="5123" name="Notes Placeholder 2"/>
          <p:cNvSpPr>
            <a:spLocks noGrp="1"/>
          </p:cNvSpPr>
          <p:nvPr>
            <p:ph type="body" idx="1"/>
          </p:nvPr>
        </p:nvSpPr>
        <p:spPr bwMode="auto">
          <a:noFill/>
        </p:spPr>
        <p:txBody>
          <a:bodyPr wrap="square" numCol="1" anchor="t" anchorCtr="0" compatLnSpc="1">
            <a:prstTxWarp prst="textNoShape">
              <a:avLst/>
            </a:prstTxWarp>
          </a:bodyPr>
          <a:lstStyle/>
          <a:p>
            <a:pPr marL="353228" indent="-353228">
              <a:spcBef>
                <a:spcPct val="0"/>
              </a:spcBef>
            </a:pPr>
            <a:r>
              <a:rPr lang="en-US" dirty="0"/>
              <a:t>Changed</a:t>
            </a:r>
            <a:r>
              <a:rPr lang="en-US" baseline="0" dirty="0"/>
              <a:t> Actual Fires to False Fire Alarms</a:t>
            </a:r>
            <a:endParaRPr lang="en-US" dirty="0"/>
          </a:p>
        </p:txBody>
      </p:sp>
      <p:sp>
        <p:nvSpPr>
          <p:cNvPr id="51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BD766B-04AC-4848-9B5D-03D2039ACB9C}"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972750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xfrm>
            <a:off x="1123950" y="1382713"/>
            <a:ext cx="8801100" cy="6897687"/>
          </a:xfrm>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20000"/>
              </a:spcBef>
              <a:buFont typeface="Wingdings" pitchFamily="2" charset="2"/>
              <a:buNone/>
            </a:pPr>
            <a:r>
              <a:rPr lang="en-US" dirty="0">
                <a:latin typeface="Arial" charset="0"/>
              </a:rPr>
              <a:t>  </a:t>
            </a:r>
            <a:endParaRPr lang="en-US" dirty="0"/>
          </a:p>
          <a:p>
            <a:pPr eaLnBrk="1" hangingPunct="1">
              <a:spcBef>
                <a:spcPct val="0"/>
              </a:spcBef>
              <a:buFont typeface="Wingdings" pitchFamily="2" charset="2"/>
              <a:buNone/>
            </a:pPr>
            <a:r>
              <a:rPr lang="en-US" dirty="0"/>
              <a:t>	</a:t>
            </a:r>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1E22A1A-F500-4741-A88E-8C412961B3D7}"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29065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8539" y="2235470"/>
            <a:ext cx="7803436" cy="1542506"/>
          </a:xfrm>
        </p:spPr>
        <p:txBody>
          <a:bodyPr/>
          <a:lstStyle/>
          <a:p>
            <a:r>
              <a:rPr lang="en-US"/>
              <a:t>Click to edit Master title style</a:t>
            </a:r>
          </a:p>
        </p:txBody>
      </p:sp>
      <p:sp>
        <p:nvSpPr>
          <p:cNvPr id="3" name="Subtitle 2"/>
          <p:cNvSpPr>
            <a:spLocks noGrp="1"/>
          </p:cNvSpPr>
          <p:nvPr>
            <p:ph type="subTitle" idx="1"/>
          </p:nvPr>
        </p:nvSpPr>
        <p:spPr>
          <a:xfrm>
            <a:off x="1377077" y="4077812"/>
            <a:ext cx="6426359" cy="1839013"/>
          </a:xfrm>
        </p:spPr>
        <p:txBody>
          <a:bodyPr/>
          <a:lstStyle>
            <a:lvl1pPr marL="0" indent="0" algn="ctr">
              <a:buNone/>
              <a:defRPr>
                <a:solidFill>
                  <a:schemeClr val="tx1">
                    <a:tint val="75000"/>
                  </a:schemeClr>
                </a:solidFill>
              </a:defRPr>
            </a:lvl1pPr>
            <a:lvl2pPr marL="458840" indent="0" algn="ctr">
              <a:buNone/>
              <a:defRPr>
                <a:solidFill>
                  <a:schemeClr val="tx1">
                    <a:tint val="75000"/>
                  </a:schemeClr>
                </a:solidFill>
              </a:defRPr>
            </a:lvl2pPr>
            <a:lvl3pPr marL="917684" indent="0" algn="ctr">
              <a:buNone/>
              <a:defRPr>
                <a:solidFill>
                  <a:schemeClr val="tx1">
                    <a:tint val="75000"/>
                  </a:schemeClr>
                </a:solidFill>
              </a:defRPr>
            </a:lvl3pPr>
            <a:lvl4pPr marL="1376523" indent="0" algn="ctr">
              <a:buNone/>
              <a:defRPr>
                <a:solidFill>
                  <a:schemeClr val="tx1">
                    <a:tint val="75000"/>
                  </a:schemeClr>
                </a:solidFill>
              </a:defRPr>
            </a:lvl4pPr>
            <a:lvl5pPr marL="1835365" indent="0" algn="ctr">
              <a:buNone/>
              <a:defRPr>
                <a:solidFill>
                  <a:schemeClr val="tx1">
                    <a:tint val="75000"/>
                  </a:schemeClr>
                </a:solidFill>
              </a:defRPr>
            </a:lvl5pPr>
            <a:lvl6pPr marL="2294206" indent="0" algn="ctr">
              <a:buNone/>
              <a:defRPr>
                <a:solidFill>
                  <a:schemeClr val="tx1">
                    <a:tint val="75000"/>
                  </a:schemeClr>
                </a:solidFill>
              </a:defRPr>
            </a:lvl6pPr>
            <a:lvl7pPr marL="2753049" indent="0" algn="ctr">
              <a:buNone/>
              <a:defRPr>
                <a:solidFill>
                  <a:schemeClr val="tx1">
                    <a:tint val="75000"/>
                  </a:schemeClr>
                </a:solidFill>
              </a:defRPr>
            </a:lvl7pPr>
            <a:lvl8pPr marL="3211889" indent="0" algn="ctr">
              <a:buNone/>
              <a:defRPr>
                <a:solidFill>
                  <a:schemeClr val="tx1">
                    <a:tint val="75000"/>
                  </a:schemeClr>
                </a:solidFill>
              </a:defRPr>
            </a:lvl8pPr>
            <a:lvl9pPr marL="367073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419435AD-7077-48D1-A434-E60570E18DB3}" type="datetimeFigureOut">
              <a:rPr lang="en-US">
                <a:solidFill>
                  <a:prstClr val="black">
                    <a:tint val="75000"/>
                  </a:prstClr>
                </a:solidFill>
              </a:rPr>
              <a:pPr>
                <a:defRPr/>
              </a:pPr>
              <a:t>5/17/2021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2E418FA-97A4-41D7-BA57-2E2008E006D7}"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860911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B93BB4-DAEF-4838-9971-97C78AEBC22B}" type="datetimeFigureOut">
              <a:rPr lang="en-US">
                <a:solidFill>
                  <a:prstClr val="black">
                    <a:tint val="75000"/>
                  </a:prstClr>
                </a:solidFill>
              </a:rPr>
              <a:pPr>
                <a:defRPr/>
              </a:pPr>
              <a:t>5/17/2021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79A724A9-51C7-45BA-B838-CDE7C4098C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73357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5872" y="288185"/>
            <a:ext cx="2065615" cy="61400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9026" y="288185"/>
            <a:ext cx="6043838" cy="61400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86475ED-3E0C-4400-A75E-8FC396D21E25}" type="datetimeFigureOut">
              <a:rPr lang="en-US">
                <a:solidFill>
                  <a:prstClr val="black">
                    <a:tint val="75000"/>
                  </a:prstClr>
                </a:solidFill>
              </a:rPr>
              <a:pPr>
                <a:defRPr/>
              </a:pPr>
              <a:t>5/17/2021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CE21E08B-B02E-4AE9-A2DF-CDBA3376A3D1}"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0242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EA284BC-6FB0-4A5F-B7CE-FA87EABE2222}" type="datetimeFigureOut">
              <a:rPr lang="en-US">
                <a:solidFill>
                  <a:prstClr val="black">
                    <a:tint val="75000"/>
                  </a:prstClr>
                </a:solidFill>
              </a:rPr>
              <a:pPr>
                <a:defRPr/>
              </a:pPr>
              <a:t>5/17/2021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52EFC08-3DF8-4DA7-AF23-D2CE2130B6DF}"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2813604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5197" y="4624187"/>
            <a:ext cx="7803436" cy="1429233"/>
          </a:xfrm>
        </p:spPr>
        <p:txBody>
          <a:bodyPr anchor="t"/>
          <a:lstStyle>
            <a:lvl1pPr algn="l">
              <a:defRPr sz="4016" b="1" cap="all"/>
            </a:lvl1pPr>
          </a:lstStyle>
          <a:p>
            <a:r>
              <a:rPr lang="en-US"/>
              <a:t>Click to edit Master title style</a:t>
            </a:r>
          </a:p>
        </p:txBody>
      </p:sp>
      <p:sp>
        <p:nvSpPr>
          <p:cNvPr id="3" name="Text Placeholder 2"/>
          <p:cNvSpPr>
            <a:spLocks noGrp="1"/>
          </p:cNvSpPr>
          <p:nvPr>
            <p:ph type="body" idx="1"/>
          </p:nvPr>
        </p:nvSpPr>
        <p:spPr>
          <a:xfrm>
            <a:off x="725197" y="3050035"/>
            <a:ext cx="7803436" cy="1574155"/>
          </a:xfrm>
        </p:spPr>
        <p:txBody>
          <a:bodyPr anchor="b"/>
          <a:lstStyle>
            <a:lvl1pPr marL="0" indent="0">
              <a:buNone/>
              <a:defRPr sz="2008">
                <a:solidFill>
                  <a:schemeClr val="tx1">
                    <a:tint val="75000"/>
                  </a:schemeClr>
                </a:solidFill>
              </a:defRPr>
            </a:lvl1pPr>
            <a:lvl2pPr marL="458840" indent="0">
              <a:buNone/>
              <a:defRPr sz="1807">
                <a:solidFill>
                  <a:schemeClr val="tx1">
                    <a:tint val="75000"/>
                  </a:schemeClr>
                </a:solidFill>
              </a:defRPr>
            </a:lvl2pPr>
            <a:lvl3pPr marL="917684" indent="0">
              <a:buNone/>
              <a:defRPr sz="1606">
                <a:solidFill>
                  <a:schemeClr val="tx1">
                    <a:tint val="75000"/>
                  </a:schemeClr>
                </a:solidFill>
              </a:defRPr>
            </a:lvl3pPr>
            <a:lvl4pPr marL="1376523" indent="0">
              <a:buNone/>
              <a:defRPr sz="1406">
                <a:solidFill>
                  <a:schemeClr val="tx1">
                    <a:tint val="75000"/>
                  </a:schemeClr>
                </a:solidFill>
              </a:defRPr>
            </a:lvl4pPr>
            <a:lvl5pPr marL="1835365" indent="0">
              <a:buNone/>
              <a:defRPr sz="1406">
                <a:solidFill>
                  <a:schemeClr val="tx1">
                    <a:tint val="75000"/>
                  </a:schemeClr>
                </a:solidFill>
              </a:defRPr>
            </a:lvl5pPr>
            <a:lvl6pPr marL="2294206" indent="0">
              <a:buNone/>
              <a:defRPr sz="1406">
                <a:solidFill>
                  <a:schemeClr val="tx1">
                    <a:tint val="75000"/>
                  </a:schemeClr>
                </a:solidFill>
              </a:defRPr>
            </a:lvl6pPr>
            <a:lvl7pPr marL="2753049" indent="0">
              <a:buNone/>
              <a:defRPr sz="1406">
                <a:solidFill>
                  <a:schemeClr val="tx1">
                    <a:tint val="75000"/>
                  </a:schemeClr>
                </a:solidFill>
              </a:defRPr>
            </a:lvl7pPr>
            <a:lvl8pPr marL="3211889" indent="0">
              <a:buNone/>
              <a:defRPr sz="1406">
                <a:solidFill>
                  <a:schemeClr val="tx1">
                    <a:tint val="75000"/>
                  </a:schemeClr>
                </a:solidFill>
              </a:defRPr>
            </a:lvl8pPr>
            <a:lvl9pPr marL="3670730" indent="0">
              <a:buNone/>
              <a:defRPr sz="140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EA209273-9A90-4668-967B-63838BB2FE8A}" type="datetimeFigureOut">
              <a:rPr lang="en-US">
                <a:solidFill>
                  <a:prstClr val="black">
                    <a:tint val="75000"/>
                  </a:prstClr>
                </a:solidFill>
              </a:rPr>
              <a:pPr>
                <a:defRPr/>
              </a:pPr>
              <a:t>5/17/2021</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19054-C317-4E78-908E-1ECEB68000EE}"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41726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9025" y="1679105"/>
            <a:ext cx="4054727" cy="4749118"/>
          </a:xfrm>
        </p:spPr>
        <p:txBody>
          <a:bodyPr/>
          <a:lstStyle>
            <a:lvl1pPr>
              <a:defRPr sz="2811"/>
            </a:lvl1pPr>
            <a:lvl2pPr>
              <a:defRPr sz="2410"/>
            </a:lvl2pPr>
            <a:lvl3pPr>
              <a:defRPr sz="2008"/>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6761" y="1679105"/>
            <a:ext cx="4054727" cy="4749118"/>
          </a:xfrm>
        </p:spPr>
        <p:txBody>
          <a:bodyPr/>
          <a:lstStyle>
            <a:lvl1pPr>
              <a:defRPr sz="2811"/>
            </a:lvl1pPr>
            <a:lvl2pPr>
              <a:defRPr sz="2410"/>
            </a:lvl2pPr>
            <a:lvl3pPr>
              <a:defRPr sz="2008"/>
            </a:lvl3pPr>
            <a:lvl4pPr>
              <a:defRPr sz="1807"/>
            </a:lvl4pPr>
            <a:lvl5pPr>
              <a:defRPr sz="1807"/>
            </a:lvl5pPr>
            <a:lvl6pPr>
              <a:defRPr sz="1807"/>
            </a:lvl6pPr>
            <a:lvl7pPr>
              <a:defRPr sz="1807"/>
            </a:lvl7pPr>
            <a:lvl8pPr>
              <a:defRPr sz="1807"/>
            </a:lvl8pPr>
            <a:lvl9pPr>
              <a:defRPr sz="180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8461979-5F17-44CA-AFC7-544DAAE9ABF0}" type="datetimeFigureOut">
              <a:rPr lang="en-US">
                <a:solidFill>
                  <a:prstClr val="black">
                    <a:tint val="75000"/>
                  </a:prstClr>
                </a:solidFill>
              </a:rPr>
              <a:pPr>
                <a:defRPr/>
              </a:pPr>
              <a:t>5/17/2021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8057F58-238F-4449-AF52-C557DBF587D3}"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92633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9027" y="1610803"/>
            <a:ext cx="4056321" cy="671307"/>
          </a:xfrm>
        </p:spPr>
        <p:txBody>
          <a:bodyPr anchor="b"/>
          <a:lstStyle>
            <a:lvl1pPr marL="0" indent="0">
              <a:buNone/>
              <a:defRPr sz="2410" b="1"/>
            </a:lvl1pPr>
            <a:lvl2pPr marL="458840" indent="0">
              <a:buNone/>
              <a:defRPr sz="2008" b="1"/>
            </a:lvl2pPr>
            <a:lvl3pPr marL="917684" indent="0">
              <a:buNone/>
              <a:defRPr sz="1807" b="1"/>
            </a:lvl3pPr>
            <a:lvl4pPr marL="1376523" indent="0">
              <a:buNone/>
              <a:defRPr sz="1606" b="1"/>
            </a:lvl4pPr>
            <a:lvl5pPr marL="1835365" indent="0">
              <a:buNone/>
              <a:defRPr sz="1606" b="1"/>
            </a:lvl5pPr>
            <a:lvl6pPr marL="2294206" indent="0">
              <a:buNone/>
              <a:defRPr sz="1606" b="1"/>
            </a:lvl6pPr>
            <a:lvl7pPr marL="2753049" indent="0">
              <a:buNone/>
              <a:defRPr sz="1606" b="1"/>
            </a:lvl7pPr>
            <a:lvl8pPr marL="3211889" indent="0">
              <a:buNone/>
              <a:defRPr sz="1606" b="1"/>
            </a:lvl8pPr>
            <a:lvl9pPr marL="3670730" indent="0">
              <a:buNone/>
              <a:defRPr sz="1606" b="1"/>
            </a:lvl9pPr>
          </a:lstStyle>
          <a:p>
            <a:pPr lvl="0"/>
            <a:r>
              <a:rPr lang="en-US"/>
              <a:t>Click to edit Master text styles</a:t>
            </a:r>
          </a:p>
        </p:txBody>
      </p:sp>
      <p:sp>
        <p:nvSpPr>
          <p:cNvPr id="4" name="Content Placeholder 3"/>
          <p:cNvSpPr>
            <a:spLocks noGrp="1"/>
          </p:cNvSpPr>
          <p:nvPr>
            <p:ph sz="half" idx="2"/>
          </p:nvPr>
        </p:nvSpPr>
        <p:spPr>
          <a:xfrm>
            <a:off x="459027" y="2282109"/>
            <a:ext cx="4056321" cy="4146109"/>
          </a:xfrm>
        </p:spPr>
        <p:txBody>
          <a:bodyPr/>
          <a:lstStyle>
            <a:lvl1pPr>
              <a:defRPr sz="2410"/>
            </a:lvl1pPr>
            <a:lvl2pPr>
              <a:defRPr sz="2008"/>
            </a:lvl2pPr>
            <a:lvl3pPr>
              <a:defRPr sz="1807"/>
            </a:lvl3pPr>
            <a:lvl4pPr>
              <a:defRPr sz="1606"/>
            </a:lvl4pPr>
            <a:lvl5pPr>
              <a:defRPr sz="1606"/>
            </a:lvl5pPr>
            <a:lvl6pPr>
              <a:defRPr sz="1606"/>
            </a:lvl6pPr>
            <a:lvl7pPr>
              <a:defRPr sz="1606"/>
            </a:lvl7pPr>
            <a:lvl8pPr>
              <a:defRPr sz="1606"/>
            </a:lvl8pPr>
            <a:lvl9pPr>
              <a:defRPr sz="16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63580" y="1610803"/>
            <a:ext cx="4057914" cy="671307"/>
          </a:xfrm>
        </p:spPr>
        <p:txBody>
          <a:bodyPr anchor="b"/>
          <a:lstStyle>
            <a:lvl1pPr marL="0" indent="0">
              <a:buNone/>
              <a:defRPr sz="2410" b="1"/>
            </a:lvl1pPr>
            <a:lvl2pPr marL="458840" indent="0">
              <a:buNone/>
              <a:defRPr sz="2008" b="1"/>
            </a:lvl2pPr>
            <a:lvl3pPr marL="917684" indent="0">
              <a:buNone/>
              <a:defRPr sz="1807" b="1"/>
            </a:lvl3pPr>
            <a:lvl4pPr marL="1376523" indent="0">
              <a:buNone/>
              <a:defRPr sz="1606" b="1"/>
            </a:lvl4pPr>
            <a:lvl5pPr marL="1835365" indent="0">
              <a:buNone/>
              <a:defRPr sz="1606" b="1"/>
            </a:lvl5pPr>
            <a:lvl6pPr marL="2294206" indent="0">
              <a:buNone/>
              <a:defRPr sz="1606" b="1"/>
            </a:lvl6pPr>
            <a:lvl7pPr marL="2753049" indent="0">
              <a:buNone/>
              <a:defRPr sz="1606" b="1"/>
            </a:lvl7pPr>
            <a:lvl8pPr marL="3211889" indent="0">
              <a:buNone/>
              <a:defRPr sz="1606" b="1"/>
            </a:lvl8pPr>
            <a:lvl9pPr marL="3670730" indent="0">
              <a:buNone/>
              <a:defRPr sz="1606" b="1"/>
            </a:lvl9pPr>
          </a:lstStyle>
          <a:p>
            <a:pPr lvl="0"/>
            <a:r>
              <a:rPr lang="en-US"/>
              <a:t>Click to edit Master text styles</a:t>
            </a:r>
          </a:p>
        </p:txBody>
      </p:sp>
      <p:sp>
        <p:nvSpPr>
          <p:cNvPr id="6" name="Content Placeholder 5"/>
          <p:cNvSpPr>
            <a:spLocks noGrp="1"/>
          </p:cNvSpPr>
          <p:nvPr>
            <p:ph sz="quarter" idx="4"/>
          </p:nvPr>
        </p:nvSpPr>
        <p:spPr>
          <a:xfrm>
            <a:off x="4663580" y="2282109"/>
            <a:ext cx="4057914" cy="4146109"/>
          </a:xfrm>
        </p:spPr>
        <p:txBody>
          <a:bodyPr/>
          <a:lstStyle>
            <a:lvl1pPr>
              <a:defRPr sz="2410"/>
            </a:lvl1pPr>
            <a:lvl2pPr>
              <a:defRPr sz="2008"/>
            </a:lvl2pPr>
            <a:lvl3pPr>
              <a:defRPr sz="1807"/>
            </a:lvl3pPr>
            <a:lvl4pPr>
              <a:defRPr sz="1606"/>
            </a:lvl4pPr>
            <a:lvl5pPr>
              <a:defRPr sz="1606"/>
            </a:lvl5pPr>
            <a:lvl6pPr>
              <a:defRPr sz="1606"/>
            </a:lvl6pPr>
            <a:lvl7pPr>
              <a:defRPr sz="1606"/>
            </a:lvl7pPr>
            <a:lvl8pPr>
              <a:defRPr sz="1606"/>
            </a:lvl8pPr>
            <a:lvl9pPr>
              <a:defRPr sz="16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467739C-1306-43FB-B608-1A3D73CA8FEA}" type="datetimeFigureOut">
              <a:rPr lang="en-US">
                <a:solidFill>
                  <a:prstClr val="black">
                    <a:tint val="75000"/>
                  </a:prstClr>
                </a:solidFill>
              </a:rPr>
              <a:pPr>
                <a:defRPr/>
              </a:pPr>
              <a:t>5/17/2021</a:t>
            </a:fld>
            <a:endParaRPr lang="en-US" dirty="0">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84A073E4-3CA8-4793-86B8-6750D71F6B06}"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28763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29AD5D07-D7C8-46CA-8549-A785213F5A4A}" type="datetimeFigureOut">
              <a:rPr lang="en-US">
                <a:solidFill>
                  <a:prstClr val="black">
                    <a:tint val="75000"/>
                  </a:prstClr>
                </a:solidFill>
              </a:rPr>
              <a:pPr>
                <a:defRPr/>
              </a:pPr>
              <a:t>5/17/2021</a:t>
            </a:fld>
            <a:endParaRPr lang="en-US" dirty="0">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0B72910-DA0D-4344-8483-D94938A7054D}"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104011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BB19DE-FBA5-4C66-97F4-F015F4B5EF4F}" type="datetimeFigureOut">
              <a:rPr lang="en-US">
                <a:solidFill>
                  <a:prstClr val="black">
                    <a:tint val="75000"/>
                  </a:prstClr>
                </a:solidFill>
              </a:rPr>
              <a:pPr>
                <a:defRPr/>
              </a:pPr>
              <a:t>5/17/2021</a:t>
            </a:fld>
            <a:endParaRPr lang="en-US" dirty="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0EE2808-50A8-4D85-9BF7-452F8889F3B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998901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9032" y="286512"/>
            <a:ext cx="3020326" cy="1219347"/>
          </a:xfrm>
        </p:spPr>
        <p:txBody>
          <a:bodyPr anchor="b"/>
          <a:lstStyle>
            <a:lvl1pPr algn="l">
              <a:defRPr sz="2008" b="1"/>
            </a:lvl1pPr>
          </a:lstStyle>
          <a:p>
            <a:r>
              <a:rPr lang="en-US"/>
              <a:t>Click to edit Master title style</a:t>
            </a:r>
          </a:p>
        </p:txBody>
      </p:sp>
      <p:sp>
        <p:nvSpPr>
          <p:cNvPr id="3" name="Content Placeholder 2"/>
          <p:cNvSpPr>
            <a:spLocks noGrp="1"/>
          </p:cNvSpPr>
          <p:nvPr>
            <p:ph idx="1"/>
          </p:nvPr>
        </p:nvSpPr>
        <p:spPr>
          <a:xfrm>
            <a:off x="3589325" y="286520"/>
            <a:ext cx="5132162" cy="6141704"/>
          </a:xfrm>
        </p:spPr>
        <p:txBody>
          <a:bodyPr/>
          <a:lstStyle>
            <a:lvl1pPr>
              <a:defRPr sz="3213"/>
            </a:lvl1pPr>
            <a:lvl2pPr>
              <a:defRPr sz="2811"/>
            </a:lvl2pPr>
            <a:lvl3pPr>
              <a:defRPr sz="2410"/>
            </a:lvl3pPr>
            <a:lvl4pPr>
              <a:defRPr sz="2008"/>
            </a:lvl4pPr>
            <a:lvl5pPr>
              <a:defRPr sz="2008"/>
            </a:lvl5pPr>
            <a:lvl6pPr>
              <a:defRPr sz="2008"/>
            </a:lvl6pPr>
            <a:lvl7pPr>
              <a:defRPr sz="2008"/>
            </a:lvl7pPr>
            <a:lvl8pPr>
              <a:defRPr sz="2008"/>
            </a:lvl8pPr>
            <a:lvl9pPr>
              <a:defRPr sz="2008"/>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9032" y="1505863"/>
            <a:ext cx="3020326" cy="4922359"/>
          </a:xfrm>
        </p:spPr>
        <p:txBody>
          <a:bodyPr/>
          <a:lstStyle>
            <a:lvl1pPr marL="0" indent="0">
              <a:buNone/>
              <a:defRPr sz="1406"/>
            </a:lvl1pPr>
            <a:lvl2pPr marL="458840" indent="0">
              <a:buNone/>
              <a:defRPr sz="1205"/>
            </a:lvl2pPr>
            <a:lvl3pPr marL="917684" indent="0">
              <a:buNone/>
              <a:defRPr sz="1004"/>
            </a:lvl3pPr>
            <a:lvl4pPr marL="1376523" indent="0">
              <a:buNone/>
              <a:defRPr sz="904"/>
            </a:lvl4pPr>
            <a:lvl5pPr marL="1835365" indent="0">
              <a:buNone/>
              <a:defRPr sz="904"/>
            </a:lvl5pPr>
            <a:lvl6pPr marL="2294206" indent="0">
              <a:buNone/>
              <a:defRPr sz="904"/>
            </a:lvl6pPr>
            <a:lvl7pPr marL="2753049" indent="0">
              <a:buNone/>
              <a:defRPr sz="904"/>
            </a:lvl7pPr>
            <a:lvl8pPr marL="3211889" indent="0">
              <a:buNone/>
              <a:defRPr sz="904"/>
            </a:lvl8pPr>
            <a:lvl9pPr marL="3670730" indent="0">
              <a:buNone/>
              <a:defRPr sz="904"/>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8016BDA-70FB-444B-B03F-368F83E64168}" type="datetimeFigureOut">
              <a:rPr lang="en-US">
                <a:solidFill>
                  <a:prstClr val="black">
                    <a:tint val="75000"/>
                  </a:prstClr>
                </a:solidFill>
              </a:rPr>
              <a:pPr>
                <a:defRPr/>
              </a:pPr>
              <a:t>5/17/2021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BA8F47D-7465-4E3B-BFFC-33436A6DA134}"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421991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9445" y="5037298"/>
            <a:ext cx="5508308" cy="594682"/>
          </a:xfrm>
        </p:spPr>
        <p:txBody>
          <a:bodyPr anchor="b"/>
          <a:lstStyle>
            <a:lvl1pPr algn="l">
              <a:defRPr sz="2008" b="1"/>
            </a:lvl1pPr>
          </a:lstStyle>
          <a:p>
            <a:r>
              <a:rPr lang="en-US"/>
              <a:t>Click to edit Master title style</a:t>
            </a:r>
          </a:p>
        </p:txBody>
      </p:sp>
      <p:sp>
        <p:nvSpPr>
          <p:cNvPr id="3" name="Picture Placeholder 2"/>
          <p:cNvSpPr>
            <a:spLocks noGrp="1"/>
          </p:cNvSpPr>
          <p:nvPr>
            <p:ph type="pic" idx="1"/>
          </p:nvPr>
        </p:nvSpPr>
        <p:spPr>
          <a:xfrm>
            <a:off x="1799445" y="642988"/>
            <a:ext cx="5508308" cy="4317683"/>
          </a:xfrm>
        </p:spPr>
        <p:txBody>
          <a:bodyPr rtlCol="0">
            <a:normAutofit/>
          </a:bodyPr>
          <a:lstStyle>
            <a:lvl1pPr marL="0" indent="0">
              <a:buNone/>
              <a:defRPr sz="3213"/>
            </a:lvl1pPr>
            <a:lvl2pPr marL="458840" indent="0">
              <a:buNone/>
              <a:defRPr sz="2811"/>
            </a:lvl2pPr>
            <a:lvl3pPr marL="917684" indent="0">
              <a:buNone/>
              <a:defRPr sz="2410"/>
            </a:lvl3pPr>
            <a:lvl4pPr marL="1376523" indent="0">
              <a:buNone/>
              <a:defRPr sz="2008"/>
            </a:lvl4pPr>
            <a:lvl5pPr marL="1835365" indent="0">
              <a:buNone/>
              <a:defRPr sz="2008"/>
            </a:lvl5pPr>
            <a:lvl6pPr marL="2294206" indent="0">
              <a:buNone/>
              <a:defRPr sz="2008"/>
            </a:lvl6pPr>
            <a:lvl7pPr marL="2753049" indent="0">
              <a:buNone/>
              <a:defRPr sz="2008"/>
            </a:lvl7pPr>
            <a:lvl8pPr marL="3211889" indent="0">
              <a:buNone/>
              <a:defRPr sz="2008"/>
            </a:lvl8pPr>
            <a:lvl9pPr marL="3670730" indent="0">
              <a:buNone/>
              <a:defRPr sz="2008"/>
            </a:lvl9pPr>
          </a:lstStyle>
          <a:p>
            <a:pPr lvl="0"/>
            <a:endParaRPr lang="en-US" noProof="0" dirty="0"/>
          </a:p>
        </p:txBody>
      </p:sp>
      <p:sp>
        <p:nvSpPr>
          <p:cNvPr id="4" name="Text Placeholder 3"/>
          <p:cNvSpPr>
            <a:spLocks noGrp="1"/>
          </p:cNvSpPr>
          <p:nvPr>
            <p:ph type="body" sz="half" idx="2"/>
          </p:nvPr>
        </p:nvSpPr>
        <p:spPr>
          <a:xfrm>
            <a:off x="1799445" y="5631980"/>
            <a:ext cx="5508308" cy="844547"/>
          </a:xfrm>
        </p:spPr>
        <p:txBody>
          <a:bodyPr/>
          <a:lstStyle>
            <a:lvl1pPr marL="0" indent="0">
              <a:buNone/>
              <a:defRPr sz="1406"/>
            </a:lvl1pPr>
            <a:lvl2pPr marL="458840" indent="0">
              <a:buNone/>
              <a:defRPr sz="1205"/>
            </a:lvl2pPr>
            <a:lvl3pPr marL="917684" indent="0">
              <a:buNone/>
              <a:defRPr sz="1004"/>
            </a:lvl3pPr>
            <a:lvl4pPr marL="1376523" indent="0">
              <a:buNone/>
              <a:defRPr sz="904"/>
            </a:lvl4pPr>
            <a:lvl5pPr marL="1835365" indent="0">
              <a:buNone/>
              <a:defRPr sz="904"/>
            </a:lvl5pPr>
            <a:lvl6pPr marL="2294206" indent="0">
              <a:buNone/>
              <a:defRPr sz="904"/>
            </a:lvl6pPr>
            <a:lvl7pPr marL="2753049" indent="0">
              <a:buNone/>
              <a:defRPr sz="904"/>
            </a:lvl7pPr>
            <a:lvl8pPr marL="3211889" indent="0">
              <a:buNone/>
              <a:defRPr sz="904"/>
            </a:lvl8pPr>
            <a:lvl9pPr marL="3670730" indent="0">
              <a:buNone/>
              <a:defRPr sz="904"/>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A8E14FE-1C21-4096-8945-43F3EB92BEB1}" type="datetimeFigureOut">
              <a:rPr lang="en-US">
                <a:solidFill>
                  <a:prstClr val="black">
                    <a:tint val="75000"/>
                  </a:prstClr>
                </a:solidFill>
              </a:rPr>
              <a:pPr>
                <a:defRPr/>
              </a:pPr>
              <a:t>5/17/2021</a:t>
            </a:fld>
            <a:endParaRPr lang="en-US" dirty="0">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B9C90BC9-BA3E-4142-9C6C-DB744DF8C02B}"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4053742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9026" y="288180"/>
            <a:ext cx="8262462" cy="1199356"/>
          </a:xfrm>
          <a:prstGeom prst="rect">
            <a:avLst/>
          </a:prstGeom>
          <a:noFill/>
          <a:ln w="9525">
            <a:noFill/>
            <a:miter lim="800000"/>
            <a:headEnd/>
            <a:tailEnd/>
          </a:ln>
        </p:spPr>
        <p:txBody>
          <a:bodyPr vert="horz" wrap="square" lIns="91402" tIns="45702" rIns="91402" bIns="45702"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459026" y="1679105"/>
            <a:ext cx="8262462" cy="4749118"/>
          </a:xfrm>
          <a:prstGeom prst="rect">
            <a:avLst/>
          </a:prstGeom>
          <a:noFill/>
          <a:ln w="9525">
            <a:noFill/>
            <a:miter lim="800000"/>
            <a:headEnd/>
            <a:tailEnd/>
          </a:ln>
        </p:spPr>
        <p:txBody>
          <a:bodyPr vert="horz" wrap="square" lIns="91402" tIns="45702" rIns="91402" bIns="45702"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9026" y="6669759"/>
            <a:ext cx="2142120" cy="383128"/>
          </a:xfrm>
          <a:prstGeom prst="rect">
            <a:avLst/>
          </a:prstGeom>
        </p:spPr>
        <p:txBody>
          <a:bodyPr vert="horz" lIns="91402" tIns="45702" rIns="91402" bIns="45702" rtlCol="0" anchor="ctr"/>
          <a:lstStyle>
            <a:lvl1pPr algn="l" fontAlgn="auto">
              <a:spcBef>
                <a:spcPts val="0"/>
              </a:spcBef>
              <a:spcAft>
                <a:spcPts val="0"/>
              </a:spcAft>
              <a:defRPr sz="1205">
                <a:solidFill>
                  <a:schemeClr val="tx1">
                    <a:tint val="75000"/>
                  </a:schemeClr>
                </a:solidFill>
                <a:latin typeface="+mn-lt"/>
              </a:defRPr>
            </a:lvl1pPr>
          </a:lstStyle>
          <a:p>
            <a:pPr>
              <a:defRPr/>
            </a:pPr>
            <a:fld id="{D9E58A83-1CC8-486E-94C2-F718AD27E32D}" type="datetimeFigureOut">
              <a:rPr lang="en-US">
                <a:solidFill>
                  <a:prstClr val="black">
                    <a:tint val="75000"/>
                  </a:prstClr>
                </a:solidFill>
              </a:rPr>
              <a:pPr>
                <a:defRPr/>
              </a:pPr>
              <a:t>5/17/2021</a:t>
            </a:fld>
            <a:endParaRPr lang="en-US" dirty="0">
              <a:solidFill>
                <a:prstClr val="black">
                  <a:tint val="75000"/>
                </a:prstClr>
              </a:solidFill>
            </a:endParaRPr>
          </a:p>
        </p:txBody>
      </p:sp>
      <p:sp>
        <p:nvSpPr>
          <p:cNvPr id="5" name="Footer Placeholder 4"/>
          <p:cNvSpPr>
            <a:spLocks noGrp="1"/>
          </p:cNvSpPr>
          <p:nvPr>
            <p:ph type="ftr" sz="quarter" idx="3"/>
          </p:nvPr>
        </p:nvSpPr>
        <p:spPr>
          <a:xfrm>
            <a:off x="3136676" y="6669759"/>
            <a:ext cx="2907162" cy="383128"/>
          </a:xfrm>
          <a:prstGeom prst="rect">
            <a:avLst/>
          </a:prstGeom>
        </p:spPr>
        <p:txBody>
          <a:bodyPr vert="horz" lIns="91402" tIns="45702" rIns="91402" bIns="45702" rtlCol="0" anchor="ctr"/>
          <a:lstStyle>
            <a:lvl1pPr algn="ctr" fontAlgn="auto">
              <a:spcBef>
                <a:spcPts val="0"/>
              </a:spcBef>
              <a:spcAft>
                <a:spcPts val="0"/>
              </a:spcAft>
              <a:defRPr sz="1205">
                <a:solidFill>
                  <a:schemeClr val="tx1">
                    <a:tint val="75000"/>
                  </a:schemeClr>
                </a:solidFill>
                <a:latin typeface="+mn-lt"/>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79368" y="6669759"/>
            <a:ext cx="2142120" cy="383128"/>
          </a:xfrm>
          <a:prstGeom prst="rect">
            <a:avLst/>
          </a:prstGeom>
        </p:spPr>
        <p:txBody>
          <a:bodyPr vert="horz" lIns="91402" tIns="45702" rIns="91402" bIns="45702" rtlCol="0" anchor="ctr"/>
          <a:lstStyle>
            <a:lvl1pPr algn="r" fontAlgn="auto">
              <a:spcBef>
                <a:spcPts val="0"/>
              </a:spcBef>
              <a:spcAft>
                <a:spcPts val="0"/>
              </a:spcAft>
              <a:defRPr sz="1205">
                <a:solidFill>
                  <a:schemeClr val="tx1">
                    <a:tint val="75000"/>
                  </a:schemeClr>
                </a:solidFill>
                <a:latin typeface="+mn-lt"/>
              </a:defRPr>
            </a:lvl1pPr>
          </a:lstStyle>
          <a:p>
            <a:pPr>
              <a:defRPr/>
            </a:pPr>
            <a:fld id="{D7A235B4-9A9F-4D31-B408-F0AF5AF5D9BA}"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3613133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18" kern="1200">
          <a:solidFill>
            <a:schemeClr val="tx1"/>
          </a:solidFill>
          <a:latin typeface="+mj-lt"/>
          <a:ea typeface="+mj-ea"/>
          <a:cs typeface="+mj-cs"/>
        </a:defRPr>
      </a:lvl1pPr>
      <a:lvl2pPr algn="ctr" rtl="0" eaLnBrk="0" fontAlgn="base" hangingPunct="0">
        <a:spcBef>
          <a:spcPct val="0"/>
        </a:spcBef>
        <a:spcAft>
          <a:spcPct val="0"/>
        </a:spcAft>
        <a:defRPr sz="4418">
          <a:solidFill>
            <a:schemeClr val="tx1"/>
          </a:solidFill>
          <a:latin typeface="Calibri" pitchFamily="34" charset="0"/>
        </a:defRPr>
      </a:lvl2pPr>
      <a:lvl3pPr algn="ctr" rtl="0" eaLnBrk="0" fontAlgn="base" hangingPunct="0">
        <a:spcBef>
          <a:spcPct val="0"/>
        </a:spcBef>
        <a:spcAft>
          <a:spcPct val="0"/>
        </a:spcAft>
        <a:defRPr sz="4418">
          <a:solidFill>
            <a:schemeClr val="tx1"/>
          </a:solidFill>
          <a:latin typeface="Calibri" pitchFamily="34" charset="0"/>
        </a:defRPr>
      </a:lvl3pPr>
      <a:lvl4pPr algn="ctr" rtl="0" eaLnBrk="0" fontAlgn="base" hangingPunct="0">
        <a:spcBef>
          <a:spcPct val="0"/>
        </a:spcBef>
        <a:spcAft>
          <a:spcPct val="0"/>
        </a:spcAft>
        <a:defRPr sz="4418">
          <a:solidFill>
            <a:schemeClr val="tx1"/>
          </a:solidFill>
          <a:latin typeface="Calibri" pitchFamily="34" charset="0"/>
        </a:defRPr>
      </a:lvl4pPr>
      <a:lvl5pPr algn="ctr" rtl="0" eaLnBrk="0" fontAlgn="base" hangingPunct="0">
        <a:spcBef>
          <a:spcPct val="0"/>
        </a:spcBef>
        <a:spcAft>
          <a:spcPct val="0"/>
        </a:spcAft>
        <a:defRPr sz="4418">
          <a:solidFill>
            <a:schemeClr val="tx1"/>
          </a:solidFill>
          <a:latin typeface="Calibri" pitchFamily="34" charset="0"/>
        </a:defRPr>
      </a:lvl5pPr>
      <a:lvl6pPr marL="458840" algn="ctr" rtl="0" fontAlgn="base">
        <a:spcBef>
          <a:spcPct val="0"/>
        </a:spcBef>
        <a:spcAft>
          <a:spcPct val="0"/>
        </a:spcAft>
        <a:defRPr sz="4418">
          <a:solidFill>
            <a:schemeClr val="tx1"/>
          </a:solidFill>
          <a:latin typeface="Calibri" pitchFamily="34" charset="0"/>
        </a:defRPr>
      </a:lvl6pPr>
      <a:lvl7pPr marL="917684" algn="ctr" rtl="0" fontAlgn="base">
        <a:spcBef>
          <a:spcPct val="0"/>
        </a:spcBef>
        <a:spcAft>
          <a:spcPct val="0"/>
        </a:spcAft>
        <a:defRPr sz="4418">
          <a:solidFill>
            <a:schemeClr val="tx1"/>
          </a:solidFill>
          <a:latin typeface="Calibri" pitchFamily="34" charset="0"/>
        </a:defRPr>
      </a:lvl7pPr>
      <a:lvl8pPr marL="1376523" algn="ctr" rtl="0" fontAlgn="base">
        <a:spcBef>
          <a:spcPct val="0"/>
        </a:spcBef>
        <a:spcAft>
          <a:spcPct val="0"/>
        </a:spcAft>
        <a:defRPr sz="4418">
          <a:solidFill>
            <a:schemeClr val="tx1"/>
          </a:solidFill>
          <a:latin typeface="Calibri" pitchFamily="34" charset="0"/>
        </a:defRPr>
      </a:lvl8pPr>
      <a:lvl9pPr marL="1835365" algn="ctr" rtl="0" fontAlgn="base">
        <a:spcBef>
          <a:spcPct val="0"/>
        </a:spcBef>
        <a:spcAft>
          <a:spcPct val="0"/>
        </a:spcAft>
        <a:defRPr sz="4418">
          <a:solidFill>
            <a:schemeClr val="tx1"/>
          </a:solidFill>
          <a:latin typeface="Calibri" pitchFamily="34" charset="0"/>
        </a:defRPr>
      </a:lvl9pPr>
    </p:titleStyle>
    <p:bodyStyle>
      <a:lvl1pPr marL="344131" indent="-344131" algn="l" rtl="0" eaLnBrk="0" fontAlgn="base" hangingPunct="0">
        <a:spcBef>
          <a:spcPct val="20000"/>
        </a:spcBef>
        <a:spcAft>
          <a:spcPct val="0"/>
        </a:spcAft>
        <a:buFont typeface="Arial" charset="0"/>
        <a:buChar char="•"/>
        <a:defRPr sz="3213" kern="1200">
          <a:solidFill>
            <a:schemeClr val="tx1"/>
          </a:solidFill>
          <a:latin typeface="+mn-lt"/>
          <a:ea typeface="+mn-ea"/>
          <a:cs typeface="+mn-cs"/>
        </a:defRPr>
      </a:lvl1pPr>
      <a:lvl2pPr marL="745618" indent="-286776" algn="l" rtl="0" eaLnBrk="0" fontAlgn="base" hangingPunct="0">
        <a:spcBef>
          <a:spcPct val="20000"/>
        </a:spcBef>
        <a:spcAft>
          <a:spcPct val="0"/>
        </a:spcAft>
        <a:buFont typeface="Arial" charset="0"/>
        <a:buChar char="–"/>
        <a:defRPr sz="2811" kern="1200">
          <a:solidFill>
            <a:schemeClr val="tx1"/>
          </a:solidFill>
          <a:latin typeface="+mn-lt"/>
          <a:ea typeface="+mn-ea"/>
          <a:cs typeface="+mn-cs"/>
        </a:defRPr>
      </a:lvl2pPr>
      <a:lvl3pPr marL="1147104" indent="-229421" algn="l" rtl="0" eaLnBrk="0" fontAlgn="base" hangingPunct="0">
        <a:spcBef>
          <a:spcPct val="20000"/>
        </a:spcBef>
        <a:spcAft>
          <a:spcPct val="0"/>
        </a:spcAft>
        <a:buFont typeface="Arial" charset="0"/>
        <a:buChar char="•"/>
        <a:defRPr sz="2410" kern="1200">
          <a:solidFill>
            <a:schemeClr val="tx1"/>
          </a:solidFill>
          <a:latin typeface="+mn-lt"/>
          <a:ea typeface="+mn-ea"/>
          <a:cs typeface="+mn-cs"/>
        </a:defRPr>
      </a:lvl3pPr>
      <a:lvl4pPr marL="1605945" indent="-229421" algn="l" rtl="0" eaLnBrk="0" fontAlgn="base" hangingPunct="0">
        <a:spcBef>
          <a:spcPct val="20000"/>
        </a:spcBef>
        <a:spcAft>
          <a:spcPct val="0"/>
        </a:spcAft>
        <a:buFont typeface="Arial" charset="0"/>
        <a:buChar char="–"/>
        <a:defRPr sz="2008" kern="1200">
          <a:solidFill>
            <a:schemeClr val="tx1"/>
          </a:solidFill>
          <a:latin typeface="+mn-lt"/>
          <a:ea typeface="+mn-ea"/>
          <a:cs typeface="+mn-cs"/>
        </a:defRPr>
      </a:lvl4pPr>
      <a:lvl5pPr marL="2064786" indent="-229421" algn="l" rtl="0" eaLnBrk="0" fontAlgn="base" hangingPunct="0">
        <a:spcBef>
          <a:spcPct val="20000"/>
        </a:spcBef>
        <a:spcAft>
          <a:spcPct val="0"/>
        </a:spcAft>
        <a:buFont typeface="Arial" charset="0"/>
        <a:buChar char="»"/>
        <a:defRPr sz="2008" kern="1200">
          <a:solidFill>
            <a:schemeClr val="tx1"/>
          </a:solidFill>
          <a:latin typeface="+mn-lt"/>
          <a:ea typeface="+mn-ea"/>
          <a:cs typeface="+mn-cs"/>
        </a:defRPr>
      </a:lvl5pPr>
      <a:lvl6pPr marL="2523627" indent="-229421" algn="l" defTabSz="917684" rtl="0" eaLnBrk="1" latinLnBrk="0" hangingPunct="1">
        <a:spcBef>
          <a:spcPct val="20000"/>
        </a:spcBef>
        <a:buFont typeface="Arial" pitchFamily="34" charset="0"/>
        <a:buChar char="•"/>
        <a:defRPr sz="2008" kern="1200">
          <a:solidFill>
            <a:schemeClr val="tx1"/>
          </a:solidFill>
          <a:latin typeface="+mn-lt"/>
          <a:ea typeface="+mn-ea"/>
          <a:cs typeface="+mn-cs"/>
        </a:defRPr>
      </a:lvl6pPr>
      <a:lvl7pPr marL="2982470" indent="-229421" algn="l" defTabSz="917684" rtl="0" eaLnBrk="1" latinLnBrk="0" hangingPunct="1">
        <a:spcBef>
          <a:spcPct val="20000"/>
        </a:spcBef>
        <a:buFont typeface="Arial" pitchFamily="34" charset="0"/>
        <a:buChar char="•"/>
        <a:defRPr sz="2008" kern="1200">
          <a:solidFill>
            <a:schemeClr val="tx1"/>
          </a:solidFill>
          <a:latin typeface="+mn-lt"/>
          <a:ea typeface="+mn-ea"/>
          <a:cs typeface="+mn-cs"/>
        </a:defRPr>
      </a:lvl7pPr>
      <a:lvl8pPr marL="3441309" indent="-229421" algn="l" defTabSz="917684" rtl="0" eaLnBrk="1" latinLnBrk="0" hangingPunct="1">
        <a:spcBef>
          <a:spcPct val="20000"/>
        </a:spcBef>
        <a:buFont typeface="Arial" pitchFamily="34" charset="0"/>
        <a:buChar char="•"/>
        <a:defRPr sz="2008" kern="1200">
          <a:solidFill>
            <a:schemeClr val="tx1"/>
          </a:solidFill>
          <a:latin typeface="+mn-lt"/>
          <a:ea typeface="+mn-ea"/>
          <a:cs typeface="+mn-cs"/>
        </a:defRPr>
      </a:lvl8pPr>
      <a:lvl9pPr marL="3900151" indent="-229421" algn="l" defTabSz="917684" rtl="0" eaLnBrk="1" latinLnBrk="0" hangingPunct="1">
        <a:spcBef>
          <a:spcPct val="20000"/>
        </a:spcBef>
        <a:buFont typeface="Arial" pitchFamily="34" charset="0"/>
        <a:buChar char="•"/>
        <a:defRPr sz="2008" kern="1200">
          <a:solidFill>
            <a:schemeClr val="tx1"/>
          </a:solidFill>
          <a:latin typeface="+mn-lt"/>
          <a:ea typeface="+mn-ea"/>
          <a:cs typeface="+mn-cs"/>
        </a:defRPr>
      </a:lvl9pPr>
    </p:bodyStyle>
    <p:otherStyle>
      <a:defPPr>
        <a:defRPr lang="en-US"/>
      </a:defPPr>
      <a:lvl1pPr marL="0" algn="l" defTabSz="917684" rtl="0" eaLnBrk="1" latinLnBrk="0" hangingPunct="1">
        <a:defRPr sz="1807" kern="1200">
          <a:solidFill>
            <a:schemeClr val="tx1"/>
          </a:solidFill>
          <a:latin typeface="+mn-lt"/>
          <a:ea typeface="+mn-ea"/>
          <a:cs typeface="+mn-cs"/>
        </a:defRPr>
      </a:lvl1pPr>
      <a:lvl2pPr marL="458840" algn="l" defTabSz="917684" rtl="0" eaLnBrk="1" latinLnBrk="0" hangingPunct="1">
        <a:defRPr sz="1807" kern="1200">
          <a:solidFill>
            <a:schemeClr val="tx1"/>
          </a:solidFill>
          <a:latin typeface="+mn-lt"/>
          <a:ea typeface="+mn-ea"/>
          <a:cs typeface="+mn-cs"/>
        </a:defRPr>
      </a:lvl2pPr>
      <a:lvl3pPr marL="917684" algn="l" defTabSz="917684" rtl="0" eaLnBrk="1" latinLnBrk="0" hangingPunct="1">
        <a:defRPr sz="1807" kern="1200">
          <a:solidFill>
            <a:schemeClr val="tx1"/>
          </a:solidFill>
          <a:latin typeface="+mn-lt"/>
          <a:ea typeface="+mn-ea"/>
          <a:cs typeface="+mn-cs"/>
        </a:defRPr>
      </a:lvl3pPr>
      <a:lvl4pPr marL="1376523" algn="l" defTabSz="917684" rtl="0" eaLnBrk="1" latinLnBrk="0" hangingPunct="1">
        <a:defRPr sz="1807" kern="1200">
          <a:solidFill>
            <a:schemeClr val="tx1"/>
          </a:solidFill>
          <a:latin typeface="+mn-lt"/>
          <a:ea typeface="+mn-ea"/>
          <a:cs typeface="+mn-cs"/>
        </a:defRPr>
      </a:lvl4pPr>
      <a:lvl5pPr marL="1835365" algn="l" defTabSz="917684" rtl="0" eaLnBrk="1" latinLnBrk="0" hangingPunct="1">
        <a:defRPr sz="1807" kern="1200">
          <a:solidFill>
            <a:schemeClr val="tx1"/>
          </a:solidFill>
          <a:latin typeface="+mn-lt"/>
          <a:ea typeface="+mn-ea"/>
          <a:cs typeface="+mn-cs"/>
        </a:defRPr>
      </a:lvl5pPr>
      <a:lvl6pPr marL="2294206" algn="l" defTabSz="917684" rtl="0" eaLnBrk="1" latinLnBrk="0" hangingPunct="1">
        <a:defRPr sz="1807" kern="1200">
          <a:solidFill>
            <a:schemeClr val="tx1"/>
          </a:solidFill>
          <a:latin typeface="+mn-lt"/>
          <a:ea typeface="+mn-ea"/>
          <a:cs typeface="+mn-cs"/>
        </a:defRPr>
      </a:lvl6pPr>
      <a:lvl7pPr marL="2753049" algn="l" defTabSz="917684" rtl="0" eaLnBrk="1" latinLnBrk="0" hangingPunct="1">
        <a:defRPr sz="1807" kern="1200">
          <a:solidFill>
            <a:schemeClr val="tx1"/>
          </a:solidFill>
          <a:latin typeface="+mn-lt"/>
          <a:ea typeface="+mn-ea"/>
          <a:cs typeface="+mn-cs"/>
        </a:defRPr>
      </a:lvl7pPr>
      <a:lvl8pPr marL="3211889" algn="l" defTabSz="917684" rtl="0" eaLnBrk="1" latinLnBrk="0" hangingPunct="1">
        <a:defRPr sz="1807" kern="1200">
          <a:solidFill>
            <a:schemeClr val="tx1"/>
          </a:solidFill>
          <a:latin typeface="+mn-lt"/>
          <a:ea typeface="+mn-ea"/>
          <a:cs typeface="+mn-cs"/>
        </a:defRPr>
      </a:lvl8pPr>
      <a:lvl9pPr marL="3670730" algn="l" defTabSz="917684" rtl="0" eaLnBrk="1" latinLnBrk="0" hangingPunct="1">
        <a:defRPr sz="180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chart" Target="../charts/chart9.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chart" Target="../charts/chart11.xml"/></Relationships>
</file>

<file path=ppt/slides/_rels/slide1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4.xml"/><Relationship Id="rId4" Type="http://schemas.openxmlformats.org/officeDocument/2006/relationships/chart" Target="../charts/chart13.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chart" Target="../charts/char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chart" Target="../charts/chart18.xml"/><Relationship Id="rId4" Type="http://schemas.openxmlformats.org/officeDocument/2006/relationships/chart" Target="../charts/chart1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21.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24.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chart" Target="../charts/chart25.xml"/><Relationship Id="rId4" Type="http://schemas.openxmlformats.org/officeDocument/2006/relationships/image" Target="../media/image6.jpe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chart" Target="../charts/chart27.xml"/><Relationship Id="rId4" Type="http://schemas.openxmlformats.org/officeDocument/2006/relationships/chart" Target="../charts/chart2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chart" Target="../charts/chart28.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4.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tif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1.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2.xml.rels><?xml version="1.0" encoding="UTF-8" standalone="yes"?>
<Relationships xmlns="http://schemas.openxmlformats.org/package/2006/relationships"><Relationship Id="rId2" Type="http://schemas.openxmlformats.org/officeDocument/2006/relationships/image" Target="../media/image18.tif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City of Hartford </a:t>
            </a:r>
            <a:b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br>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FIRE DEPARTMENT</a:t>
            </a:r>
          </a:p>
        </p:txBody>
      </p:sp>
      <p:sp>
        <p:nvSpPr>
          <p:cNvPr id="3" name="Subtitle 2"/>
          <p:cNvSpPr>
            <a:spLocks noGrp="1"/>
          </p:cNvSpPr>
          <p:nvPr>
            <p:ph type="subTitle" idx="1"/>
          </p:nvPr>
        </p:nvSpPr>
        <p:spPr/>
        <p:txBody>
          <a:bodyPr/>
          <a:lstStyle/>
          <a:p>
            <a:r>
              <a:rPr lang="en-US" sz="4400" b="1" dirty="0">
                <a:solidFill>
                  <a:srgbClr val="FF0000"/>
                </a:solidFill>
                <a:latin typeface="Times New Roman" panose="02020603050405020304" pitchFamily="18" charset="0"/>
                <a:cs typeface="Times New Roman" panose="02020603050405020304" pitchFamily="18" charset="0"/>
              </a:rPr>
              <a:t> FIRESTAT</a:t>
            </a:r>
            <a:r>
              <a:rPr lang="en-US" dirty="0">
                <a:latin typeface="Times New Roman" panose="02020603050405020304" pitchFamily="18" charset="0"/>
                <a:cs typeface="Times New Roman" panose="02020603050405020304" pitchFamily="18" charset="0"/>
              </a:rPr>
              <a:t> </a:t>
            </a:r>
          </a:p>
          <a:p>
            <a:r>
              <a:rPr lang="en-US" i="1" dirty="0" smtClean="0">
                <a:latin typeface="Times New Roman" panose="02020603050405020304" pitchFamily="18" charset="0"/>
                <a:cs typeface="Times New Roman" panose="02020603050405020304" pitchFamily="18" charset="0"/>
              </a:rPr>
              <a:t>April </a:t>
            </a:r>
            <a:r>
              <a:rPr lang="en-US" i="1" dirty="0">
                <a:latin typeface="Times New Roman" panose="02020603050405020304" pitchFamily="18" charset="0"/>
                <a:cs typeface="Times New Roman" panose="02020603050405020304" pitchFamily="18" charset="0"/>
              </a:rPr>
              <a:t>2021</a:t>
            </a:r>
          </a:p>
        </p:txBody>
      </p:sp>
      <p:pic>
        <p:nvPicPr>
          <p:cNvPr id="4" name="Picture 3"/>
          <p:cNvPicPr/>
          <p:nvPr/>
        </p:nvPicPr>
        <p:blipFill>
          <a:blip r:embed="rId3" cstate="print">
            <a:extLst>
              <a:ext uri="{BEBA8EAE-BF5A-486C-A8C5-ECC9F3942E4B}">
                <a14:imgProps xmlns:a14="http://schemas.microsoft.com/office/drawing/2010/main">
                  <a14:imgLayer r:embed="rId4">
                    <a14:imgEffect>
                      <a14:backgroundRemoval t="0" b="100000" l="2222" r="100000">
                        <a14:backgroundMark x1="5778" y1="6000" x2="5778" y2="6000"/>
                        <a14:backgroundMark x1="93778" y1="5600" x2="93778" y2="5600"/>
                        <a14:backgroundMark x1="96444" y1="70800" x2="96444" y2="70800"/>
                      </a14:backgroundRemoval>
                    </a14:imgEffect>
                    <a14:imgEffect>
                      <a14:artisticCrisscrossEtching/>
                    </a14:imgEffect>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0" y="92869"/>
            <a:ext cx="2532856" cy="2142601"/>
          </a:xfrm>
          <a:prstGeom prst="rect">
            <a:avLst/>
          </a:prstGeom>
          <a:ln>
            <a:noFill/>
          </a:ln>
          <a:effectLst>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a:xfrm>
            <a:off x="1921811" y="6569869"/>
            <a:ext cx="5336890" cy="383128"/>
          </a:xfrm>
        </p:spPr>
        <p:txBody>
          <a:bodyPr/>
          <a:lstStyle/>
          <a:p>
            <a:pPr>
              <a:defRPr/>
            </a:pPr>
            <a:r>
              <a:rPr lang="en-US" sz="2800" b="1" dirty="0">
                <a:solidFill>
                  <a:prstClr val="black">
                    <a:tint val="75000"/>
                  </a:prstClr>
                </a:solidFill>
                <a:latin typeface="Times New Roman" panose="02020603050405020304" pitchFamily="18" charset="0"/>
                <a:cs typeface="Times New Roman" panose="02020603050405020304" pitchFamily="18" charset="0"/>
              </a:rPr>
              <a:t>"Goal Oriented, Results Driven" </a:t>
            </a:r>
          </a:p>
        </p:txBody>
      </p:sp>
    </p:spTree>
    <p:extLst>
      <p:ext uri="{BB962C8B-B14F-4D97-AF65-F5344CB8AC3E}">
        <p14:creationId xmlns:p14="http://schemas.microsoft.com/office/powerpoint/2010/main" val="1879405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p:txBody>
          <a:bodyPr/>
          <a:lstStyle/>
          <a:p>
            <a:pPr eaLnBrk="1" hangingPunct="1"/>
            <a:r>
              <a:rPr lang="en-US" dirty="0"/>
              <a:t>+</a:t>
            </a:r>
          </a:p>
        </p:txBody>
      </p:sp>
      <p:graphicFrame>
        <p:nvGraphicFramePr>
          <p:cNvPr id="4" name="Group 89"/>
          <p:cNvGraphicFramePr>
            <a:graphicFrameLocks noGrp="1"/>
          </p:cNvGraphicFramePr>
          <p:nvPr>
            <p:extLst>
              <p:ext uri="{D42A27DB-BD31-4B8C-83A1-F6EECF244321}">
                <p14:modId xmlns:p14="http://schemas.microsoft.com/office/powerpoint/2010/main" val="1945575410"/>
              </p:ext>
            </p:extLst>
          </p:nvPr>
        </p:nvGraphicFramePr>
        <p:xfrm>
          <a:off x="-15312" y="1"/>
          <a:ext cx="9246353" cy="7196136"/>
        </p:xfrm>
        <a:graphic>
          <a:graphicData uri="http://schemas.openxmlformats.org/drawingml/2006/table">
            <a:tbl>
              <a:tblPr/>
              <a:tblGrid>
                <a:gridCol w="2970485">
                  <a:extLst>
                    <a:ext uri="{9D8B030D-6E8A-4147-A177-3AD203B41FA5}">
                      <a16:colId xmlns:a16="http://schemas.microsoft.com/office/drawing/2014/main" xmlns="" val="20000"/>
                    </a:ext>
                  </a:extLst>
                </a:gridCol>
                <a:gridCol w="990162">
                  <a:extLst>
                    <a:ext uri="{9D8B030D-6E8A-4147-A177-3AD203B41FA5}">
                      <a16:colId xmlns:a16="http://schemas.microsoft.com/office/drawing/2014/main" xmlns="" val="20001"/>
                    </a:ext>
                  </a:extLst>
                </a:gridCol>
                <a:gridCol w="2157394">
                  <a:extLst>
                    <a:ext uri="{9D8B030D-6E8A-4147-A177-3AD203B41FA5}">
                      <a16:colId xmlns:a16="http://schemas.microsoft.com/office/drawing/2014/main" xmlns="" val="20002"/>
                    </a:ext>
                  </a:extLst>
                </a:gridCol>
                <a:gridCol w="117205">
                  <a:extLst>
                    <a:ext uri="{9D8B030D-6E8A-4147-A177-3AD203B41FA5}">
                      <a16:colId xmlns:a16="http://schemas.microsoft.com/office/drawing/2014/main" xmlns="" val="20003"/>
                    </a:ext>
                  </a:extLst>
                </a:gridCol>
                <a:gridCol w="2105965">
                  <a:extLst>
                    <a:ext uri="{9D8B030D-6E8A-4147-A177-3AD203B41FA5}">
                      <a16:colId xmlns:a16="http://schemas.microsoft.com/office/drawing/2014/main" xmlns="" val="20004"/>
                    </a:ext>
                  </a:extLst>
                </a:gridCol>
                <a:gridCol w="905142">
                  <a:extLst>
                    <a:ext uri="{9D8B030D-6E8A-4147-A177-3AD203B41FA5}">
                      <a16:colId xmlns:a16="http://schemas.microsoft.com/office/drawing/2014/main" xmlns="" val="20005"/>
                    </a:ext>
                  </a:extLst>
                </a:gridCol>
              </a:tblGrid>
              <a:tr h="699328">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EMS Response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District 1</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Operational Performance Measure:</a:t>
                      </a:r>
                      <a:r>
                        <a:rPr kumimoji="0" lang="en-US" sz="1200" b="1" i="0" u="none" strike="noStrike" cap="none" normalizeH="0" baseline="0" dirty="0">
                          <a:ln>
                            <a:noFill/>
                          </a:ln>
                          <a:solidFill>
                            <a:srgbClr val="FF0000"/>
                          </a:solidFill>
                          <a:effectLst/>
                          <a:latin typeface="Arial" charset="0"/>
                        </a:rPr>
                        <a:t> </a:t>
                      </a:r>
                      <a:r>
                        <a:rPr kumimoji="0" lang="en-US" sz="1200" b="0" i="0" u="none" strike="noStrike" cap="none" normalizeH="0" baseline="0" dirty="0">
                          <a:ln>
                            <a:noFill/>
                          </a:ln>
                          <a:solidFill>
                            <a:schemeClr val="tx1"/>
                          </a:solidFill>
                          <a:effectLst/>
                          <a:latin typeface="Arial" charset="0"/>
                        </a:rPr>
                        <a:t>To measure the Response to EMS incidents City-wide.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99328">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Data Source: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rPr>
                        <a:t>Firehouse Software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Current Period: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99634">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Provide Quality Emergency Services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Performance Target:</a:t>
                      </a:r>
                      <a:r>
                        <a:rPr kumimoji="0" lang="en-US" sz="1200" b="0" i="0" u="none" strike="noStrike" cap="none" normalizeH="0" baseline="0" dirty="0">
                          <a:ln>
                            <a:noFill/>
                          </a:ln>
                          <a:solidFill>
                            <a:schemeClr val="tx1"/>
                          </a:solidFill>
                          <a:effectLst/>
                          <a:latin typeface="Arial" charset="0"/>
                        </a:rPr>
                        <a:t> Arrival of 5 minutes or less for First Responder calls - National Standard 1710 is at 90%.  </a:t>
                      </a:r>
                      <a:endParaRPr kumimoji="0" lang="en-US" sz="1200" b="1"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1637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390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Analysis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bg1"/>
                          </a:solidFill>
                          <a:effectLst/>
                          <a:latin typeface="Arial" charset="0"/>
                        </a:rPr>
                        <a:t>Recommendations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Impact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04"/>
                  </a:ext>
                </a:extLst>
              </a:tr>
              <a:tr h="1743171">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1200" b="0" i="0" u="none" strike="noStrike" cap="none" normalizeH="0" baseline="0" dirty="0">
                          <a:ln>
                            <a:noFill/>
                          </a:ln>
                          <a:solidFill>
                            <a:schemeClr val="tx1"/>
                          </a:solidFill>
                          <a:effectLst/>
                          <a:latin typeface="Arial" charset="0"/>
                        </a:rPr>
                        <a:t>Good improvement when compared to the prior month.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Continue to re-emphasize importance of EMS responses to members of suppression.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Sustainment of efficient EMS delivery which allows us as a department to have a positive impact on patient survivability.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bwMode="auto">
          <a:xfrm>
            <a:off x="8489769" y="320567"/>
            <a:ext cx="616444" cy="810945"/>
          </a:xfrm>
          <a:prstGeom prst="rect">
            <a:avLst/>
          </a:prstGeom>
          <a:noFill/>
          <a:ln>
            <a:noFill/>
          </a:ln>
        </p:spPr>
      </p:pic>
      <p:graphicFrame>
        <p:nvGraphicFramePr>
          <p:cNvPr id="7" name="Chart 6"/>
          <p:cNvGraphicFramePr>
            <a:graphicFrameLocks/>
          </p:cNvGraphicFramePr>
          <p:nvPr>
            <p:extLst>
              <p:ext uri="{D42A27DB-BD31-4B8C-83A1-F6EECF244321}">
                <p14:modId xmlns:p14="http://schemas.microsoft.com/office/powerpoint/2010/main" val="2509456994"/>
              </p:ext>
            </p:extLst>
          </p:nvPr>
        </p:nvGraphicFramePr>
        <p:xfrm>
          <a:off x="-1" y="1914525"/>
          <a:ext cx="9231041" cy="314324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8493668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p:txBody>
          <a:bodyPr/>
          <a:lstStyle/>
          <a:p>
            <a:pPr eaLnBrk="1" hangingPunct="1"/>
            <a:r>
              <a:rPr lang="en-US" dirty="0"/>
              <a:t> </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graphicFrame>
        <p:nvGraphicFramePr>
          <p:cNvPr id="4" name="Group 89"/>
          <p:cNvGraphicFramePr>
            <a:graphicFrameLocks noGrp="1"/>
          </p:cNvGraphicFramePr>
          <p:nvPr>
            <p:extLst>
              <p:ext uri="{D42A27DB-BD31-4B8C-83A1-F6EECF244321}">
                <p14:modId xmlns:p14="http://schemas.microsoft.com/office/powerpoint/2010/main" val="268244562"/>
              </p:ext>
            </p:extLst>
          </p:nvPr>
        </p:nvGraphicFramePr>
        <p:xfrm>
          <a:off x="5" y="1"/>
          <a:ext cx="9259528" cy="7196136"/>
        </p:xfrm>
        <a:graphic>
          <a:graphicData uri="http://schemas.openxmlformats.org/drawingml/2006/table">
            <a:tbl>
              <a:tblPr/>
              <a:tblGrid>
                <a:gridCol w="2418551">
                  <a:extLst>
                    <a:ext uri="{9D8B030D-6E8A-4147-A177-3AD203B41FA5}">
                      <a16:colId xmlns:a16="http://schemas.microsoft.com/office/drawing/2014/main" xmlns="" val="20000"/>
                    </a:ext>
                  </a:extLst>
                </a:gridCol>
                <a:gridCol w="1034227">
                  <a:extLst>
                    <a:ext uri="{9D8B030D-6E8A-4147-A177-3AD203B41FA5}">
                      <a16:colId xmlns:a16="http://schemas.microsoft.com/office/drawing/2014/main" xmlns="" val="20001"/>
                    </a:ext>
                  </a:extLst>
                </a:gridCol>
                <a:gridCol w="2329277">
                  <a:extLst>
                    <a:ext uri="{9D8B030D-6E8A-4147-A177-3AD203B41FA5}">
                      <a16:colId xmlns:a16="http://schemas.microsoft.com/office/drawing/2014/main" xmlns="" val="20002"/>
                    </a:ext>
                  </a:extLst>
                </a:gridCol>
                <a:gridCol w="117205">
                  <a:extLst>
                    <a:ext uri="{9D8B030D-6E8A-4147-A177-3AD203B41FA5}">
                      <a16:colId xmlns:a16="http://schemas.microsoft.com/office/drawing/2014/main" xmlns="" val="20003"/>
                    </a:ext>
                  </a:extLst>
                </a:gridCol>
                <a:gridCol w="2291092">
                  <a:extLst>
                    <a:ext uri="{9D8B030D-6E8A-4147-A177-3AD203B41FA5}">
                      <a16:colId xmlns:a16="http://schemas.microsoft.com/office/drawing/2014/main" xmlns="" val="20004"/>
                    </a:ext>
                  </a:extLst>
                </a:gridCol>
                <a:gridCol w="1069176">
                  <a:extLst>
                    <a:ext uri="{9D8B030D-6E8A-4147-A177-3AD203B41FA5}">
                      <a16:colId xmlns:a16="http://schemas.microsoft.com/office/drawing/2014/main" xmlns="" val="20005"/>
                    </a:ext>
                  </a:extLst>
                </a:gridCol>
              </a:tblGrid>
              <a:tr h="520311">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Fire Response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District 2</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Operational Performance Measure:</a:t>
                      </a:r>
                      <a:r>
                        <a:rPr kumimoji="0" lang="en-US" sz="1200" b="1" i="0" u="none" strike="noStrike" cap="none" normalizeH="0" baseline="0" dirty="0">
                          <a:ln>
                            <a:noFill/>
                          </a:ln>
                          <a:solidFill>
                            <a:srgbClr val="FF0000"/>
                          </a:solidFill>
                          <a:effectLst/>
                          <a:latin typeface="Arial" charset="0"/>
                        </a:rPr>
                        <a:t> </a:t>
                      </a:r>
                      <a:r>
                        <a:rPr kumimoji="0" lang="en-US" sz="1200" b="0" i="0" u="none" strike="noStrike" cap="none" normalizeH="0" baseline="0" dirty="0">
                          <a:ln>
                            <a:noFill/>
                          </a:ln>
                          <a:solidFill>
                            <a:schemeClr val="tx1"/>
                          </a:solidFill>
                          <a:effectLst/>
                          <a:latin typeface="Arial" charset="0"/>
                        </a:rPr>
                        <a:t>To measure the Response time of 4 firefighters or 1 Engine according ISO standards.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520311">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Data Source:  </a:t>
                      </a:r>
                      <a:r>
                        <a:rPr kumimoji="0" lang="en-US" sz="1100" b="0" i="0" u="none" strike="noStrike" cap="none" normalizeH="0" baseline="0" dirty="0">
                          <a:ln>
                            <a:noFill/>
                          </a:ln>
                          <a:solidFill>
                            <a:schemeClr val="tx1"/>
                          </a:solidFill>
                          <a:effectLst/>
                          <a:latin typeface="Arial" charset="0"/>
                        </a:rPr>
                        <a:t>Firehouse Software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Current Period: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46202">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Provide Quality Emergency Services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Performance Target:</a:t>
                      </a:r>
                      <a:r>
                        <a:rPr kumimoji="0" lang="en-US" sz="1200" b="0" i="0" u="none" strike="noStrike" cap="none" normalizeH="0" baseline="0" dirty="0">
                          <a:ln>
                            <a:noFill/>
                          </a:ln>
                          <a:solidFill>
                            <a:schemeClr val="tx1"/>
                          </a:solidFill>
                          <a:effectLst/>
                          <a:latin typeface="Arial" charset="0"/>
                        </a:rPr>
                        <a:t> Arrival of 1 Engine in 6:20 minutes (ISO) 90% of time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33413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350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Analysis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Recommendations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Impact</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04"/>
                  </a:ext>
                </a:extLst>
              </a:tr>
              <a:tr h="2024558">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1200" b="0" i="0" u="none" strike="noStrike" cap="none" normalizeH="0" baseline="0" dirty="0">
                          <a:ln>
                            <a:noFill/>
                          </a:ln>
                          <a:solidFill>
                            <a:schemeClr val="tx1"/>
                          </a:solidFill>
                          <a:effectLst/>
                          <a:latin typeface="Arial" charset="0"/>
                        </a:rPr>
                        <a:t>Excellent work by District 2.   </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a:ln>
                            <a:noFill/>
                          </a:ln>
                          <a:solidFill>
                            <a:schemeClr val="tx1"/>
                          </a:solidFill>
                          <a:effectLst/>
                          <a:latin typeface="Arial" charset="0"/>
                        </a:rPr>
                        <a:t>Maintain proficiency. </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Effective emergency response.</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graphicFrame>
        <p:nvGraphicFramePr>
          <p:cNvPr id="8" name="Chart 7"/>
          <p:cNvGraphicFramePr>
            <a:graphicFrameLocks/>
          </p:cNvGraphicFramePr>
          <p:nvPr/>
        </p:nvGraphicFramePr>
        <p:xfrm>
          <a:off x="1580356" y="7406585"/>
          <a:ext cx="3390900" cy="24433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ext uri="{D42A27DB-BD31-4B8C-83A1-F6EECF244321}">
                <p14:modId xmlns:p14="http://schemas.microsoft.com/office/powerpoint/2010/main" val="2902636785"/>
              </p:ext>
            </p:extLst>
          </p:nvPr>
        </p:nvGraphicFramePr>
        <p:xfrm>
          <a:off x="-1" y="1470131"/>
          <a:ext cx="9259533" cy="3347138"/>
        </p:xfrm>
        <a:graphic>
          <a:graphicData uri="http://schemas.openxmlformats.org/drawingml/2006/chart">
            <c:chart xmlns:c="http://schemas.openxmlformats.org/drawingml/2006/chart" xmlns:r="http://schemas.openxmlformats.org/officeDocument/2006/relationships" r:id="rId4"/>
          </a:graphicData>
        </a:graphic>
      </p:graphicFrame>
      <p:pic>
        <p:nvPicPr>
          <p:cNvPr id="9" name="Picture 8"/>
          <p:cNvPicPr/>
          <p:nvPr/>
        </p:nvPicPr>
        <p:blipFill>
          <a:blip r:embed="rId5" cstate="print">
            <a:extLst>
              <a:ext uri="{28A0092B-C50C-407E-A947-70E740481C1C}">
                <a14:useLocalDpi xmlns:a14="http://schemas.microsoft.com/office/drawing/2010/main" val="0"/>
              </a:ext>
            </a:extLst>
          </a:blip>
          <a:stretch>
            <a:fillRect/>
          </a:stretch>
        </p:blipFill>
        <p:spPr bwMode="auto">
          <a:xfrm>
            <a:off x="8388830" y="149117"/>
            <a:ext cx="616444" cy="810945"/>
          </a:xfrm>
          <a:prstGeom prst="rect">
            <a:avLst/>
          </a:prstGeom>
          <a:noFill/>
          <a:ln>
            <a:noFill/>
          </a:ln>
        </p:spPr>
      </p:pic>
    </p:spTree>
    <p:extLst>
      <p:ext uri="{BB962C8B-B14F-4D97-AF65-F5344CB8AC3E}">
        <p14:creationId xmlns:p14="http://schemas.microsoft.com/office/powerpoint/2010/main" val="21083796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p:txBody>
          <a:bodyPr/>
          <a:lstStyle/>
          <a:p>
            <a:pPr eaLnBrk="1" hangingPunct="1"/>
            <a:r>
              <a:rPr lang="en-US" dirty="0"/>
              <a:t>+</a:t>
            </a:r>
          </a:p>
        </p:txBody>
      </p:sp>
      <p:graphicFrame>
        <p:nvGraphicFramePr>
          <p:cNvPr id="4" name="Group 89"/>
          <p:cNvGraphicFramePr>
            <a:graphicFrameLocks noGrp="1"/>
          </p:cNvGraphicFramePr>
          <p:nvPr>
            <p:extLst>
              <p:ext uri="{D42A27DB-BD31-4B8C-83A1-F6EECF244321}">
                <p14:modId xmlns:p14="http://schemas.microsoft.com/office/powerpoint/2010/main" val="477352172"/>
              </p:ext>
            </p:extLst>
          </p:nvPr>
        </p:nvGraphicFramePr>
        <p:xfrm>
          <a:off x="-15312" y="1"/>
          <a:ext cx="9246353" cy="7196136"/>
        </p:xfrm>
        <a:graphic>
          <a:graphicData uri="http://schemas.openxmlformats.org/drawingml/2006/table">
            <a:tbl>
              <a:tblPr/>
              <a:tblGrid>
                <a:gridCol w="2970485">
                  <a:extLst>
                    <a:ext uri="{9D8B030D-6E8A-4147-A177-3AD203B41FA5}">
                      <a16:colId xmlns:a16="http://schemas.microsoft.com/office/drawing/2014/main" xmlns="" val="20000"/>
                    </a:ext>
                  </a:extLst>
                </a:gridCol>
                <a:gridCol w="990162">
                  <a:extLst>
                    <a:ext uri="{9D8B030D-6E8A-4147-A177-3AD203B41FA5}">
                      <a16:colId xmlns:a16="http://schemas.microsoft.com/office/drawing/2014/main" xmlns="" val="20001"/>
                    </a:ext>
                  </a:extLst>
                </a:gridCol>
                <a:gridCol w="2157394">
                  <a:extLst>
                    <a:ext uri="{9D8B030D-6E8A-4147-A177-3AD203B41FA5}">
                      <a16:colId xmlns:a16="http://schemas.microsoft.com/office/drawing/2014/main" xmlns="" val="20002"/>
                    </a:ext>
                  </a:extLst>
                </a:gridCol>
                <a:gridCol w="117205">
                  <a:extLst>
                    <a:ext uri="{9D8B030D-6E8A-4147-A177-3AD203B41FA5}">
                      <a16:colId xmlns:a16="http://schemas.microsoft.com/office/drawing/2014/main" xmlns="" val="20003"/>
                    </a:ext>
                  </a:extLst>
                </a:gridCol>
                <a:gridCol w="2105965">
                  <a:extLst>
                    <a:ext uri="{9D8B030D-6E8A-4147-A177-3AD203B41FA5}">
                      <a16:colId xmlns:a16="http://schemas.microsoft.com/office/drawing/2014/main" xmlns="" val="20004"/>
                    </a:ext>
                  </a:extLst>
                </a:gridCol>
                <a:gridCol w="905142">
                  <a:extLst>
                    <a:ext uri="{9D8B030D-6E8A-4147-A177-3AD203B41FA5}">
                      <a16:colId xmlns:a16="http://schemas.microsoft.com/office/drawing/2014/main" xmlns="" val="20005"/>
                    </a:ext>
                  </a:extLst>
                </a:gridCol>
              </a:tblGrid>
              <a:tr h="699328">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EMS Response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District 2</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Operational Performance Measure:</a:t>
                      </a:r>
                      <a:r>
                        <a:rPr kumimoji="0" lang="en-US" sz="1200" b="1" i="0" u="none" strike="noStrike" cap="none" normalizeH="0" baseline="0" dirty="0">
                          <a:ln>
                            <a:noFill/>
                          </a:ln>
                          <a:solidFill>
                            <a:srgbClr val="FF0000"/>
                          </a:solidFill>
                          <a:effectLst/>
                          <a:latin typeface="Arial" charset="0"/>
                        </a:rPr>
                        <a:t> </a:t>
                      </a:r>
                      <a:r>
                        <a:rPr kumimoji="0" lang="en-US" sz="1200" b="0" i="0" u="none" strike="noStrike" cap="none" normalizeH="0" baseline="0" dirty="0">
                          <a:ln>
                            <a:noFill/>
                          </a:ln>
                          <a:solidFill>
                            <a:schemeClr val="tx1"/>
                          </a:solidFill>
                          <a:effectLst/>
                          <a:latin typeface="Arial" charset="0"/>
                        </a:rPr>
                        <a:t>To measure the Response to EMS incidents City-wide.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99328">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Data Source: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rPr>
                        <a:t>Firehouse Software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Current Period: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99634">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Provide Quality Emergency Services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Performance Target:</a:t>
                      </a:r>
                      <a:r>
                        <a:rPr kumimoji="0" lang="en-US" sz="1200" b="0" i="0" u="none" strike="noStrike" cap="none" normalizeH="0" baseline="0" dirty="0">
                          <a:ln>
                            <a:noFill/>
                          </a:ln>
                          <a:solidFill>
                            <a:schemeClr val="tx1"/>
                          </a:solidFill>
                          <a:effectLst/>
                          <a:latin typeface="Arial" charset="0"/>
                        </a:rPr>
                        <a:t> Arrival of 5 minutes or less for First Responder calls - National Standard 1710 is at 90%.  </a:t>
                      </a:r>
                      <a:endParaRPr kumimoji="0" lang="en-US" sz="1200" b="1"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1637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390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Analysis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bg1"/>
                          </a:solidFill>
                          <a:effectLst/>
                          <a:latin typeface="Arial" charset="0"/>
                        </a:rPr>
                        <a:t>Recommendations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Impact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04"/>
                  </a:ext>
                </a:extLst>
              </a:tr>
              <a:tr h="174317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1200" b="0" i="0" u="none" strike="noStrike" cap="none" normalizeH="0" baseline="0" dirty="0">
                          <a:ln>
                            <a:noFill/>
                          </a:ln>
                          <a:solidFill>
                            <a:schemeClr val="tx1"/>
                          </a:solidFill>
                          <a:effectLst/>
                          <a:latin typeface="Arial" charset="0"/>
                        </a:rPr>
                        <a:t> Good improvement when compared to the prior month.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12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endParaRPr kumimoji="0" lang="en-US" sz="1200" b="0" i="0" u="none" strike="noStrike" cap="none" normalizeH="0" baseline="0" dirty="0">
                        <a:ln>
                          <a:noFill/>
                        </a:ln>
                        <a:solidFill>
                          <a:schemeClr val="tx1"/>
                        </a:solidFill>
                        <a:effectLst/>
                        <a:latin typeface="Arial" charset="0"/>
                      </a:endParaRP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Continue to re-emphasize importance of EMS responses to members of suppression.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Sustainment of efficient EMS delivery which allows us as a department to have a positive impact on patient survivability.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bwMode="auto">
          <a:xfrm>
            <a:off x="8489769" y="320567"/>
            <a:ext cx="616444" cy="810945"/>
          </a:xfrm>
          <a:prstGeom prst="rect">
            <a:avLst/>
          </a:prstGeom>
          <a:noFill/>
          <a:ln>
            <a:noFill/>
          </a:ln>
        </p:spPr>
      </p:pic>
      <p:graphicFrame>
        <p:nvGraphicFramePr>
          <p:cNvPr id="8" name="Chart 7"/>
          <p:cNvGraphicFramePr>
            <a:graphicFrameLocks/>
          </p:cNvGraphicFramePr>
          <p:nvPr>
            <p:extLst>
              <p:ext uri="{D42A27DB-BD31-4B8C-83A1-F6EECF244321}">
                <p14:modId xmlns:p14="http://schemas.microsoft.com/office/powerpoint/2010/main" val="2353814902"/>
              </p:ext>
            </p:extLst>
          </p:nvPr>
        </p:nvGraphicFramePr>
        <p:xfrm>
          <a:off x="0" y="1911096"/>
          <a:ext cx="9231041" cy="314553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164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p:txBody>
          <a:bodyPr/>
          <a:lstStyle/>
          <a:p>
            <a:pPr eaLnBrk="1" hangingPunct="1"/>
            <a:r>
              <a:rPr lang="en-US" dirty="0"/>
              <a:t> </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graphicFrame>
        <p:nvGraphicFramePr>
          <p:cNvPr id="4" name="Group 89"/>
          <p:cNvGraphicFramePr>
            <a:graphicFrameLocks noGrp="1"/>
          </p:cNvGraphicFramePr>
          <p:nvPr>
            <p:extLst>
              <p:ext uri="{D42A27DB-BD31-4B8C-83A1-F6EECF244321}">
                <p14:modId xmlns:p14="http://schemas.microsoft.com/office/powerpoint/2010/main" val="1937829997"/>
              </p:ext>
            </p:extLst>
          </p:nvPr>
        </p:nvGraphicFramePr>
        <p:xfrm>
          <a:off x="5" y="1"/>
          <a:ext cx="9259528" cy="7196136"/>
        </p:xfrm>
        <a:graphic>
          <a:graphicData uri="http://schemas.openxmlformats.org/drawingml/2006/table">
            <a:tbl>
              <a:tblPr/>
              <a:tblGrid>
                <a:gridCol w="2418551">
                  <a:extLst>
                    <a:ext uri="{9D8B030D-6E8A-4147-A177-3AD203B41FA5}">
                      <a16:colId xmlns:a16="http://schemas.microsoft.com/office/drawing/2014/main" xmlns="" val="20000"/>
                    </a:ext>
                  </a:extLst>
                </a:gridCol>
                <a:gridCol w="1034227">
                  <a:extLst>
                    <a:ext uri="{9D8B030D-6E8A-4147-A177-3AD203B41FA5}">
                      <a16:colId xmlns:a16="http://schemas.microsoft.com/office/drawing/2014/main" xmlns="" val="20001"/>
                    </a:ext>
                  </a:extLst>
                </a:gridCol>
                <a:gridCol w="2329277">
                  <a:extLst>
                    <a:ext uri="{9D8B030D-6E8A-4147-A177-3AD203B41FA5}">
                      <a16:colId xmlns:a16="http://schemas.microsoft.com/office/drawing/2014/main" xmlns="" val="20002"/>
                    </a:ext>
                  </a:extLst>
                </a:gridCol>
                <a:gridCol w="117205">
                  <a:extLst>
                    <a:ext uri="{9D8B030D-6E8A-4147-A177-3AD203B41FA5}">
                      <a16:colId xmlns:a16="http://schemas.microsoft.com/office/drawing/2014/main" xmlns="" val="20003"/>
                    </a:ext>
                  </a:extLst>
                </a:gridCol>
                <a:gridCol w="2291092">
                  <a:extLst>
                    <a:ext uri="{9D8B030D-6E8A-4147-A177-3AD203B41FA5}">
                      <a16:colId xmlns:a16="http://schemas.microsoft.com/office/drawing/2014/main" xmlns="" val="20004"/>
                    </a:ext>
                  </a:extLst>
                </a:gridCol>
                <a:gridCol w="1069176">
                  <a:extLst>
                    <a:ext uri="{9D8B030D-6E8A-4147-A177-3AD203B41FA5}">
                      <a16:colId xmlns:a16="http://schemas.microsoft.com/office/drawing/2014/main" xmlns="" val="20005"/>
                    </a:ext>
                  </a:extLst>
                </a:gridCol>
              </a:tblGrid>
              <a:tr h="520311">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Fire Response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Tour A</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Operational Performance Measure:</a:t>
                      </a:r>
                      <a:r>
                        <a:rPr kumimoji="0" lang="en-US" sz="1200" b="1" i="0" u="none" strike="noStrike" cap="none" normalizeH="0" baseline="0" dirty="0">
                          <a:ln>
                            <a:noFill/>
                          </a:ln>
                          <a:solidFill>
                            <a:srgbClr val="FF0000"/>
                          </a:solidFill>
                          <a:effectLst/>
                          <a:latin typeface="Arial" charset="0"/>
                        </a:rPr>
                        <a:t> </a:t>
                      </a:r>
                      <a:r>
                        <a:rPr kumimoji="0" lang="en-US" sz="1200" b="0" i="0" u="none" strike="noStrike" cap="none" normalizeH="0" baseline="0" dirty="0">
                          <a:ln>
                            <a:noFill/>
                          </a:ln>
                          <a:solidFill>
                            <a:schemeClr val="tx1"/>
                          </a:solidFill>
                          <a:effectLst/>
                          <a:latin typeface="Arial" charset="0"/>
                        </a:rPr>
                        <a:t>To measure the Response time of 4 firefighters or 1 Engine according ISO standards.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520311">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Data Source:  </a:t>
                      </a:r>
                      <a:r>
                        <a:rPr kumimoji="0" lang="en-US" sz="1100" b="0" i="0" u="none" strike="noStrike" cap="none" normalizeH="0" baseline="0" dirty="0">
                          <a:ln>
                            <a:noFill/>
                          </a:ln>
                          <a:solidFill>
                            <a:schemeClr val="tx1"/>
                          </a:solidFill>
                          <a:effectLst/>
                          <a:latin typeface="Arial" charset="0"/>
                        </a:rPr>
                        <a:t>Firehouse Software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Current Period: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46202">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Provide Quality Emergency Services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Performance Target:</a:t>
                      </a:r>
                      <a:r>
                        <a:rPr kumimoji="0" lang="en-US" sz="1200" b="0" i="0" u="none" strike="noStrike" cap="none" normalizeH="0" baseline="0" dirty="0">
                          <a:ln>
                            <a:noFill/>
                          </a:ln>
                          <a:solidFill>
                            <a:schemeClr val="tx1"/>
                          </a:solidFill>
                          <a:effectLst/>
                          <a:latin typeface="Arial" charset="0"/>
                        </a:rPr>
                        <a:t> Arrival of 1 Engine in 6:20 minutes (ISO) 90% of time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33413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350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Analysis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Recommendations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Impact</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04"/>
                  </a:ext>
                </a:extLst>
              </a:tr>
              <a:tr h="2024558">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1200" b="0" i="0" u="none" strike="noStrike" cap="none" normalizeH="0" baseline="0" dirty="0">
                          <a:ln>
                            <a:noFill/>
                          </a:ln>
                          <a:solidFill>
                            <a:schemeClr val="tx1"/>
                          </a:solidFill>
                          <a:effectLst/>
                          <a:latin typeface="Arial" charset="0"/>
                        </a:rPr>
                        <a:t>Outstanding job, Tour A. Phenomenal job with consistently obtaining goal.  </a:t>
                      </a:r>
                    </a:p>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1200" b="0" i="0" u="none" strike="noStrike" cap="none" normalizeH="0" baseline="0" dirty="0">
                          <a:ln>
                            <a:noFill/>
                          </a:ln>
                          <a:solidFill>
                            <a:schemeClr val="tx1"/>
                          </a:solidFill>
                          <a:effectLst/>
                          <a:latin typeface="Arial" charset="0"/>
                        </a:rPr>
                        <a:t>7 consecutive months of 100% compliance! Excellent work. </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cap="none" normalizeH="0" baseline="0" dirty="0">
                          <a:ln>
                            <a:noFill/>
                          </a:ln>
                          <a:solidFill>
                            <a:schemeClr val="tx1"/>
                          </a:solidFill>
                          <a:effectLst/>
                          <a:latin typeface="Arial" charset="0"/>
                        </a:rPr>
                        <a:t>Reiterate the importance of safely responding to calls for service in the allotted time period.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Effective emergency response. </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graphicFrame>
        <p:nvGraphicFramePr>
          <p:cNvPr id="11" name="Chart 10"/>
          <p:cNvGraphicFramePr>
            <a:graphicFrameLocks/>
          </p:cNvGraphicFramePr>
          <p:nvPr>
            <p:extLst>
              <p:ext uri="{D42A27DB-BD31-4B8C-83A1-F6EECF244321}">
                <p14:modId xmlns:p14="http://schemas.microsoft.com/office/powerpoint/2010/main" val="3854455873"/>
              </p:ext>
            </p:extLst>
          </p:nvPr>
        </p:nvGraphicFramePr>
        <p:xfrm>
          <a:off x="5" y="1470131"/>
          <a:ext cx="9259528" cy="3347138"/>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p:cNvPicPr/>
          <p:nvPr/>
        </p:nvPicPr>
        <p:blipFill>
          <a:blip r:embed="rId4" cstate="print">
            <a:extLst>
              <a:ext uri="{28A0092B-C50C-407E-A947-70E740481C1C}">
                <a14:useLocalDpi xmlns:a14="http://schemas.microsoft.com/office/drawing/2010/main" val="0"/>
              </a:ext>
            </a:extLst>
          </a:blip>
          <a:stretch>
            <a:fillRect/>
          </a:stretch>
        </p:blipFill>
        <p:spPr bwMode="auto">
          <a:xfrm>
            <a:off x="8388830" y="149117"/>
            <a:ext cx="616444" cy="810945"/>
          </a:xfrm>
          <a:prstGeom prst="rect">
            <a:avLst/>
          </a:prstGeom>
          <a:noFill/>
          <a:ln>
            <a:noFill/>
          </a:ln>
        </p:spPr>
      </p:pic>
    </p:spTree>
    <p:extLst>
      <p:ext uri="{BB962C8B-B14F-4D97-AF65-F5344CB8AC3E}">
        <p14:creationId xmlns:p14="http://schemas.microsoft.com/office/powerpoint/2010/main" val="3430067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p:txBody>
          <a:bodyPr/>
          <a:lstStyle/>
          <a:p>
            <a:pPr eaLnBrk="1" hangingPunct="1"/>
            <a:r>
              <a:rPr lang="en-US" dirty="0"/>
              <a:t>+</a:t>
            </a:r>
          </a:p>
        </p:txBody>
      </p:sp>
      <p:graphicFrame>
        <p:nvGraphicFramePr>
          <p:cNvPr id="4" name="Group 89"/>
          <p:cNvGraphicFramePr>
            <a:graphicFrameLocks noGrp="1"/>
          </p:cNvGraphicFramePr>
          <p:nvPr>
            <p:extLst>
              <p:ext uri="{D42A27DB-BD31-4B8C-83A1-F6EECF244321}">
                <p14:modId xmlns:p14="http://schemas.microsoft.com/office/powerpoint/2010/main" val="194649037"/>
              </p:ext>
            </p:extLst>
          </p:nvPr>
        </p:nvGraphicFramePr>
        <p:xfrm>
          <a:off x="-15312" y="1"/>
          <a:ext cx="9246353" cy="7196136"/>
        </p:xfrm>
        <a:graphic>
          <a:graphicData uri="http://schemas.openxmlformats.org/drawingml/2006/table">
            <a:tbl>
              <a:tblPr/>
              <a:tblGrid>
                <a:gridCol w="2970485">
                  <a:extLst>
                    <a:ext uri="{9D8B030D-6E8A-4147-A177-3AD203B41FA5}">
                      <a16:colId xmlns:a16="http://schemas.microsoft.com/office/drawing/2014/main" xmlns="" val="20000"/>
                    </a:ext>
                  </a:extLst>
                </a:gridCol>
                <a:gridCol w="990162">
                  <a:extLst>
                    <a:ext uri="{9D8B030D-6E8A-4147-A177-3AD203B41FA5}">
                      <a16:colId xmlns:a16="http://schemas.microsoft.com/office/drawing/2014/main" xmlns="" val="20001"/>
                    </a:ext>
                  </a:extLst>
                </a:gridCol>
                <a:gridCol w="2157394">
                  <a:extLst>
                    <a:ext uri="{9D8B030D-6E8A-4147-A177-3AD203B41FA5}">
                      <a16:colId xmlns:a16="http://schemas.microsoft.com/office/drawing/2014/main" xmlns="" val="20002"/>
                    </a:ext>
                  </a:extLst>
                </a:gridCol>
                <a:gridCol w="117205">
                  <a:extLst>
                    <a:ext uri="{9D8B030D-6E8A-4147-A177-3AD203B41FA5}">
                      <a16:colId xmlns:a16="http://schemas.microsoft.com/office/drawing/2014/main" xmlns="" val="20003"/>
                    </a:ext>
                  </a:extLst>
                </a:gridCol>
                <a:gridCol w="2105965">
                  <a:extLst>
                    <a:ext uri="{9D8B030D-6E8A-4147-A177-3AD203B41FA5}">
                      <a16:colId xmlns:a16="http://schemas.microsoft.com/office/drawing/2014/main" xmlns="" val="20004"/>
                    </a:ext>
                  </a:extLst>
                </a:gridCol>
                <a:gridCol w="905142">
                  <a:extLst>
                    <a:ext uri="{9D8B030D-6E8A-4147-A177-3AD203B41FA5}">
                      <a16:colId xmlns:a16="http://schemas.microsoft.com/office/drawing/2014/main" xmlns="" val="20005"/>
                    </a:ext>
                  </a:extLst>
                </a:gridCol>
              </a:tblGrid>
              <a:tr h="699328">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EMS Response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Tour A</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Operational Performance Measure:</a:t>
                      </a:r>
                      <a:r>
                        <a:rPr kumimoji="0" lang="en-US" sz="1200" b="1" i="0" u="none" strike="noStrike" cap="none" normalizeH="0" baseline="0" dirty="0">
                          <a:ln>
                            <a:noFill/>
                          </a:ln>
                          <a:solidFill>
                            <a:srgbClr val="FF0000"/>
                          </a:solidFill>
                          <a:effectLst/>
                          <a:latin typeface="Arial" charset="0"/>
                        </a:rPr>
                        <a:t> </a:t>
                      </a:r>
                      <a:r>
                        <a:rPr kumimoji="0" lang="en-US" sz="1200" b="0" i="0" u="none" strike="noStrike" cap="none" normalizeH="0" baseline="0" dirty="0">
                          <a:ln>
                            <a:noFill/>
                          </a:ln>
                          <a:solidFill>
                            <a:schemeClr val="tx1"/>
                          </a:solidFill>
                          <a:effectLst/>
                          <a:latin typeface="Arial" charset="0"/>
                        </a:rPr>
                        <a:t>To measure the Response to EMS incidents City-wide.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99328">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Data Source: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rPr>
                        <a:t>Firehouse Software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Current Period: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99634">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Provide Quality Emergency Services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Performance Target:</a:t>
                      </a:r>
                      <a:r>
                        <a:rPr kumimoji="0" lang="en-US" sz="1200" b="0" i="0" u="none" strike="noStrike" cap="none" normalizeH="0" baseline="0" dirty="0">
                          <a:ln>
                            <a:noFill/>
                          </a:ln>
                          <a:solidFill>
                            <a:schemeClr val="tx1"/>
                          </a:solidFill>
                          <a:effectLst/>
                          <a:latin typeface="Arial" charset="0"/>
                        </a:rPr>
                        <a:t> Arrival of 5 minutes or less for First Responder calls - National Standard 1710 is at 90%.  </a:t>
                      </a:r>
                      <a:endParaRPr kumimoji="0" lang="en-US" sz="1200" b="1"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1637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390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Analysis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bg1"/>
                          </a:solidFill>
                          <a:effectLst/>
                          <a:latin typeface="Arial" charset="0"/>
                        </a:rPr>
                        <a:t>Recommendations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Impact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04"/>
                  </a:ext>
                </a:extLst>
              </a:tr>
              <a:tr h="1743171">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1200" b="0" i="0" u="none" strike="noStrike" cap="none" normalizeH="0" baseline="0" dirty="0">
                          <a:ln>
                            <a:noFill/>
                          </a:ln>
                          <a:solidFill>
                            <a:schemeClr val="tx1"/>
                          </a:solidFill>
                          <a:effectLst/>
                          <a:latin typeface="Arial" charset="0"/>
                        </a:rPr>
                        <a:t>Inclement weather played a part in the response time average.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Continue to re-emphasize importance of EMS responses to members of suppression.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Sustainment of efficient EMS delivery which allows us as a department to have a positive impact on patient survivability.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bwMode="auto">
          <a:xfrm>
            <a:off x="8489769" y="320567"/>
            <a:ext cx="616444" cy="810945"/>
          </a:xfrm>
          <a:prstGeom prst="rect">
            <a:avLst/>
          </a:prstGeom>
          <a:noFill/>
          <a:ln>
            <a:noFill/>
          </a:ln>
        </p:spPr>
      </p:pic>
      <p:graphicFrame>
        <p:nvGraphicFramePr>
          <p:cNvPr id="7" name="Chart 6"/>
          <p:cNvGraphicFramePr>
            <a:graphicFrameLocks/>
          </p:cNvGraphicFramePr>
          <p:nvPr>
            <p:extLst>
              <p:ext uri="{D42A27DB-BD31-4B8C-83A1-F6EECF244321}">
                <p14:modId xmlns:p14="http://schemas.microsoft.com/office/powerpoint/2010/main" val="3502891807"/>
              </p:ext>
            </p:extLst>
          </p:nvPr>
        </p:nvGraphicFramePr>
        <p:xfrm>
          <a:off x="0" y="1911096"/>
          <a:ext cx="9246353" cy="3143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452937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p:txBody>
          <a:bodyPr/>
          <a:lstStyle/>
          <a:p>
            <a:pPr eaLnBrk="1" hangingPunct="1"/>
            <a:r>
              <a:rPr lang="en-US" dirty="0"/>
              <a:t> </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graphicFrame>
        <p:nvGraphicFramePr>
          <p:cNvPr id="4" name="Group 89"/>
          <p:cNvGraphicFramePr>
            <a:graphicFrameLocks noGrp="1"/>
          </p:cNvGraphicFramePr>
          <p:nvPr>
            <p:extLst>
              <p:ext uri="{D42A27DB-BD31-4B8C-83A1-F6EECF244321}">
                <p14:modId xmlns:p14="http://schemas.microsoft.com/office/powerpoint/2010/main" val="720730568"/>
              </p:ext>
            </p:extLst>
          </p:nvPr>
        </p:nvGraphicFramePr>
        <p:xfrm>
          <a:off x="5" y="1"/>
          <a:ext cx="9259528" cy="7196136"/>
        </p:xfrm>
        <a:graphic>
          <a:graphicData uri="http://schemas.openxmlformats.org/drawingml/2006/table">
            <a:tbl>
              <a:tblPr/>
              <a:tblGrid>
                <a:gridCol w="2418551">
                  <a:extLst>
                    <a:ext uri="{9D8B030D-6E8A-4147-A177-3AD203B41FA5}">
                      <a16:colId xmlns:a16="http://schemas.microsoft.com/office/drawing/2014/main" xmlns="" val="20000"/>
                    </a:ext>
                  </a:extLst>
                </a:gridCol>
                <a:gridCol w="1034227">
                  <a:extLst>
                    <a:ext uri="{9D8B030D-6E8A-4147-A177-3AD203B41FA5}">
                      <a16:colId xmlns:a16="http://schemas.microsoft.com/office/drawing/2014/main" xmlns="" val="20001"/>
                    </a:ext>
                  </a:extLst>
                </a:gridCol>
                <a:gridCol w="2329277">
                  <a:extLst>
                    <a:ext uri="{9D8B030D-6E8A-4147-A177-3AD203B41FA5}">
                      <a16:colId xmlns:a16="http://schemas.microsoft.com/office/drawing/2014/main" xmlns="" val="20002"/>
                    </a:ext>
                  </a:extLst>
                </a:gridCol>
                <a:gridCol w="117205">
                  <a:extLst>
                    <a:ext uri="{9D8B030D-6E8A-4147-A177-3AD203B41FA5}">
                      <a16:colId xmlns:a16="http://schemas.microsoft.com/office/drawing/2014/main" xmlns="" val="20003"/>
                    </a:ext>
                  </a:extLst>
                </a:gridCol>
                <a:gridCol w="2291092">
                  <a:extLst>
                    <a:ext uri="{9D8B030D-6E8A-4147-A177-3AD203B41FA5}">
                      <a16:colId xmlns:a16="http://schemas.microsoft.com/office/drawing/2014/main" xmlns="" val="20004"/>
                    </a:ext>
                  </a:extLst>
                </a:gridCol>
                <a:gridCol w="1069176">
                  <a:extLst>
                    <a:ext uri="{9D8B030D-6E8A-4147-A177-3AD203B41FA5}">
                      <a16:colId xmlns:a16="http://schemas.microsoft.com/office/drawing/2014/main" xmlns="" val="20005"/>
                    </a:ext>
                  </a:extLst>
                </a:gridCol>
              </a:tblGrid>
              <a:tr h="520311">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Fire Response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Tour B</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Operational Performance Measure:</a:t>
                      </a:r>
                      <a:r>
                        <a:rPr kumimoji="0" lang="en-US" sz="1200" b="1" i="0" u="none" strike="noStrike" cap="none" normalizeH="0" baseline="0" dirty="0">
                          <a:ln>
                            <a:noFill/>
                          </a:ln>
                          <a:solidFill>
                            <a:srgbClr val="FF0000"/>
                          </a:solidFill>
                          <a:effectLst/>
                          <a:latin typeface="Arial" charset="0"/>
                        </a:rPr>
                        <a:t> </a:t>
                      </a:r>
                      <a:r>
                        <a:rPr kumimoji="0" lang="en-US" sz="1200" b="0" i="0" u="none" strike="noStrike" cap="none" normalizeH="0" baseline="0" dirty="0">
                          <a:ln>
                            <a:noFill/>
                          </a:ln>
                          <a:solidFill>
                            <a:schemeClr val="tx1"/>
                          </a:solidFill>
                          <a:effectLst/>
                          <a:latin typeface="Arial" charset="0"/>
                        </a:rPr>
                        <a:t>To measure the Response time of 4 firefighters or 1 Engine according ISO standards.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520311">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Data Source:  </a:t>
                      </a:r>
                      <a:r>
                        <a:rPr kumimoji="0" lang="en-US" sz="1100" b="0" i="0" u="none" strike="noStrike" cap="none" normalizeH="0" baseline="0" dirty="0">
                          <a:ln>
                            <a:noFill/>
                          </a:ln>
                          <a:solidFill>
                            <a:schemeClr val="tx1"/>
                          </a:solidFill>
                          <a:effectLst/>
                          <a:latin typeface="Arial" charset="0"/>
                        </a:rPr>
                        <a:t>Firehouse Software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Current Period: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46202">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Provide Quality Emergency Services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Performance Target:</a:t>
                      </a:r>
                      <a:r>
                        <a:rPr kumimoji="0" lang="en-US" sz="1200" b="0" i="0" u="none" strike="noStrike" cap="none" normalizeH="0" baseline="0" dirty="0">
                          <a:ln>
                            <a:noFill/>
                          </a:ln>
                          <a:solidFill>
                            <a:schemeClr val="tx1"/>
                          </a:solidFill>
                          <a:effectLst/>
                          <a:latin typeface="Arial" charset="0"/>
                        </a:rPr>
                        <a:t> Arrival of 1 Engine in 6:20 minutes (ISO) 90% of time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33413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350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Analysis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Recommendations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Impact</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04"/>
                  </a:ext>
                </a:extLst>
              </a:tr>
              <a:tr h="2024558">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1200" b="0" i="0" u="none" strike="noStrike" cap="none" normalizeH="0" baseline="0" dirty="0">
                          <a:ln>
                            <a:noFill/>
                          </a:ln>
                          <a:solidFill>
                            <a:schemeClr val="tx1"/>
                          </a:solidFill>
                          <a:effectLst/>
                          <a:latin typeface="Arial" charset="0"/>
                        </a:rPr>
                        <a:t>Outstanding job, Tour B. Compliance performance is exceptional. </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Maintain efficiency.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Effective emergency response.</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graphicFrame>
        <p:nvGraphicFramePr>
          <p:cNvPr id="8" name="Chart 7"/>
          <p:cNvGraphicFramePr>
            <a:graphicFrameLocks/>
          </p:cNvGraphicFramePr>
          <p:nvPr/>
        </p:nvGraphicFramePr>
        <p:xfrm>
          <a:off x="1580356" y="7406585"/>
          <a:ext cx="3390900" cy="24433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5685420" y="7883376"/>
          <a:ext cx="3327479" cy="24834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1683922392"/>
              </p:ext>
            </p:extLst>
          </p:nvPr>
        </p:nvGraphicFramePr>
        <p:xfrm>
          <a:off x="5" y="1464469"/>
          <a:ext cx="9259527" cy="3352800"/>
        </p:xfrm>
        <a:graphic>
          <a:graphicData uri="http://schemas.openxmlformats.org/drawingml/2006/chart">
            <c:chart xmlns:c="http://schemas.openxmlformats.org/drawingml/2006/chart" xmlns:r="http://schemas.openxmlformats.org/officeDocument/2006/relationships" r:id="rId5"/>
          </a:graphicData>
        </a:graphic>
      </p:graphicFrame>
      <p:pic>
        <p:nvPicPr>
          <p:cNvPr id="11" name="Picture 10"/>
          <p:cNvPicPr/>
          <p:nvPr/>
        </p:nvPicPr>
        <p:blipFill>
          <a:blip r:embed="rId6" cstate="print">
            <a:extLst>
              <a:ext uri="{28A0092B-C50C-407E-A947-70E740481C1C}">
                <a14:useLocalDpi xmlns:a14="http://schemas.microsoft.com/office/drawing/2010/main" val="0"/>
              </a:ext>
            </a:extLst>
          </a:blip>
          <a:stretch>
            <a:fillRect/>
          </a:stretch>
        </p:blipFill>
        <p:spPr bwMode="auto">
          <a:xfrm>
            <a:off x="8388830" y="149117"/>
            <a:ext cx="616444" cy="810945"/>
          </a:xfrm>
          <a:prstGeom prst="rect">
            <a:avLst/>
          </a:prstGeom>
          <a:noFill/>
          <a:ln>
            <a:noFill/>
          </a:ln>
        </p:spPr>
      </p:pic>
    </p:spTree>
    <p:extLst>
      <p:ext uri="{BB962C8B-B14F-4D97-AF65-F5344CB8AC3E}">
        <p14:creationId xmlns:p14="http://schemas.microsoft.com/office/powerpoint/2010/main" val="986860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p:txBody>
          <a:bodyPr/>
          <a:lstStyle/>
          <a:p>
            <a:pPr eaLnBrk="1" hangingPunct="1"/>
            <a:r>
              <a:rPr lang="en-US" dirty="0"/>
              <a:t>+</a:t>
            </a:r>
          </a:p>
        </p:txBody>
      </p:sp>
      <p:graphicFrame>
        <p:nvGraphicFramePr>
          <p:cNvPr id="4" name="Group 89"/>
          <p:cNvGraphicFramePr>
            <a:graphicFrameLocks noGrp="1"/>
          </p:cNvGraphicFramePr>
          <p:nvPr>
            <p:extLst>
              <p:ext uri="{D42A27DB-BD31-4B8C-83A1-F6EECF244321}">
                <p14:modId xmlns:p14="http://schemas.microsoft.com/office/powerpoint/2010/main" val="911668696"/>
              </p:ext>
            </p:extLst>
          </p:nvPr>
        </p:nvGraphicFramePr>
        <p:xfrm>
          <a:off x="-15312" y="1"/>
          <a:ext cx="9246353" cy="7196136"/>
        </p:xfrm>
        <a:graphic>
          <a:graphicData uri="http://schemas.openxmlformats.org/drawingml/2006/table">
            <a:tbl>
              <a:tblPr/>
              <a:tblGrid>
                <a:gridCol w="2970485">
                  <a:extLst>
                    <a:ext uri="{9D8B030D-6E8A-4147-A177-3AD203B41FA5}">
                      <a16:colId xmlns:a16="http://schemas.microsoft.com/office/drawing/2014/main" xmlns="" val="20000"/>
                    </a:ext>
                  </a:extLst>
                </a:gridCol>
                <a:gridCol w="990162">
                  <a:extLst>
                    <a:ext uri="{9D8B030D-6E8A-4147-A177-3AD203B41FA5}">
                      <a16:colId xmlns:a16="http://schemas.microsoft.com/office/drawing/2014/main" xmlns="" val="20001"/>
                    </a:ext>
                  </a:extLst>
                </a:gridCol>
                <a:gridCol w="2157394">
                  <a:extLst>
                    <a:ext uri="{9D8B030D-6E8A-4147-A177-3AD203B41FA5}">
                      <a16:colId xmlns:a16="http://schemas.microsoft.com/office/drawing/2014/main" xmlns="" val="20002"/>
                    </a:ext>
                  </a:extLst>
                </a:gridCol>
                <a:gridCol w="117205">
                  <a:extLst>
                    <a:ext uri="{9D8B030D-6E8A-4147-A177-3AD203B41FA5}">
                      <a16:colId xmlns:a16="http://schemas.microsoft.com/office/drawing/2014/main" xmlns="" val="20003"/>
                    </a:ext>
                  </a:extLst>
                </a:gridCol>
                <a:gridCol w="2105965">
                  <a:extLst>
                    <a:ext uri="{9D8B030D-6E8A-4147-A177-3AD203B41FA5}">
                      <a16:colId xmlns:a16="http://schemas.microsoft.com/office/drawing/2014/main" xmlns="" val="20004"/>
                    </a:ext>
                  </a:extLst>
                </a:gridCol>
                <a:gridCol w="905142">
                  <a:extLst>
                    <a:ext uri="{9D8B030D-6E8A-4147-A177-3AD203B41FA5}">
                      <a16:colId xmlns:a16="http://schemas.microsoft.com/office/drawing/2014/main" xmlns="" val="20005"/>
                    </a:ext>
                  </a:extLst>
                </a:gridCol>
              </a:tblGrid>
              <a:tr h="699328">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EMS Response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Tour B</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Operational Performance Measure:</a:t>
                      </a:r>
                      <a:r>
                        <a:rPr kumimoji="0" lang="en-US" sz="1200" b="1" i="0" u="none" strike="noStrike" cap="none" normalizeH="0" baseline="0" dirty="0">
                          <a:ln>
                            <a:noFill/>
                          </a:ln>
                          <a:solidFill>
                            <a:srgbClr val="FF0000"/>
                          </a:solidFill>
                          <a:effectLst/>
                          <a:latin typeface="Arial" charset="0"/>
                        </a:rPr>
                        <a:t> </a:t>
                      </a:r>
                      <a:r>
                        <a:rPr kumimoji="0" lang="en-US" sz="1200" b="0" i="0" u="none" strike="noStrike" cap="none" normalizeH="0" baseline="0" dirty="0">
                          <a:ln>
                            <a:noFill/>
                          </a:ln>
                          <a:solidFill>
                            <a:schemeClr val="tx1"/>
                          </a:solidFill>
                          <a:effectLst/>
                          <a:latin typeface="Arial" charset="0"/>
                        </a:rPr>
                        <a:t>To measure the Response to EMS incidents City-wide.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99328">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Data Source: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rPr>
                        <a:t>Firehouse Software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Current Period: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99634">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Provide Quality Emergency Services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Performance Target:</a:t>
                      </a:r>
                      <a:r>
                        <a:rPr kumimoji="0" lang="en-US" sz="1200" b="0" i="0" u="none" strike="noStrike" cap="none" normalizeH="0" baseline="0" dirty="0">
                          <a:ln>
                            <a:noFill/>
                          </a:ln>
                          <a:solidFill>
                            <a:schemeClr val="tx1"/>
                          </a:solidFill>
                          <a:effectLst/>
                          <a:latin typeface="Arial" charset="0"/>
                        </a:rPr>
                        <a:t> Arrival of 5 minutes or less for First Responder calls - National Standard 1710 is at 90%.  </a:t>
                      </a:r>
                      <a:endParaRPr kumimoji="0" lang="en-US" sz="1200" b="1"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1637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390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Analysis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bg1"/>
                          </a:solidFill>
                          <a:effectLst/>
                          <a:latin typeface="Arial" charset="0"/>
                        </a:rPr>
                        <a:t>Recommendations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Impact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04"/>
                  </a:ext>
                </a:extLst>
              </a:tr>
              <a:tr h="1743171">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1200" b="0" i="0" u="none" strike="noStrike" cap="none" normalizeH="0" baseline="0" dirty="0">
                          <a:ln>
                            <a:noFill/>
                          </a:ln>
                          <a:solidFill>
                            <a:schemeClr val="tx1"/>
                          </a:solidFill>
                          <a:effectLst/>
                          <a:latin typeface="Arial" charset="0"/>
                        </a:rPr>
                        <a:t>Inclement weather played a part in the response time average.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Continue to re-emphasize importance of EMS responses to members of suppression.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Sustainment of efficient EMS delivery which allows us as a department to have a positive impact on patient survivability.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bwMode="auto">
          <a:xfrm>
            <a:off x="8489769" y="320567"/>
            <a:ext cx="616444" cy="810945"/>
          </a:xfrm>
          <a:prstGeom prst="rect">
            <a:avLst/>
          </a:prstGeom>
          <a:noFill/>
          <a:ln>
            <a:noFill/>
          </a:ln>
        </p:spPr>
      </p:pic>
      <p:graphicFrame>
        <p:nvGraphicFramePr>
          <p:cNvPr id="8" name="Chart 7"/>
          <p:cNvGraphicFramePr>
            <a:graphicFrameLocks/>
          </p:cNvGraphicFramePr>
          <p:nvPr>
            <p:extLst>
              <p:ext uri="{D42A27DB-BD31-4B8C-83A1-F6EECF244321}">
                <p14:modId xmlns:p14="http://schemas.microsoft.com/office/powerpoint/2010/main" val="977613004"/>
              </p:ext>
            </p:extLst>
          </p:nvPr>
        </p:nvGraphicFramePr>
        <p:xfrm>
          <a:off x="-1" y="1914525"/>
          <a:ext cx="9231041" cy="31570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5039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p:txBody>
          <a:bodyPr/>
          <a:lstStyle/>
          <a:p>
            <a:pPr eaLnBrk="1" hangingPunct="1"/>
            <a:r>
              <a:rPr lang="en-US" dirty="0"/>
              <a:t> </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graphicFrame>
        <p:nvGraphicFramePr>
          <p:cNvPr id="4" name="Group 89"/>
          <p:cNvGraphicFramePr>
            <a:graphicFrameLocks noGrp="1"/>
          </p:cNvGraphicFramePr>
          <p:nvPr>
            <p:extLst>
              <p:ext uri="{D42A27DB-BD31-4B8C-83A1-F6EECF244321}">
                <p14:modId xmlns:p14="http://schemas.microsoft.com/office/powerpoint/2010/main" val="2317421057"/>
              </p:ext>
            </p:extLst>
          </p:nvPr>
        </p:nvGraphicFramePr>
        <p:xfrm>
          <a:off x="5" y="1"/>
          <a:ext cx="9259528" cy="7196136"/>
        </p:xfrm>
        <a:graphic>
          <a:graphicData uri="http://schemas.openxmlformats.org/drawingml/2006/table">
            <a:tbl>
              <a:tblPr/>
              <a:tblGrid>
                <a:gridCol w="2418551">
                  <a:extLst>
                    <a:ext uri="{9D8B030D-6E8A-4147-A177-3AD203B41FA5}">
                      <a16:colId xmlns:a16="http://schemas.microsoft.com/office/drawing/2014/main" xmlns="" val="20000"/>
                    </a:ext>
                  </a:extLst>
                </a:gridCol>
                <a:gridCol w="1034227">
                  <a:extLst>
                    <a:ext uri="{9D8B030D-6E8A-4147-A177-3AD203B41FA5}">
                      <a16:colId xmlns:a16="http://schemas.microsoft.com/office/drawing/2014/main" xmlns="" val="20001"/>
                    </a:ext>
                  </a:extLst>
                </a:gridCol>
                <a:gridCol w="2329277">
                  <a:extLst>
                    <a:ext uri="{9D8B030D-6E8A-4147-A177-3AD203B41FA5}">
                      <a16:colId xmlns:a16="http://schemas.microsoft.com/office/drawing/2014/main" xmlns="" val="20002"/>
                    </a:ext>
                  </a:extLst>
                </a:gridCol>
                <a:gridCol w="117205">
                  <a:extLst>
                    <a:ext uri="{9D8B030D-6E8A-4147-A177-3AD203B41FA5}">
                      <a16:colId xmlns:a16="http://schemas.microsoft.com/office/drawing/2014/main" xmlns="" val="20003"/>
                    </a:ext>
                  </a:extLst>
                </a:gridCol>
                <a:gridCol w="2291092">
                  <a:extLst>
                    <a:ext uri="{9D8B030D-6E8A-4147-A177-3AD203B41FA5}">
                      <a16:colId xmlns:a16="http://schemas.microsoft.com/office/drawing/2014/main" xmlns="" val="20004"/>
                    </a:ext>
                  </a:extLst>
                </a:gridCol>
                <a:gridCol w="1069176">
                  <a:extLst>
                    <a:ext uri="{9D8B030D-6E8A-4147-A177-3AD203B41FA5}">
                      <a16:colId xmlns:a16="http://schemas.microsoft.com/office/drawing/2014/main" xmlns="" val="20005"/>
                    </a:ext>
                  </a:extLst>
                </a:gridCol>
              </a:tblGrid>
              <a:tr h="520311">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Fire Response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Tour C</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Operational Performance Measure:</a:t>
                      </a:r>
                      <a:r>
                        <a:rPr kumimoji="0" lang="en-US" sz="1200" b="1" i="0" u="none" strike="noStrike" cap="none" normalizeH="0" baseline="0" dirty="0">
                          <a:ln>
                            <a:noFill/>
                          </a:ln>
                          <a:solidFill>
                            <a:srgbClr val="FF0000"/>
                          </a:solidFill>
                          <a:effectLst/>
                          <a:latin typeface="Arial" charset="0"/>
                        </a:rPr>
                        <a:t> </a:t>
                      </a:r>
                      <a:r>
                        <a:rPr kumimoji="0" lang="en-US" sz="1200" b="0" i="0" u="none" strike="noStrike" cap="none" normalizeH="0" baseline="0" dirty="0">
                          <a:ln>
                            <a:noFill/>
                          </a:ln>
                          <a:solidFill>
                            <a:schemeClr val="tx1"/>
                          </a:solidFill>
                          <a:effectLst/>
                          <a:latin typeface="Arial" charset="0"/>
                        </a:rPr>
                        <a:t>To measure the Response time of 4 firefighters or 1 Engine according ISO standards.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520311">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Data Source:  </a:t>
                      </a:r>
                      <a:r>
                        <a:rPr kumimoji="0" lang="en-US" sz="1100" b="0" i="0" u="none" strike="noStrike" cap="none" normalizeH="0" baseline="0" dirty="0">
                          <a:ln>
                            <a:noFill/>
                          </a:ln>
                          <a:solidFill>
                            <a:schemeClr val="tx1"/>
                          </a:solidFill>
                          <a:effectLst/>
                          <a:latin typeface="Arial" charset="0"/>
                        </a:rPr>
                        <a:t>Firehouse Software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Current Period: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46202">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Provide Quality Emergency Services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Performance Target:</a:t>
                      </a:r>
                      <a:r>
                        <a:rPr kumimoji="0" lang="en-US" sz="1200" b="0" i="0" u="none" strike="noStrike" cap="none" normalizeH="0" baseline="0" dirty="0">
                          <a:ln>
                            <a:noFill/>
                          </a:ln>
                          <a:solidFill>
                            <a:schemeClr val="tx1"/>
                          </a:solidFill>
                          <a:effectLst/>
                          <a:latin typeface="Arial" charset="0"/>
                        </a:rPr>
                        <a:t> Arrival of 1 Engine in 6:20 minutes (ISO) 90% of time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33413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350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Analysis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Recommendations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Impact</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04"/>
                  </a:ext>
                </a:extLst>
              </a:tr>
              <a:tr h="2024558">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1200" b="0" i="0" u="none" strike="noStrike" cap="none" normalizeH="0" baseline="0" dirty="0">
                          <a:ln>
                            <a:noFill/>
                          </a:ln>
                          <a:solidFill>
                            <a:schemeClr val="tx1"/>
                          </a:solidFill>
                          <a:effectLst/>
                          <a:latin typeface="Arial" charset="0"/>
                        </a:rPr>
                        <a:t>Outstanding job, Tour C. </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a:ln>
                            <a:noFill/>
                          </a:ln>
                          <a:solidFill>
                            <a:schemeClr val="tx1"/>
                          </a:solidFill>
                          <a:effectLst/>
                          <a:latin typeface="Arial" charset="0"/>
                        </a:rPr>
                        <a:t>Reiterate the continued expectation of compliance. </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Efficiency of emergency response. </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graphicFrame>
        <p:nvGraphicFramePr>
          <p:cNvPr id="8" name="Chart 7"/>
          <p:cNvGraphicFramePr>
            <a:graphicFrameLocks/>
          </p:cNvGraphicFramePr>
          <p:nvPr/>
        </p:nvGraphicFramePr>
        <p:xfrm>
          <a:off x="1580356" y="7406585"/>
          <a:ext cx="3390900" cy="244336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p:cNvGraphicFramePr>
            <a:graphicFrameLocks/>
          </p:cNvGraphicFramePr>
          <p:nvPr/>
        </p:nvGraphicFramePr>
        <p:xfrm>
          <a:off x="5685420" y="7883376"/>
          <a:ext cx="3327479" cy="248341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a:graphicFrameLocks/>
          </p:cNvGraphicFramePr>
          <p:nvPr>
            <p:extLst>
              <p:ext uri="{D42A27DB-BD31-4B8C-83A1-F6EECF244321}">
                <p14:modId xmlns:p14="http://schemas.microsoft.com/office/powerpoint/2010/main" val="256190003"/>
              </p:ext>
            </p:extLst>
          </p:nvPr>
        </p:nvGraphicFramePr>
        <p:xfrm>
          <a:off x="5" y="1492754"/>
          <a:ext cx="9259527" cy="3324515"/>
        </p:xfrm>
        <a:graphic>
          <a:graphicData uri="http://schemas.openxmlformats.org/drawingml/2006/chart">
            <c:chart xmlns:c="http://schemas.openxmlformats.org/drawingml/2006/chart" xmlns:r="http://schemas.openxmlformats.org/officeDocument/2006/relationships" r:id="rId5"/>
          </a:graphicData>
        </a:graphic>
      </p:graphicFrame>
      <p:pic>
        <p:nvPicPr>
          <p:cNvPr id="12" name="Picture 11"/>
          <p:cNvPicPr/>
          <p:nvPr/>
        </p:nvPicPr>
        <p:blipFill>
          <a:blip r:embed="rId6" cstate="print">
            <a:extLst>
              <a:ext uri="{28A0092B-C50C-407E-A947-70E740481C1C}">
                <a14:useLocalDpi xmlns:a14="http://schemas.microsoft.com/office/drawing/2010/main" val="0"/>
              </a:ext>
            </a:extLst>
          </a:blip>
          <a:stretch>
            <a:fillRect/>
          </a:stretch>
        </p:blipFill>
        <p:spPr bwMode="auto">
          <a:xfrm>
            <a:off x="8388830" y="149117"/>
            <a:ext cx="616444" cy="810945"/>
          </a:xfrm>
          <a:prstGeom prst="rect">
            <a:avLst/>
          </a:prstGeom>
          <a:noFill/>
          <a:ln>
            <a:noFill/>
          </a:ln>
        </p:spPr>
      </p:pic>
    </p:spTree>
    <p:extLst>
      <p:ext uri="{BB962C8B-B14F-4D97-AF65-F5344CB8AC3E}">
        <p14:creationId xmlns:p14="http://schemas.microsoft.com/office/powerpoint/2010/main" val="22078650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p:txBody>
          <a:bodyPr/>
          <a:lstStyle/>
          <a:p>
            <a:pPr eaLnBrk="1" hangingPunct="1"/>
            <a:r>
              <a:rPr lang="en-US" dirty="0"/>
              <a:t>+</a:t>
            </a:r>
          </a:p>
        </p:txBody>
      </p:sp>
      <p:graphicFrame>
        <p:nvGraphicFramePr>
          <p:cNvPr id="4" name="Group 89"/>
          <p:cNvGraphicFramePr>
            <a:graphicFrameLocks noGrp="1"/>
          </p:cNvGraphicFramePr>
          <p:nvPr>
            <p:extLst>
              <p:ext uri="{D42A27DB-BD31-4B8C-83A1-F6EECF244321}">
                <p14:modId xmlns:p14="http://schemas.microsoft.com/office/powerpoint/2010/main" val="115155243"/>
              </p:ext>
            </p:extLst>
          </p:nvPr>
        </p:nvGraphicFramePr>
        <p:xfrm>
          <a:off x="-15312" y="1"/>
          <a:ext cx="9246353" cy="7196136"/>
        </p:xfrm>
        <a:graphic>
          <a:graphicData uri="http://schemas.openxmlformats.org/drawingml/2006/table">
            <a:tbl>
              <a:tblPr/>
              <a:tblGrid>
                <a:gridCol w="2970485">
                  <a:extLst>
                    <a:ext uri="{9D8B030D-6E8A-4147-A177-3AD203B41FA5}">
                      <a16:colId xmlns:a16="http://schemas.microsoft.com/office/drawing/2014/main" xmlns="" val="20000"/>
                    </a:ext>
                  </a:extLst>
                </a:gridCol>
                <a:gridCol w="990162">
                  <a:extLst>
                    <a:ext uri="{9D8B030D-6E8A-4147-A177-3AD203B41FA5}">
                      <a16:colId xmlns:a16="http://schemas.microsoft.com/office/drawing/2014/main" xmlns="" val="20001"/>
                    </a:ext>
                  </a:extLst>
                </a:gridCol>
                <a:gridCol w="2157394">
                  <a:extLst>
                    <a:ext uri="{9D8B030D-6E8A-4147-A177-3AD203B41FA5}">
                      <a16:colId xmlns:a16="http://schemas.microsoft.com/office/drawing/2014/main" xmlns="" val="20002"/>
                    </a:ext>
                  </a:extLst>
                </a:gridCol>
                <a:gridCol w="117205">
                  <a:extLst>
                    <a:ext uri="{9D8B030D-6E8A-4147-A177-3AD203B41FA5}">
                      <a16:colId xmlns:a16="http://schemas.microsoft.com/office/drawing/2014/main" xmlns="" val="20003"/>
                    </a:ext>
                  </a:extLst>
                </a:gridCol>
                <a:gridCol w="2105965">
                  <a:extLst>
                    <a:ext uri="{9D8B030D-6E8A-4147-A177-3AD203B41FA5}">
                      <a16:colId xmlns:a16="http://schemas.microsoft.com/office/drawing/2014/main" xmlns="" val="20004"/>
                    </a:ext>
                  </a:extLst>
                </a:gridCol>
                <a:gridCol w="905142">
                  <a:extLst>
                    <a:ext uri="{9D8B030D-6E8A-4147-A177-3AD203B41FA5}">
                      <a16:colId xmlns:a16="http://schemas.microsoft.com/office/drawing/2014/main" xmlns="" val="20005"/>
                    </a:ext>
                  </a:extLst>
                </a:gridCol>
              </a:tblGrid>
              <a:tr h="699328">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EMS Response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Tour C</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Operational Performance Measure:</a:t>
                      </a:r>
                      <a:r>
                        <a:rPr kumimoji="0" lang="en-US" sz="1200" b="1" i="0" u="none" strike="noStrike" cap="none" normalizeH="0" baseline="0" dirty="0">
                          <a:ln>
                            <a:noFill/>
                          </a:ln>
                          <a:solidFill>
                            <a:srgbClr val="FF0000"/>
                          </a:solidFill>
                          <a:effectLst/>
                          <a:latin typeface="Arial" charset="0"/>
                        </a:rPr>
                        <a:t> </a:t>
                      </a:r>
                      <a:r>
                        <a:rPr kumimoji="0" lang="en-US" sz="1200" b="0" i="0" u="none" strike="noStrike" cap="none" normalizeH="0" baseline="0" dirty="0">
                          <a:ln>
                            <a:noFill/>
                          </a:ln>
                          <a:solidFill>
                            <a:schemeClr val="tx1"/>
                          </a:solidFill>
                          <a:effectLst/>
                          <a:latin typeface="Arial" charset="0"/>
                        </a:rPr>
                        <a:t>To measure the Response to EMS incidents City-wide.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99328">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Data Source: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rPr>
                        <a:t>Firehouse Software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Current Period: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99634">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Provide Quality Emergency Services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Performance Target:</a:t>
                      </a:r>
                      <a:r>
                        <a:rPr kumimoji="0" lang="en-US" sz="1200" b="0" i="0" u="none" strike="noStrike" cap="none" normalizeH="0" baseline="0" dirty="0">
                          <a:ln>
                            <a:noFill/>
                          </a:ln>
                          <a:solidFill>
                            <a:schemeClr val="tx1"/>
                          </a:solidFill>
                          <a:effectLst/>
                          <a:latin typeface="Arial" charset="0"/>
                        </a:rPr>
                        <a:t> Arrival of 5 minutes or less for First Responder calls - National Standard 1710 is at 90%.  </a:t>
                      </a:r>
                      <a:endParaRPr kumimoji="0" lang="en-US" sz="1200" b="1"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1637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390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Analysis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bg1"/>
                          </a:solidFill>
                          <a:effectLst/>
                          <a:latin typeface="Arial" charset="0"/>
                        </a:rPr>
                        <a:t>Recommendations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Impact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04"/>
                  </a:ext>
                </a:extLst>
              </a:tr>
              <a:tr h="1743171">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1200" b="0" i="0" u="none" strike="noStrike" cap="none" normalizeH="0" baseline="0" dirty="0">
                          <a:ln>
                            <a:noFill/>
                          </a:ln>
                          <a:solidFill>
                            <a:schemeClr val="tx1"/>
                          </a:solidFill>
                          <a:effectLst/>
                          <a:latin typeface="Arial" charset="0"/>
                        </a:rPr>
                        <a:t>Excellent effort by Tour C.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Continue to re-emphasize importance of EMS responses to members of suppression.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Sustainment of efficient EMS delivery which allows us as a department to have a positive impact on patient survivability.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bwMode="auto">
          <a:xfrm>
            <a:off x="8489769" y="320567"/>
            <a:ext cx="616444" cy="810945"/>
          </a:xfrm>
          <a:prstGeom prst="rect">
            <a:avLst/>
          </a:prstGeom>
          <a:noFill/>
          <a:ln>
            <a:noFill/>
          </a:ln>
        </p:spPr>
      </p:pic>
      <p:graphicFrame>
        <p:nvGraphicFramePr>
          <p:cNvPr id="7" name="Chart 6"/>
          <p:cNvGraphicFramePr>
            <a:graphicFrameLocks/>
          </p:cNvGraphicFramePr>
          <p:nvPr>
            <p:extLst>
              <p:ext uri="{D42A27DB-BD31-4B8C-83A1-F6EECF244321}">
                <p14:modId xmlns:p14="http://schemas.microsoft.com/office/powerpoint/2010/main" val="4195237036"/>
              </p:ext>
            </p:extLst>
          </p:nvPr>
        </p:nvGraphicFramePr>
        <p:xfrm>
          <a:off x="0" y="1905000"/>
          <a:ext cx="9231041" cy="3143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96729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p:txBody>
          <a:bodyPr/>
          <a:lstStyle/>
          <a:p>
            <a:pPr eaLnBrk="1" hangingPunct="1"/>
            <a:r>
              <a:rPr lang="en-US" dirty="0"/>
              <a:t> </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graphicFrame>
        <p:nvGraphicFramePr>
          <p:cNvPr id="4" name="Group 89"/>
          <p:cNvGraphicFramePr>
            <a:graphicFrameLocks noGrp="1"/>
          </p:cNvGraphicFramePr>
          <p:nvPr>
            <p:extLst>
              <p:ext uri="{D42A27DB-BD31-4B8C-83A1-F6EECF244321}">
                <p14:modId xmlns:p14="http://schemas.microsoft.com/office/powerpoint/2010/main" val="3637714313"/>
              </p:ext>
            </p:extLst>
          </p:nvPr>
        </p:nvGraphicFramePr>
        <p:xfrm>
          <a:off x="5" y="1"/>
          <a:ext cx="9259528" cy="7196136"/>
        </p:xfrm>
        <a:graphic>
          <a:graphicData uri="http://schemas.openxmlformats.org/drawingml/2006/table">
            <a:tbl>
              <a:tblPr/>
              <a:tblGrid>
                <a:gridCol w="2418551">
                  <a:extLst>
                    <a:ext uri="{9D8B030D-6E8A-4147-A177-3AD203B41FA5}">
                      <a16:colId xmlns:a16="http://schemas.microsoft.com/office/drawing/2014/main" xmlns="" val="20000"/>
                    </a:ext>
                  </a:extLst>
                </a:gridCol>
                <a:gridCol w="1034227">
                  <a:extLst>
                    <a:ext uri="{9D8B030D-6E8A-4147-A177-3AD203B41FA5}">
                      <a16:colId xmlns:a16="http://schemas.microsoft.com/office/drawing/2014/main" xmlns="" val="20001"/>
                    </a:ext>
                  </a:extLst>
                </a:gridCol>
                <a:gridCol w="2329277">
                  <a:extLst>
                    <a:ext uri="{9D8B030D-6E8A-4147-A177-3AD203B41FA5}">
                      <a16:colId xmlns:a16="http://schemas.microsoft.com/office/drawing/2014/main" xmlns="" val="20002"/>
                    </a:ext>
                  </a:extLst>
                </a:gridCol>
                <a:gridCol w="117205">
                  <a:extLst>
                    <a:ext uri="{9D8B030D-6E8A-4147-A177-3AD203B41FA5}">
                      <a16:colId xmlns:a16="http://schemas.microsoft.com/office/drawing/2014/main" xmlns="" val="20003"/>
                    </a:ext>
                  </a:extLst>
                </a:gridCol>
                <a:gridCol w="2291092">
                  <a:extLst>
                    <a:ext uri="{9D8B030D-6E8A-4147-A177-3AD203B41FA5}">
                      <a16:colId xmlns:a16="http://schemas.microsoft.com/office/drawing/2014/main" xmlns="" val="20004"/>
                    </a:ext>
                  </a:extLst>
                </a:gridCol>
                <a:gridCol w="1069176">
                  <a:extLst>
                    <a:ext uri="{9D8B030D-6E8A-4147-A177-3AD203B41FA5}">
                      <a16:colId xmlns:a16="http://schemas.microsoft.com/office/drawing/2014/main" xmlns="" val="20005"/>
                    </a:ext>
                  </a:extLst>
                </a:gridCol>
              </a:tblGrid>
              <a:tr h="520311">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Fire Response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Tour D</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Operational Performance Measure:</a:t>
                      </a:r>
                      <a:r>
                        <a:rPr kumimoji="0" lang="en-US" sz="1200" b="1" i="0" u="none" strike="noStrike" cap="none" normalizeH="0" baseline="0" dirty="0">
                          <a:ln>
                            <a:noFill/>
                          </a:ln>
                          <a:solidFill>
                            <a:srgbClr val="FF0000"/>
                          </a:solidFill>
                          <a:effectLst/>
                          <a:latin typeface="Arial" charset="0"/>
                        </a:rPr>
                        <a:t> </a:t>
                      </a:r>
                      <a:r>
                        <a:rPr kumimoji="0" lang="en-US" sz="1200" b="0" i="0" u="none" strike="noStrike" cap="none" normalizeH="0" baseline="0" dirty="0">
                          <a:ln>
                            <a:noFill/>
                          </a:ln>
                          <a:solidFill>
                            <a:schemeClr val="tx1"/>
                          </a:solidFill>
                          <a:effectLst/>
                          <a:latin typeface="Arial" charset="0"/>
                        </a:rPr>
                        <a:t>To measure the Response time of 4 firefighters or 1 Engine according ISO standards.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520311">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Data Source:  </a:t>
                      </a:r>
                      <a:r>
                        <a:rPr kumimoji="0" lang="en-US" sz="1100" b="0" i="0" u="none" strike="noStrike" cap="none" normalizeH="0" baseline="0" dirty="0">
                          <a:ln>
                            <a:noFill/>
                          </a:ln>
                          <a:solidFill>
                            <a:schemeClr val="tx1"/>
                          </a:solidFill>
                          <a:effectLst/>
                          <a:latin typeface="Arial" charset="0"/>
                        </a:rPr>
                        <a:t>Firehouse Software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Current Period: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46202">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Provide Quality Emergency Services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Performance Target:</a:t>
                      </a:r>
                      <a:r>
                        <a:rPr kumimoji="0" lang="en-US" sz="1200" b="0" i="0" u="none" strike="noStrike" cap="none" normalizeH="0" baseline="0" dirty="0">
                          <a:ln>
                            <a:noFill/>
                          </a:ln>
                          <a:solidFill>
                            <a:schemeClr val="tx1"/>
                          </a:solidFill>
                          <a:effectLst/>
                          <a:latin typeface="Arial" charset="0"/>
                        </a:rPr>
                        <a:t> Arrival of 1 Engine in 6:20 minutes (ISO) 90% of time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33413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350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Analysis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Recommendations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Impact</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04"/>
                  </a:ext>
                </a:extLst>
              </a:tr>
              <a:tr h="2024558">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1200" b="0" i="0" u="none" strike="noStrike" cap="none" normalizeH="0" baseline="0" dirty="0">
                          <a:ln>
                            <a:noFill/>
                          </a:ln>
                          <a:solidFill>
                            <a:schemeClr val="tx1"/>
                          </a:solidFill>
                          <a:effectLst/>
                          <a:latin typeface="Arial" charset="0"/>
                        </a:rPr>
                        <a:t>Met performance goal with 100% compliance for the month of March (twice in a row).</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a:ln>
                            <a:noFill/>
                          </a:ln>
                          <a:solidFill>
                            <a:schemeClr val="tx1"/>
                          </a:solidFill>
                          <a:effectLst/>
                          <a:latin typeface="Arial" charset="0"/>
                        </a:rPr>
                        <a:t>Sustain excellent emergency responses. </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Life safety incident stabilization. </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1398364355"/>
              </p:ext>
            </p:extLst>
          </p:nvPr>
        </p:nvGraphicFramePr>
        <p:xfrm>
          <a:off x="5" y="1495425"/>
          <a:ext cx="9259528" cy="3321843"/>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p:cNvPicPr/>
          <p:nvPr/>
        </p:nvPicPr>
        <p:blipFill>
          <a:blip r:embed="rId4" cstate="print">
            <a:extLst>
              <a:ext uri="{28A0092B-C50C-407E-A947-70E740481C1C}">
                <a14:useLocalDpi xmlns:a14="http://schemas.microsoft.com/office/drawing/2010/main" val="0"/>
              </a:ext>
            </a:extLst>
          </a:blip>
          <a:stretch>
            <a:fillRect/>
          </a:stretch>
        </p:blipFill>
        <p:spPr bwMode="auto">
          <a:xfrm>
            <a:off x="8388830" y="149117"/>
            <a:ext cx="616444" cy="810945"/>
          </a:xfrm>
          <a:prstGeom prst="rect">
            <a:avLst/>
          </a:prstGeom>
          <a:noFill/>
          <a:ln>
            <a:noFill/>
          </a:ln>
        </p:spPr>
      </p:pic>
    </p:spTree>
    <p:extLst>
      <p:ext uri="{BB962C8B-B14F-4D97-AF65-F5344CB8AC3E}">
        <p14:creationId xmlns:p14="http://schemas.microsoft.com/office/powerpoint/2010/main" val="1607036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u="sng" dirty="0">
                <a:latin typeface="Times New Roman" panose="02020603050405020304" pitchFamily="18" charset="0"/>
                <a:cs typeface="Times New Roman" panose="02020603050405020304" pitchFamily="18" charset="0"/>
              </a:rPr>
              <a:t>AGENDA</a:t>
            </a:r>
          </a:p>
        </p:txBody>
      </p:sp>
      <p:sp>
        <p:nvSpPr>
          <p:cNvPr id="5" name="Content Placeholder 4"/>
          <p:cNvSpPr>
            <a:spLocks noGrp="1"/>
          </p:cNvSpPr>
          <p:nvPr>
            <p:ph idx="1"/>
          </p:nvPr>
        </p:nvSpPr>
        <p:spPr>
          <a:xfrm>
            <a:off x="459025" y="1820751"/>
            <a:ext cx="8262462" cy="4749118"/>
          </a:xfrm>
        </p:spPr>
        <p:txBody>
          <a:bodyPr/>
          <a:lstStyle/>
          <a:p>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Introductions </a:t>
            </a:r>
          </a:p>
          <a:p>
            <a:r>
              <a:rPr lang="en-US" sz="2800" dirty="0">
                <a:latin typeface="Times New Roman" panose="02020603050405020304" pitchFamily="18" charset="0"/>
                <a:cs typeface="Times New Roman" panose="02020603050405020304" pitchFamily="18" charset="0"/>
              </a:rPr>
              <a:t>Remark’s from Chief </a:t>
            </a:r>
            <a:r>
              <a:rPr lang="en-US" sz="2800" dirty="0" smtClean="0">
                <a:latin typeface="Times New Roman" panose="02020603050405020304" pitchFamily="18" charset="0"/>
                <a:cs typeface="Times New Roman" panose="02020603050405020304" pitchFamily="18" charset="0"/>
              </a:rPr>
              <a:t>Barco</a:t>
            </a:r>
            <a:endParaRPr lang="en-US" sz="2800" dirty="0">
              <a:latin typeface="Times New Roman" panose="02020603050405020304" pitchFamily="18" charset="0"/>
              <a:cs typeface="Times New Roman" panose="02020603050405020304" pitchFamily="18" charset="0"/>
            </a:endParaRPr>
          </a:p>
          <a:p>
            <a:r>
              <a:rPr lang="en-US" sz="2800" dirty="0">
                <a:latin typeface="Times New Roman" panose="02020603050405020304" pitchFamily="18" charset="0"/>
                <a:cs typeface="Times New Roman" panose="02020603050405020304" pitchFamily="18" charset="0"/>
              </a:rPr>
              <a:t>Remark’s from Chief Reilly</a:t>
            </a:r>
          </a:p>
          <a:p>
            <a:r>
              <a:rPr lang="en-US" sz="2800" dirty="0" smtClean="0">
                <a:latin typeface="Times New Roman" panose="02020603050405020304" pitchFamily="18" charset="0"/>
                <a:cs typeface="Times New Roman" panose="02020603050405020304" pitchFamily="18" charset="0"/>
              </a:rPr>
              <a:t>Division </a:t>
            </a:r>
            <a:r>
              <a:rPr lang="en-US" sz="2800" dirty="0">
                <a:latin typeface="Times New Roman" panose="02020603050405020304" pitchFamily="18" charset="0"/>
                <a:cs typeface="Times New Roman" panose="02020603050405020304" pitchFamily="18" charset="0"/>
              </a:rPr>
              <a:t>Briefings</a:t>
            </a:r>
          </a:p>
          <a:p>
            <a:r>
              <a:rPr lang="en-US" sz="2800" dirty="0">
                <a:latin typeface="Times New Roman" panose="02020603050405020304" pitchFamily="18" charset="0"/>
                <a:cs typeface="Times New Roman" panose="02020603050405020304" pitchFamily="18" charset="0"/>
              </a:rPr>
              <a:t>Questions/Comments</a:t>
            </a:r>
          </a:p>
          <a:p>
            <a:endParaRPr lang="en-US" dirty="0"/>
          </a:p>
        </p:txBody>
      </p:sp>
      <p:sp>
        <p:nvSpPr>
          <p:cNvPr id="6" name="Footer Placeholder 4"/>
          <p:cNvSpPr>
            <a:spLocks noGrp="1"/>
          </p:cNvSpPr>
          <p:nvPr>
            <p:ph type="ftr" sz="quarter" idx="11"/>
          </p:nvPr>
        </p:nvSpPr>
        <p:spPr>
          <a:xfrm>
            <a:off x="1921811" y="6569869"/>
            <a:ext cx="5336890" cy="383128"/>
          </a:xfrm>
        </p:spPr>
        <p:txBody>
          <a:bodyPr/>
          <a:lstStyle/>
          <a:p>
            <a:pPr>
              <a:defRPr/>
            </a:pPr>
            <a:r>
              <a:rPr lang="en-US" sz="2800" b="1" dirty="0">
                <a:solidFill>
                  <a:prstClr val="black">
                    <a:tint val="75000"/>
                  </a:prstClr>
                </a:solidFill>
                <a:latin typeface="Times New Roman" panose="02020603050405020304" pitchFamily="18" charset="0"/>
                <a:cs typeface="Times New Roman" panose="02020603050405020304" pitchFamily="18" charset="0"/>
              </a:rPr>
              <a:t>"Goal Oriented, Results Driven" </a:t>
            </a:r>
          </a:p>
        </p:txBody>
      </p:sp>
      <p:pic>
        <p:nvPicPr>
          <p:cNvPr id="7" name="Picture 6" descr="cityseal_CMYK"/>
          <p:cNvPicPr/>
          <p:nvPr/>
        </p:nvPicPr>
        <p:blipFill>
          <a:blip r:embed="rId3" cstate="print"/>
          <a:srcRect/>
          <a:stretch>
            <a:fillRect/>
          </a:stretch>
        </p:blipFill>
        <p:spPr bwMode="auto">
          <a:xfrm>
            <a:off x="551656" y="286045"/>
            <a:ext cx="1295400" cy="1295400"/>
          </a:xfrm>
          <a:prstGeom prst="rect">
            <a:avLst/>
          </a:prstGeom>
          <a:noFill/>
          <a:ln w="9525">
            <a:noFill/>
            <a:miter lim="800000"/>
            <a:headEnd/>
            <a:tailEnd/>
          </a:ln>
        </p:spPr>
      </p:pic>
      <p:pic>
        <p:nvPicPr>
          <p:cNvPr id="8" name="Content Placeholder 3"/>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7435815" y="286045"/>
            <a:ext cx="1019827" cy="1341603"/>
          </a:xfrm>
          <a:prstGeom prst="rect">
            <a:avLst/>
          </a:prstGeom>
          <a:noFill/>
          <a:ln w="9525">
            <a:noFill/>
            <a:miter lim="800000"/>
            <a:headEnd/>
            <a:tailEnd/>
          </a:ln>
        </p:spPr>
      </p:pic>
    </p:spTree>
    <p:extLst>
      <p:ext uri="{BB962C8B-B14F-4D97-AF65-F5344CB8AC3E}">
        <p14:creationId xmlns:p14="http://schemas.microsoft.com/office/powerpoint/2010/main" val="38773579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p:txBody>
          <a:bodyPr/>
          <a:lstStyle/>
          <a:p>
            <a:pPr eaLnBrk="1" hangingPunct="1"/>
            <a:r>
              <a:rPr lang="en-US" dirty="0"/>
              <a:t>+</a:t>
            </a:r>
          </a:p>
        </p:txBody>
      </p:sp>
      <p:graphicFrame>
        <p:nvGraphicFramePr>
          <p:cNvPr id="4" name="Group 89"/>
          <p:cNvGraphicFramePr>
            <a:graphicFrameLocks noGrp="1"/>
          </p:cNvGraphicFramePr>
          <p:nvPr>
            <p:extLst>
              <p:ext uri="{D42A27DB-BD31-4B8C-83A1-F6EECF244321}">
                <p14:modId xmlns:p14="http://schemas.microsoft.com/office/powerpoint/2010/main" val="3352218477"/>
              </p:ext>
            </p:extLst>
          </p:nvPr>
        </p:nvGraphicFramePr>
        <p:xfrm>
          <a:off x="-15312" y="1"/>
          <a:ext cx="9246353" cy="7196136"/>
        </p:xfrm>
        <a:graphic>
          <a:graphicData uri="http://schemas.openxmlformats.org/drawingml/2006/table">
            <a:tbl>
              <a:tblPr/>
              <a:tblGrid>
                <a:gridCol w="2970485">
                  <a:extLst>
                    <a:ext uri="{9D8B030D-6E8A-4147-A177-3AD203B41FA5}">
                      <a16:colId xmlns:a16="http://schemas.microsoft.com/office/drawing/2014/main" xmlns="" val="20000"/>
                    </a:ext>
                  </a:extLst>
                </a:gridCol>
                <a:gridCol w="990162">
                  <a:extLst>
                    <a:ext uri="{9D8B030D-6E8A-4147-A177-3AD203B41FA5}">
                      <a16:colId xmlns:a16="http://schemas.microsoft.com/office/drawing/2014/main" xmlns="" val="20001"/>
                    </a:ext>
                  </a:extLst>
                </a:gridCol>
                <a:gridCol w="2157394">
                  <a:extLst>
                    <a:ext uri="{9D8B030D-6E8A-4147-A177-3AD203B41FA5}">
                      <a16:colId xmlns:a16="http://schemas.microsoft.com/office/drawing/2014/main" xmlns="" val="20002"/>
                    </a:ext>
                  </a:extLst>
                </a:gridCol>
                <a:gridCol w="117205">
                  <a:extLst>
                    <a:ext uri="{9D8B030D-6E8A-4147-A177-3AD203B41FA5}">
                      <a16:colId xmlns:a16="http://schemas.microsoft.com/office/drawing/2014/main" xmlns="" val="20003"/>
                    </a:ext>
                  </a:extLst>
                </a:gridCol>
                <a:gridCol w="2105965">
                  <a:extLst>
                    <a:ext uri="{9D8B030D-6E8A-4147-A177-3AD203B41FA5}">
                      <a16:colId xmlns:a16="http://schemas.microsoft.com/office/drawing/2014/main" xmlns="" val="20004"/>
                    </a:ext>
                  </a:extLst>
                </a:gridCol>
                <a:gridCol w="905142">
                  <a:extLst>
                    <a:ext uri="{9D8B030D-6E8A-4147-A177-3AD203B41FA5}">
                      <a16:colId xmlns:a16="http://schemas.microsoft.com/office/drawing/2014/main" xmlns="" val="20005"/>
                    </a:ext>
                  </a:extLst>
                </a:gridCol>
              </a:tblGrid>
              <a:tr h="699328">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EMS Response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Tour D</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Operational Performance Measure:</a:t>
                      </a:r>
                      <a:r>
                        <a:rPr kumimoji="0" lang="en-US" sz="1200" b="1" i="0" u="none" strike="noStrike" cap="none" normalizeH="0" baseline="0" dirty="0">
                          <a:ln>
                            <a:noFill/>
                          </a:ln>
                          <a:solidFill>
                            <a:srgbClr val="FF0000"/>
                          </a:solidFill>
                          <a:effectLst/>
                          <a:latin typeface="Arial" charset="0"/>
                        </a:rPr>
                        <a:t> </a:t>
                      </a:r>
                      <a:r>
                        <a:rPr kumimoji="0" lang="en-US" sz="1200" b="0" i="0" u="none" strike="noStrike" cap="none" normalizeH="0" baseline="0" dirty="0">
                          <a:ln>
                            <a:noFill/>
                          </a:ln>
                          <a:solidFill>
                            <a:schemeClr val="tx1"/>
                          </a:solidFill>
                          <a:effectLst/>
                          <a:latin typeface="Arial" charset="0"/>
                        </a:rPr>
                        <a:t>To measure the Response to EMS incidents City-wide.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99328">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Data Source: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rPr>
                        <a:t>Firehouse Software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Current Period: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99634">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Provide Quality Emergency Services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Performance Target:</a:t>
                      </a:r>
                      <a:r>
                        <a:rPr kumimoji="0" lang="en-US" sz="1200" b="0" i="0" u="none" strike="noStrike" cap="none" normalizeH="0" baseline="0" dirty="0">
                          <a:ln>
                            <a:noFill/>
                          </a:ln>
                          <a:solidFill>
                            <a:schemeClr val="tx1"/>
                          </a:solidFill>
                          <a:effectLst/>
                          <a:latin typeface="Arial" charset="0"/>
                        </a:rPr>
                        <a:t> Arrival of 5 minutes or less for First Responder calls - National Standard 1710 is at 90%.  </a:t>
                      </a:r>
                      <a:endParaRPr kumimoji="0" lang="en-US" sz="1200" b="1"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1637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390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Analysis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bg1"/>
                          </a:solidFill>
                          <a:effectLst/>
                          <a:latin typeface="Arial" charset="0"/>
                        </a:rPr>
                        <a:t>Recommendations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Impact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04"/>
                  </a:ext>
                </a:extLst>
              </a:tr>
              <a:tr h="1743171">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1200" b="0" i="0" u="none" strike="noStrike" cap="none" normalizeH="0" baseline="0" dirty="0">
                          <a:ln>
                            <a:noFill/>
                          </a:ln>
                          <a:solidFill>
                            <a:schemeClr val="tx1"/>
                          </a:solidFill>
                          <a:effectLst/>
                          <a:latin typeface="Arial" charset="0"/>
                        </a:rPr>
                        <a:t>Solid improvement when compared to February’s performance.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200" b="0" i="0" u="none" strike="noStrike" kern="1200" cap="none" spc="0" normalizeH="0" baseline="0" noProof="0" dirty="0">
                          <a:ln>
                            <a:noFill/>
                          </a:ln>
                          <a:solidFill>
                            <a:prstClr val="black"/>
                          </a:solidFill>
                          <a:effectLst/>
                          <a:uLnTx/>
                          <a:uFillTx/>
                          <a:latin typeface="Arial" charset="0"/>
                          <a:ea typeface="+mn-ea"/>
                          <a:cs typeface="+mn-cs"/>
                        </a:rPr>
                        <a:t>Continue to reiterate the importance of compliance.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Sustainment of efficient EMS delivery which allows us as a department to have a positive impact on patient survivability.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bwMode="auto">
          <a:xfrm>
            <a:off x="8489769" y="320567"/>
            <a:ext cx="616444" cy="810945"/>
          </a:xfrm>
          <a:prstGeom prst="rect">
            <a:avLst/>
          </a:prstGeom>
          <a:noFill/>
          <a:ln>
            <a:noFill/>
          </a:ln>
        </p:spPr>
      </p:pic>
      <p:graphicFrame>
        <p:nvGraphicFramePr>
          <p:cNvPr id="8" name="Chart 7"/>
          <p:cNvGraphicFramePr>
            <a:graphicFrameLocks/>
          </p:cNvGraphicFramePr>
          <p:nvPr>
            <p:extLst>
              <p:ext uri="{D42A27DB-BD31-4B8C-83A1-F6EECF244321}">
                <p14:modId xmlns:p14="http://schemas.microsoft.com/office/powerpoint/2010/main" val="1687901113"/>
              </p:ext>
            </p:extLst>
          </p:nvPr>
        </p:nvGraphicFramePr>
        <p:xfrm>
          <a:off x="-15312" y="1904999"/>
          <a:ext cx="9236628" cy="315277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57770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COMMUNITY RISK REDUCTION – </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FIRE MARSHAL OFFICE</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286969" y="2226469"/>
            <a:ext cx="2606575" cy="3429000"/>
          </a:xfrm>
          <a:prstGeom prst="rect">
            <a:avLst/>
          </a:prstGeom>
          <a:noFill/>
          <a:ln>
            <a:noFill/>
          </a:ln>
        </p:spPr>
      </p:pic>
      <p:sp>
        <p:nvSpPr>
          <p:cNvPr id="5" name="Footer Placeholder 4"/>
          <p:cNvSpPr>
            <a:spLocks noGrp="1"/>
          </p:cNvSpPr>
          <p:nvPr>
            <p:ph type="ftr" sz="quarter" idx="11"/>
          </p:nvPr>
        </p:nvSpPr>
        <p:spPr>
          <a:xfrm>
            <a:off x="1921811" y="6569869"/>
            <a:ext cx="5336890" cy="383128"/>
          </a:xfrm>
        </p:spPr>
        <p:txBody>
          <a:bodyPr/>
          <a:lstStyle/>
          <a:p>
            <a:pPr>
              <a:defRPr/>
            </a:pPr>
            <a:r>
              <a:rPr lang="en-US" sz="2800" b="1" dirty="0">
                <a:solidFill>
                  <a:prstClr val="black">
                    <a:tint val="75000"/>
                  </a:prstClr>
                </a:solidFill>
                <a:latin typeface="Times New Roman" panose="02020603050405020304" pitchFamily="18" charset="0"/>
                <a:cs typeface="Times New Roman" panose="02020603050405020304" pitchFamily="18" charset="0"/>
              </a:rPr>
              <a:t>"Goal Oriented, Results Driven" </a:t>
            </a:r>
          </a:p>
        </p:txBody>
      </p:sp>
    </p:spTree>
    <p:extLst>
      <p:ext uri="{BB962C8B-B14F-4D97-AF65-F5344CB8AC3E}">
        <p14:creationId xmlns:p14="http://schemas.microsoft.com/office/powerpoint/2010/main" val="21497892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ctrTitle"/>
          </p:nvPr>
        </p:nvSpPr>
        <p:spPr>
          <a:xfrm>
            <a:off x="689146" y="2294741"/>
            <a:ext cx="7802221" cy="1474885"/>
          </a:xfrm>
        </p:spPr>
        <p:txBody>
          <a:bodyPr/>
          <a:lstStyle/>
          <a:p>
            <a:pPr eaLnBrk="1" hangingPunct="1"/>
            <a:r>
              <a:rPr lang="en-US" dirty="0">
                <a:ea typeface="ＭＳ Ｐゴシック"/>
                <a:cs typeface="ＭＳ Ｐゴシック"/>
              </a:rPr>
              <a:t>  </a:t>
            </a:r>
          </a:p>
        </p:txBody>
      </p:sp>
      <p:graphicFrame>
        <p:nvGraphicFramePr>
          <p:cNvPr id="4" name="Group 89"/>
          <p:cNvGraphicFramePr>
            <a:graphicFrameLocks noGrp="1"/>
          </p:cNvGraphicFramePr>
          <p:nvPr>
            <p:extLst>
              <p:ext uri="{D42A27DB-BD31-4B8C-83A1-F6EECF244321}">
                <p14:modId xmlns:p14="http://schemas.microsoft.com/office/powerpoint/2010/main" val="1681988051"/>
              </p:ext>
            </p:extLst>
          </p:nvPr>
        </p:nvGraphicFramePr>
        <p:xfrm>
          <a:off x="4" y="0"/>
          <a:ext cx="9180514" cy="7196140"/>
        </p:xfrm>
        <a:graphic>
          <a:graphicData uri="http://schemas.openxmlformats.org/drawingml/2006/table">
            <a:tbl>
              <a:tblPr/>
              <a:tblGrid>
                <a:gridCol w="765043">
                  <a:extLst>
                    <a:ext uri="{9D8B030D-6E8A-4147-A177-3AD203B41FA5}">
                      <a16:colId xmlns:a16="http://schemas.microsoft.com/office/drawing/2014/main" xmlns="" val="20000"/>
                    </a:ext>
                  </a:extLst>
                </a:gridCol>
                <a:gridCol w="765043">
                  <a:extLst>
                    <a:ext uri="{9D8B030D-6E8A-4147-A177-3AD203B41FA5}">
                      <a16:colId xmlns:a16="http://schemas.microsoft.com/office/drawing/2014/main" xmlns="" val="20001"/>
                    </a:ext>
                  </a:extLst>
                </a:gridCol>
                <a:gridCol w="765043">
                  <a:extLst>
                    <a:ext uri="{9D8B030D-6E8A-4147-A177-3AD203B41FA5}">
                      <a16:colId xmlns:a16="http://schemas.microsoft.com/office/drawing/2014/main" xmlns="" val="20002"/>
                    </a:ext>
                  </a:extLst>
                </a:gridCol>
                <a:gridCol w="765043">
                  <a:extLst>
                    <a:ext uri="{9D8B030D-6E8A-4147-A177-3AD203B41FA5}">
                      <a16:colId xmlns:a16="http://schemas.microsoft.com/office/drawing/2014/main" xmlns="" val="20003"/>
                    </a:ext>
                  </a:extLst>
                </a:gridCol>
                <a:gridCol w="2919492">
                  <a:extLst>
                    <a:ext uri="{9D8B030D-6E8A-4147-A177-3AD203B41FA5}">
                      <a16:colId xmlns:a16="http://schemas.microsoft.com/office/drawing/2014/main" xmlns="" val="20004"/>
                    </a:ext>
                  </a:extLst>
                </a:gridCol>
                <a:gridCol w="1502883">
                  <a:extLst>
                    <a:ext uri="{9D8B030D-6E8A-4147-A177-3AD203B41FA5}">
                      <a16:colId xmlns:a16="http://schemas.microsoft.com/office/drawing/2014/main" xmlns="" val="20005"/>
                    </a:ext>
                  </a:extLst>
                </a:gridCol>
                <a:gridCol w="1697967">
                  <a:extLst>
                    <a:ext uri="{9D8B030D-6E8A-4147-A177-3AD203B41FA5}">
                      <a16:colId xmlns:a16="http://schemas.microsoft.com/office/drawing/2014/main" xmlns="" val="20006"/>
                    </a:ext>
                  </a:extLst>
                </a:gridCol>
              </a:tblGrid>
              <a:tr h="945399">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pitchFamily="34" charset="0"/>
                          <a:ea typeface="ＭＳ Ｐゴシック" charset="-128"/>
                        </a:rPr>
                        <a:t>Performance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ＭＳ Ｐゴシック" charset="-128"/>
                        </a:rPr>
                        <a:t>Community Risk Reduction Division -FM</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cs typeface="Arial" pitchFamily="34" charset="0"/>
                        </a:rPr>
                        <a:t>Operational Performance Measure: </a:t>
                      </a:r>
                      <a:r>
                        <a:rPr kumimoji="0" lang="en-US" sz="1200" b="0" i="0" u="none" strike="noStrike" cap="none" normalizeH="0" baseline="0" dirty="0">
                          <a:ln>
                            <a:noFill/>
                          </a:ln>
                          <a:solidFill>
                            <a:schemeClr val="tx1"/>
                          </a:solidFill>
                          <a:effectLst/>
                          <a:latin typeface="Arial" pitchFamily="34" charset="0"/>
                          <a:ea typeface="ＭＳ Ｐゴシック" charset="-128"/>
                          <a:cs typeface="Arial" pitchFamily="34" charset="0"/>
                        </a:rPr>
                        <a:t>Efficient Deployment of resources to support code enforcement and fire prevention initiatives that reduce avoidable incidents.</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48917">
                <a:tc gridSpan="4">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ＭＳ Ｐゴシック" charset="-128"/>
                        </a:rPr>
                        <a:t>Provide Quality Code enforcement</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Performance Target – </a:t>
                      </a:r>
                      <a:r>
                        <a:rPr kumimoji="0" lang="en-US" sz="1200" b="0" i="0" u="none" strike="noStrike" cap="none" normalizeH="0" baseline="0" dirty="0">
                          <a:ln>
                            <a:noFill/>
                          </a:ln>
                          <a:solidFill>
                            <a:schemeClr val="tx1"/>
                          </a:solidFill>
                          <a:effectLst/>
                          <a:latin typeface="Arial" pitchFamily="34" charset="0"/>
                          <a:ea typeface="ＭＳ Ｐゴシック" charset="-128"/>
                        </a:rPr>
                        <a:t>Risk in the community are minimized through a proactive code enforcement and public education program, respectively.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7831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Data Source:  </a:t>
                      </a:r>
                      <a:r>
                        <a:rPr kumimoji="0" lang="en-US" sz="1200" b="0" i="0" u="none" strike="noStrike" cap="none" normalizeH="0" baseline="0" dirty="0">
                          <a:ln>
                            <a:noFill/>
                          </a:ln>
                          <a:solidFill>
                            <a:schemeClr val="tx1"/>
                          </a:solidFill>
                          <a:effectLst/>
                          <a:latin typeface="Arial" pitchFamily="34" charset="0"/>
                          <a:ea typeface="ＭＳ Ｐゴシック" charset="-128"/>
                        </a:rPr>
                        <a:t>HFD Firehouse Software</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9"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9" hMerge="1">
                  <a:txBody>
                    <a:bodyPr/>
                    <a:lstStyle/>
                    <a:p>
                      <a:endParaRPr lang="en-US"/>
                    </a:p>
                  </a:txBody>
                  <a:tcPr/>
                </a:tc>
                <a:tc rowSpan="9" hMerge="1">
                  <a:txBody>
                    <a:bodyPr/>
                    <a:lstStyle/>
                    <a:p>
                      <a:endParaRPr lang="en-US"/>
                    </a:p>
                  </a:txBody>
                  <a:tcPr/>
                </a:tc>
                <a:extLst>
                  <a:ext uri="{0D108BD9-81ED-4DB2-BD59-A6C34878D82A}">
                    <a16:rowId xmlns:a16="http://schemas.microsoft.com/office/drawing/2014/main" xmlns="" val="10002"/>
                  </a:ext>
                </a:extLst>
              </a:tr>
              <a:tr h="278315">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Current Period:   </a:t>
                      </a: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3"/>
                  </a:ext>
                </a:extLst>
              </a:tr>
              <a:tr h="287580">
                <a:tc grid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HISTORICAL ANALYSIS</a:t>
                      </a:r>
                      <a:endParaRPr kumimoji="0" lang="en-US" sz="1400" b="0" i="0" u="none" strike="noStrike" cap="none" normalizeH="0" baseline="0" dirty="0">
                        <a:ln>
                          <a:noFill/>
                        </a:ln>
                        <a:solidFill>
                          <a:schemeClr val="bg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4"/>
                  </a:ext>
                </a:extLst>
              </a:tr>
              <a:tr h="399045">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ea typeface="ＭＳ Ｐゴシック" charset="-128"/>
                        </a:rPr>
                        <a:t>Reporting Period</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100" b="1" i="0" u="none" strike="noStrike" cap="none" normalizeH="0" baseline="0" dirty="0">
                          <a:ln>
                            <a:noFill/>
                          </a:ln>
                          <a:solidFill>
                            <a:schemeClr val="tx1"/>
                          </a:solidFill>
                          <a:effectLst/>
                          <a:latin typeface="Arial" pitchFamily="34" charset="0"/>
                          <a:ea typeface="ＭＳ Ｐゴシック" charset="-128"/>
                        </a:rPr>
                        <a:t>Violations</a:t>
                      </a: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5"/>
                  </a:ext>
                </a:extLst>
              </a:tr>
              <a:tr h="541151">
                <a:tc vMerge="1">
                  <a:txBody>
                    <a:bodyPr/>
                    <a:lstStyle/>
                    <a:p>
                      <a:endParaRPr lang="en-US"/>
                    </a:p>
                  </a:txBody>
                  <a:tcP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outerShdw blurRad="38100" dist="38100" dir="2700000" algn="tl">
                              <a:srgbClr val="FFFFFF"/>
                            </a:outerShdw>
                          </a:effectLst>
                          <a:latin typeface="Calibri" pitchFamily="34" charset="0"/>
                          <a:ea typeface="ＭＳ Ｐゴシック" charset="-128"/>
                        </a:rPr>
                        <a:t>Violations Found</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Calibri" pitchFamily="34" charset="0"/>
                          <a:ea typeface="ＭＳ Ｐゴシック" charset="-128"/>
                        </a:rPr>
                        <a:t>Violations Cleared</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chemeClr val="tx1"/>
                        </a:solidFill>
                        <a:effectLst/>
                        <a:latin typeface="Calibri" pitchFamily="34" charset="0"/>
                        <a:ea typeface="ＭＳ Ｐゴシック" charset="-128"/>
                      </a:endParaRP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6"/>
                  </a:ext>
                </a:extLst>
              </a:tr>
              <a:tr h="278315">
                <a:tc>
                  <a:txBody>
                    <a:bodyPr/>
                    <a:lstStyle/>
                    <a:p>
                      <a:pPr algn="ctr"/>
                      <a:r>
                        <a:rPr lang="en-US" sz="1200" b="1" dirty="0"/>
                        <a:t>11/20</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dirty="0"/>
                        <a:t>61</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dirty="0"/>
                        <a:t>69</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ea typeface="ＭＳ Ｐゴシック" charset="-128"/>
                      </a:endParaRP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7"/>
                  </a:ext>
                </a:extLst>
              </a:tr>
              <a:tr h="278315">
                <a:tc>
                  <a:txBody>
                    <a:bodyPr/>
                    <a:lstStyle/>
                    <a:p>
                      <a:pPr algn="ctr"/>
                      <a:r>
                        <a:rPr lang="en-US" sz="1200" b="1" dirty="0"/>
                        <a:t>12/20</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dirty="0"/>
                        <a:t>122</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dirty="0"/>
                        <a:t>177</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ea typeface="ＭＳ Ｐゴシック" charset="-128"/>
                      </a:endParaRP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8"/>
                  </a:ext>
                </a:extLst>
              </a:tr>
              <a:tr h="278315">
                <a:tc>
                  <a:txBody>
                    <a:bodyPr/>
                    <a:lstStyle/>
                    <a:p>
                      <a:pPr algn="ctr"/>
                      <a:r>
                        <a:rPr lang="en-US" sz="1200" b="1" dirty="0"/>
                        <a:t>01/21</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dirty="0"/>
                        <a:t>381</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dirty="0"/>
                        <a:t>21</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ea typeface="ＭＳ Ｐゴシック" charset="-128"/>
                      </a:endParaRP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9"/>
                  </a:ext>
                </a:extLst>
              </a:tr>
              <a:tr h="278315">
                <a:tc>
                  <a:txBody>
                    <a:bodyPr/>
                    <a:lstStyle/>
                    <a:p>
                      <a:pPr algn="ctr"/>
                      <a:r>
                        <a:rPr lang="en-US" sz="1200" b="1"/>
                        <a:t>02/21</a:t>
                      </a:r>
                      <a:endParaRPr lang="en-US" sz="1200" b="1" dirty="0"/>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dirty="0"/>
                        <a:t>84</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dirty="0"/>
                        <a:t>91</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ea typeface="ＭＳ Ｐゴシック" charset="-128"/>
                      </a:endParaRP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10"/>
                  </a:ext>
                </a:extLst>
              </a:tr>
              <a:tr h="278315">
                <a:tc>
                  <a:txBody>
                    <a:bodyPr/>
                    <a:lstStyle/>
                    <a:p>
                      <a:pPr algn="ctr"/>
                      <a:r>
                        <a:rPr lang="en-US" sz="1200" b="1" dirty="0"/>
                        <a:t>03/21</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dirty="0"/>
                        <a:t>407</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dirty="0"/>
                        <a:t>270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ea typeface="ＭＳ Ｐゴシック" charset="-128"/>
                      </a:endParaRP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r h="278315">
                <a:tc>
                  <a:txBody>
                    <a:bodyPr/>
                    <a:lstStyle/>
                    <a:p>
                      <a:pPr algn="ctr"/>
                      <a:r>
                        <a:rPr lang="en-US" sz="1200" b="1" dirty="0" smtClean="0"/>
                        <a:t>04/21</a:t>
                      </a:r>
                      <a:endParaRPr lang="en-US" sz="1200" b="1" dirty="0"/>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dirty="0" smtClean="0"/>
                        <a:t>210</a:t>
                      </a:r>
                      <a:endParaRPr lang="en-US" sz="1200" dirty="0"/>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dirty="0" smtClean="0"/>
                        <a:t>159</a:t>
                      </a:r>
                      <a:endParaRPr lang="en-US" sz="1200" dirty="0"/>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ea typeface="ＭＳ Ｐゴシック" charset="-128"/>
                      </a:endParaRP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2"/>
                  </a:ext>
                </a:extLst>
              </a:tr>
              <a:tr h="278315">
                <a:tc>
                  <a:txBody>
                    <a:bodyPr/>
                    <a:lstStyle/>
                    <a:p>
                      <a:pPr algn="ctr"/>
                      <a:endParaRPr lang="en-US" sz="1200" b="1" dirty="0"/>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endParaRPr lang="en-US" sz="1200" dirty="0"/>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endParaRPr lang="en-US" sz="1200" dirty="0"/>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Calibri" pitchFamily="34" charset="0"/>
                        <a:ea typeface="ＭＳ Ｐゴシック" charset="-128"/>
                      </a:endParaRP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3"/>
                  </a:ext>
                </a:extLst>
              </a:tr>
              <a:tr h="309198">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Attendance</a:t>
                      </a:r>
                    </a:p>
                  </a:txBody>
                  <a:tcPr marL="91805" marR="91805" marT="45899" marB="458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Recommendations</a:t>
                      </a:r>
                    </a:p>
                  </a:txBody>
                  <a:tcPr marL="91805" marR="91805" marT="45899" marB="458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Impact</a:t>
                      </a:r>
                    </a:p>
                  </a:txBody>
                  <a:tcPr marL="91805" marR="91805" marT="45899" marB="458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14"/>
                  </a:ext>
                </a:extLst>
              </a:tr>
              <a:tr h="1560015">
                <a:tc gridSpan="4">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100" b="1" i="0" u="none" strike="noStrike" cap="none" normalizeH="0" baseline="0" dirty="0">
                        <a:ln>
                          <a:noFill/>
                        </a:ln>
                        <a:solidFill>
                          <a:schemeClr val="tx1"/>
                        </a:solidFill>
                        <a:effectLst/>
                        <a:latin typeface="Arial" charset="0"/>
                      </a:endParaRPr>
                    </a:p>
                  </a:txBody>
                  <a:tcPr marL="91805" marR="91805" marT="45899" marB="4589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1100" b="0" i="1" u="none" strike="noStrike" cap="none" normalizeH="0" baseline="0" dirty="0">
                          <a:ln>
                            <a:noFill/>
                          </a:ln>
                          <a:solidFill>
                            <a:schemeClr val="tx1"/>
                          </a:solidFill>
                          <a:effectLst/>
                          <a:latin typeface="Arial" pitchFamily="34" charset="0"/>
                          <a:ea typeface="ＭＳ Ｐゴシック" charset="-128"/>
                        </a:rPr>
                        <a:t>**</a:t>
                      </a:r>
                      <a:r>
                        <a:rPr kumimoji="0" lang="en-US" sz="1100" b="1" i="1" u="none" strike="noStrike" cap="none" normalizeH="0" baseline="0" dirty="0">
                          <a:ln>
                            <a:noFill/>
                          </a:ln>
                          <a:solidFill>
                            <a:schemeClr val="tx1"/>
                          </a:solidFill>
                          <a:effectLst/>
                          <a:latin typeface="Arial" pitchFamily="34" charset="0"/>
                          <a:ea typeface="ＭＳ Ｐゴシック" charset="-128"/>
                        </a:rPr>
                        <a:t>THIRD REQUEST</a:t>
                      </a:r>
                      <a:r>
                        <a:rPr kumimoji="0" lang="en-US" sz="1100" b="0" i="1" u="none" strike="noStrike" cap="none" normalizeH="0" baseline="0" dirty="0">
                          <a:ln>
                            <a:noFill/>
                          </a:ln>
                          <a:solidFill>
                            <a:schemeClr val="tx1"/>
                          </a:solidFill>
                          <a:effectLst/>
                          <a:latin typeface="Arial" pitchFamily="34" charset="0"/>
                          <a:ea typeface="ＭＳ Ｐゴシック" charset="-128"/>
                        </a:rPr>
                        <a:t>** </a:t>
                      </a:r>
                      <a:r>
                        <a:rPr kumimoji="0" lang="en-US" sz="1100" b="0" i="0" u="none" strike="noStrike" cap="none" normalizeH="0" baseline="0" dirty="0">
                          <a:ln>
                            <a:noFill/>
                          </a:ln>
                          <a:solidFill>
                            <a:schemeClr val="tx1"/>
                          </a:solidFill>
                          <a:effectLst/>
                          <a:latin typeface="Arial" pitchFamily="34" charset="0"/>
                          <a:ea typeface="ＭＳ Ｐゴシック" charset="-128"/>
                        </a:rPr>
                        <a:t>Forward a report to the fire chief’s office pertaining to what inspections were supposed to be done in 2020 versus what inspections actually did get done which should include a plan on how inspections will be conducted in 2021.  </a:t>
                      </a:r>
                    </a:p>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1100" b="0" i="0" u="none" strike="noStrike" cap="none" normalizeH="0" baseline="0" dirty="0">
                          <a:ln>
                            <a:noFill/>
                          </a:ln>
                          <a:solidFill>
                            <a:schemeClr val="tx1"/>
                          </a:solidFill>
                          <a:effectLst/>
                          <a:latin typeface="Arial" pitchFamily="34" charset="0"/>
                          <a:ea typeface="ＭＳ Ｐゴシック" charset="-128"/>
                        </a:rPr>
                        <a:t>90% of time is not accounted. </a:t>
                      </a:r>
                    </a:p>
                  </a:txBody>
                  <a:tcPr marL="91805" marR="91805" marT="45899" marB="4589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2DCDB"/>
                    </a:solidFill>
                  </a:tcPr>
                </a:tc>
                <a:tc gridSpan="2">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1100" b="0" i="0" u="none" strike="noStrike" cap="none" normalizeH="0" baseline="0" dirty="0">
                          <a:ln>
                            <a:noFill/>
                          </a:ln>
                          <a:solidFill>
                            <a:schemeClr val="tx1"/>
                          </a:solidFill>
                          <a:effectLst/>
                          <a:latin typeface="Arial" charset="0"/>
                        </a:rPr>
                        <a:t>Reduction of risks in the community as it pertains to our external stakeholders. </a:t>
                      </a:r>
                    </a:p>
                  </a:txBody>
                  <a:tcPr marL="91805" marR="91805" marT="45899" marB="4589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7E4BD"/>
                    </a:solidFill>
                  </a:tcPr>
                </a:tc>
                <a:tc hMerge="1">
                  <a:txBody>
                    <a:bodyPr/>
                    <a:lstStyle/>
                    <a:p>
                      <a:endParaRPr lang="en-US"/>
                    </a:p>
                  </a:txBody>
                  <a:tcPr/>
                </a:tc>
                <a:extLst>
                  <a:ext uri="{0D108BD9-81ED-4DB2-BD59-A6C34878D82A}">
                    <a16:rowId xmlns:a16="http://schemas.microsoft.com/office/drawing/2014/main" xmlns="" val="10015"/>
                  </a:ext>
                </a:extLst>
              </a:tr>
            </a:tbl>
          </a:graphicData>
        </a:graphic>
      </p:graphicFrame>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8020274" y="16669"/>
            <a:ext cx="616444" cy="810945"/>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2291250809"/>
              </p:ext>
            </p:extLst>
          </p:nvPr>
        </p:nvGraphicFramePr>
        <p:xfrm>
          <a:off x="1" y="5642810"/>
          <a:ext cx="3063240" cy="692364"/>
        </p:xfrm>
        <a:graphic>
          <a:graphicData uri="http://schemas.openxmlformats.org/drawingml/2006/table">
            <a:tbl>
              <a:tblPr>
                <a:tableStyleId>{073A0DAA-6AF3-43AB-8588-CEC1D06C72B9}</a:tableStyleId>
              </a:tblPr>
              <a:tblGrid>
                <a:gridCol w="1101022">
                  <a:extLst>
                    <a:ext uri="{9D8B030D-6E8A-4147-A177-3AD203B41FA5}">
                      <a16:colId xmlns:a16="http://schemas.microsoft.com/office/drawing/2014/main" xmlns="" val="20000"/>
                    </a:ext>
                  </a:extLst>
                </a:gridCol>
                <a:gridCol w="523258">
                  <a:extLst>
                    <a:ext uri="{9D8B030D-6E8A-4147-A177-3AD203B41FA5}">
                      <a16:colId xmlns:a16="http://schemas.microsoft.com/office/drawing/2014/main" xmlns="" val="20001"/>
                    </a:ext>
                  </a:extLst>
                </a:gridCol>
                <a:gridCol w="915702">
                  <a:extLst>
                    <a:ext uri="{9D8B030D-6E8A-4147-A177-3AD203B41FA5}">
                      <a16:colId xmlns:a16="http://schemas.microsoft.com/office/drawing/2014/main" xmlns="" val="20002"/>
                    </a:ext>
                  </a:extLst>
                </a:gridCol>
                <a:gridCol w="523258">
                  <a:extLst>
                    <a:ext uri="{9D8B030D-6E8A-4147-A177-3AD203B41FA5}">
                      <a16:colId xmlns:a16="http://schemas.microsoft.com/office/drawing/2014/main" xmlns="" val="20003"/>
                    </a:ext>
                  </a:extLst>
                </a:gridCol>
              </a:tblGrid>
              <a:tr h="346182">
                <a:tc>
                  <a:txBody>
                    <a:bodyPr/>
                    <a:lstStyle/>
                    <a:p>
                      <a:pPr algn="ctr" rtl="0" fontAlgn="ctr"/>
                      <a:r>
                        <a:rPr lang="en-US" sz="1100" b="1" i="0" u="none" strike="noStrike">
                          <a:solidFill>
                            <a:srgbClr val="000000"/>
                          </a:solidFill>
                          <a:effectLst/>
                          <a:latin typeface="Calibri" panose="020F0502020204030204" pitchFamily="34" charset="0"/>
                        </a:rPr>
                        <a:t>Total Working Hours: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1,179.05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Total Hours Off: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840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6182">
                <a:tc>
                  <a:txBody>
                    <a:bodyPr/>
                    <a:lstStyle/>
                    <a:p>
                      <a:pPr algn="ctr" rtl="0" fontAlgn="ctr"/>
                      <a:r>
                        <a:rPr lang="en-US" sz="1100" b="1" i="0" u="none" strike="noStrike">
                          <a:solidFill>
                            <a:srgbClr val="000000"/>
                          </a:solidFill>
                          <a:effectLst/>
                          <a:latin typeface="Calibri" panose="020F0502020204030204" pitchFamily="34" charset="0"/>
                        </a:rPr>
                        <a:t>Total Hours on Duty: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1,385.25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Hours Accounted For: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dirty="0">
                          <a:solidFill>
                            <a:srgbClr val="000000"/>
                          </a:solidFill>
                          <a:effectLst/>
                          <a:latin typeface="Calibri" panose="020F0502020204030204" pitchFamily="34" charset="0"/>
                        </a:rPr>
                        <a:t>85.11%</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1187689569"/>
              </p:ext>
            </p:extLst>
          </p:nvPr>
        </p:nvGraphicFramePr>
        <p:xfrm>
          <a:off x="3063240" y="1572768"/>
          <a:ext cx="6117336" cy="37490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9861769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89"/>
          <p:cNvGraphicFramePr>
            <a:graphicFrameLocks noGrp="1"/>
          </p:cNvGraphicFramePr>
          <p:nvPr>
            <p:extLst>
              <p:ext uri="{D42A27DB-BD31-4B8C-83A1-F6EECF244321}">
                <p14:modId xmlns:p14="http://schemas.microsoft.com/office/powerpoint/2010/main" val="2301574190"/>
              </p:ext>
            </p:extLst>
          </p:nvPr>
        </p:nvGraphicFramePr>
        <p:xfrm>
          <a:off x="0" y="0"/>
          <a:ext cx="9180513" cy="7689865"/>
        </p:xfrm>
        <a:graphic>
          <a:graphicData uri="http://schemas.openxmlformats.org/drawingml/2006/table">
            <a:tbl>
              <a:tblPr/>
              <a:tblGrid>
                <a:gridCol w="3345682">
                  <a:extLst>
                    <a:ext uri="{9D8B030D-6E8A-4147-A177-3AD203B41FA5}">
                      <a16:colId xmlns:a16="http://schemas.microsoft.com/office/drawing/2014/main" xmlns="" val="20000"/>
                    </a:ext>
                  </a:extLst>
                </a:gridCol>
                <a:gridCol w="2068432">
                  <a:extLst>
                    <a:ext uri="{9D8B030D-6E8A-4147-A177-3AD203B41FA5}">
                      <a16:colId xmlns:a16="http://schemas.microsoft.com/office/drawing/2014/main" xmlns="" val="20001"/>
                    </a:ext>
                  </a:extLst>
                </a:gridCol>
                <a:gridCol w="565549">
                  <a:extLst>
                    <a:ext uri="{9D8B030D-6E8A-4147-A177-3AD203B41FA5}">
                      <a16:colId xmlns:a16="http://schemas.microsoft.com/office/drawing/2014/main" xmlns="" val="20002"/>
                    </a:ext>
                  </a:extLst>
                </a:gridCol>
                <a:gridCol w="1502883">
                  <a:extLst>
                    <a:ext uri="{9D8B030D-6E8A-4147-A177-3AD203B41FA5}">
                      <a16:colId xmlns:a16="http://schemas.microsoft.com/office/drawing/2014/main" xmlns="" val="20003"/>
                    </a:ext>
                  </a:extLst>
                </a:gridCol>
                <a:gridCol w="1697967">
                  <a:extLst>
                    <a:ext uri="{9D8B030D-6E8A-4147-A177-3AD203B41FA5}">
                      <a16:colId xmlns:a16="http://schemas.microsoft.com/office/drawing/2014/main" xmlns="" val="20004"/>
                    </a:ext>
                  </a:extLst>
                </a:gridCol>
              </a:tblGrid>
              <a:tr h="499968">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pitchFamily="34" charset="0"/>
                          <a:ea typeface="ＭＳ Ｐゴシック" charset="-128"/>
                        </a:rPr>
                        <a:t>Performance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ＭＳ Ｐゴシック" charset="-128"/>
                        </a:rPr>
                        <a:t>Community Risk Reduction Division -FM</a:t>
                      </a: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cs typeface="Arial" pitchFamily="34" charset="0"/>
                        </a:rPr>
                        <a:t>Operational Performance Measure:   </a:t>
                      </a:r>
                      <a:r>
                        <a:rPr kumimoji="0" lang="en-US" sz="1200" b="0" i="0" u="none" strike="noStrike" cap="none" normalizeH="0" baseline="0" dirty="0">
                          <a:ln>
                            <a:noFill/>
                          </a:ln>
                          <a:solidFill>
                            <a:schemeClr val="tx1"/>
                          </a:solidFill>
                          <a:effectLst/>
                          <a:latin typeface="Arial" pitchFamily="34" charset="0"/>
                          <a:ea typeface="ＭＳ Ｐゴシック" charset="-128"/>
                          <a:cs typeface="Arial" pitchFamily="34" charset="0"/>
                        </a:rPr>
                        <a:t>Decrease avoidable incidents within the City of Hartford. </a:t>
                      </a: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ＭＳ Ｐゴシック" charset="-128"/>
                      </a:endParaRPr>
                    </a:p>
                  </a:txBody>
                  <a:tcPr marT="45716" marB="45716"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499968">
                <a:tc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Data Source: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charset="0"/>
                        </a:rPr>
                        <a:t>Firehouse Software</a:t>
                      </a: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Current Period: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charset="0"/>
                      </a:endParaRP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dirty="0"/>
                    </a:p>
                  </a:txBody>
                  <a:tcPr/>
                </a:tc>
                <a:tc vMerge="1">
                  <a:txBody>
                    <a:bodyPr/>
                    <a:lstStyle/>
                    <a:p>
                      <a:endParaRPr lang="en-US"/>
                    </a:p>
                  </a:txBody>
                  <a:tcPr/>
                </a:tc>
                <a:extLst>
                  <a:ext uri="{0D108BD9-81ED-4DB2-BD59-A6C34878D82A}">
                    <a16:rowId xmlns:a16="http://schemas.microsoft.com/office/drawing/2014/main" xmlns="" val="10001"/>
                  </a:ext>
                </a:extLst>
              </a:tr>
              <a:tr h="643458">
                <a:tc>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ＭＳ Ｐゴシック" charset="-128"/>
                        </a:rPr>
                        <a:t>Provide Quality Code Enforcement, Public Education, &amp; Community Engagement</a:t>
                      </a: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Performance Target – </a:t>
                      </a:r>
                      <a:r>
                        <a:rPr kumimoji="0" lang="en-US" sz="1200" b="0" i="0" u="none" strike="noStrike" cap="none" normalizeH="0" baseline="0" dirty="0">
                          <a:ln>
                            <a:noFill/>
                          </a:ln>
                          <a:solidFill>
                            <a:srgbClr val="000000"/>
                          </a:solidFill>
                          <a:effectLst/>
                          <a:latin typeface="Arial" pitchFamily="34" charset="0"/>
                          <a:ea typeface="ＭＳ Ｐゴシック" charset="-128"/>
                        </a:rPr>
                        <a:t>Show a 30% decrease in fires by end </a:t>
                      </a:r>
                      <a:r>
                        <a:rPr kumimoji="0" lang="en-US" sz="1200" b="0" i="0" u="none" strike="noStrike" cap="none" normalizeH="0" baseline="0">
                          <a:ln>
                            <a:noFill/>
                          </a:ln>
                          <a:solidFill>
                            <a:srgbClr val="000000"/>
                          </a:solidFill>
                          <a:effectLst/>
                          <a:latin typeface="Arial" pitchFamily="34" charset="0"/>
                          <a:ea typeface="ＭＳ Ｐゴシック" charset="-128"/>
                        </a:rPr>
                        <a:t>of FY2021</a:t>
                      </a:r>
                      <a:r>
                        <a:rPr kumimoji="0" lang="en-US" sz="1200" b="0" i="0" u="none" strike="noStrike" cap="none" normalizeH="0" baseline="0" dirty="0">
                          <a:ln>
                            <a:noFill/>
                          </a:ln>
                          <a:solidFill>
                            <a:srgbClr val="000000"/>
                          </a:solidFill>
                          <a:effectLst/>
                          <a:latin typeface="Arial" pitchFamily="34" charset="0"/>
                          <a:ea typeface="ＭＳ Ｐゴシック" charset="-128"/>
                        </a:rPr>
                        <a:t>.</a:t>
                      </a:r>
                      <a:r>
                        <a:rPr kumimoji="0" lang="en-US" sz="1200" b="0" i="0" u="none" strike="noStrike" cap="none" normalizeH="0" baseline="0" dirty="0">
                          <a:ln>
                            <a:noFill/>
                          </a:ln>
                          <a:solidFill>
                            <a:schemeClr val="tx1"/>
                          </a:solidFill>
                          <a:effectLst/>
                          <a:latin typeface="Arial" pitchFamily="34" charset="0"/>
                          <a:ea typeface="ＭＳ Ｐゴシック" charset="-12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a typeface="ＭＳ Ｐゴシック" charset="-128"/>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312851">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ea typeface="ＭＳ Ｐゴシック" charset="-128"/>
                      </a:endParaRP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ＭＳ Ｐゴシック" charset="-128"/>
                      </a:endParaRP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376267">
                <a:tc vMerge="1">
                  <a:txBody>
                    <a:bodyPr/>
                    <a:lstStyle/>
                    <a:p>
                      <a:pPr algn="ctr"/>
                      <a:endParaRPr lang="en-US" sz="800" b="1" dirty="0">
                        <a:latin typeface="Arial" panose="020B0604020202020204" pitchFamily="34" charset="0"/>
                        <a:cs typeface="Arial" panose="020B0604020202020204" pitchFamily="34" charset="0"/>
                      </a:endParaRPr>
                    </a:p>
                  </a:txBody>
                  <a:tcPr marT="45716" marB="45716"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ＭＳ Ｐゴシック" charset="-128"/>
                      </a:endParaRP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4"/>
                  </a:ext>
                </a:extLst>
              </a:tr>
              <a:tr h="3064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Analysis</a:t>
                      </a:r>
                    </a:p>
                  </a:txBody>
                  <a:tcPr marT="45716" marB="4571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70C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Recommendations</a:t>
                      </a:r>
                    </a:p>
                  </a:txBody>
                  <a:tcPr marT="45716" marB="4571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Impact</a:t>
                      </a:r>
                    </a:p>
                  </a:txBody>
                  <a:tcPr marT="45716" marB="45716"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05"/>
                  </a:ext>
                </a:extLst>
              </a:tr>
              <a:tr h="2050949">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100" b="0" i="0" u="none" strike="noStrike" cap="none" normalizeH="0" baseline="0" dirty="0">
                          <a:ln>
                            <a:noFill/>
                          </a:ln>
                          <a:solidFill>
                            <a:schemeClr val="tx1"/>
                          </a:solidFill>
                          <a:effectLst/>
                          <a:latin typeface="Arial" charset="0"/>
                        </a:rPr>
                        <a:t>Unintentional fires were high again for March of 2021 as they were in March of 2020.  </a:t>
                      </a:r>
                    </a:p>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100" b="0" i="0" u="none" strike="noStrike" cap="none" normalizeH="0" baseline="0" dirty="0">
                          <a:ln>
                            <a:noFill/>
                          </a:ln>
                          <a:solidFill>
                            <a:schemeClr val="tx1"/>
                          </a:solidFill>
                          <a:effectLst/>
                          <a:latin typeface="Arial" charset="0"/>
                        </a:rPr>
                        <a:t>Intentional fires are down in comparison to 2019 &amp; 2020. </a:t>
                      </a:r>
                    </a:p>
                  </a:txBody>
                  <a:tcPr marT="45716" marB="45716"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6D9F1"/>
                    </a:solidFill>
                  </a:tcPr>
                </a:tc>
                <a:tc gridSpan="2">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1100" b="0" i="0" u="none" strike="noStrike" cap="none" normalizeH="0" baseline="0" dirty="0">
                          <a:ln>
                            <a:noFill/>
                          </a:ln>
                          <a:solidFill>
                            <a:schemeClr val="tx1"/>
                          </a:solidFill>
                          <a:effectLst/>
                          <a:latin typeface="Arial" pitchFamily="34" charset="0"/>
                          <a:ea typeface="ＭＳ Ｐゴシック" charset="-128"/>
                        </a:rPr>
                        <a:t>Assess effectiveness of community risk reduction program. </a:t>
                      </a:r>
                    </a:p>
                  </a:txBody>
                  <a:tcPr marT="45716" marB="45716"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2DCDB"/>
                    </a:solidFill>
                  </a:tcPr>
                </a:tc>
                <a:tc hMerge="1">
                  <a:txBody>
                    <a:bodyPr/>
                    <a:lstStyle/>
                    <a:p>
                      <a:endParaRPr lang="en-US"/>
                    </a:p>
                  </a:txBody>
                  <a:tcPr/>
                </a:tc>
                <a:tc gridSpan="2">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100" b="0" i="0" u="none" strike="noStrike" cap="none" normalizeH="0" baseline="0" dirty="0">
                          <a:ln>
                            <a:noFill/>
                          </a:ln>
                          <a:solidFill>
                            <a:schemeClr val="tx1"/>
                          </a:solidFill>
                          <a:effectLst/>
                          <a:latin typeface="Arial" charset="0"/>
                        </a:rPr>
                        <a:t>Minimization of conflagrations in all parts of the city that are adversely impacted. </a:t>
                      </a:r>
                    </a:p>
                  </a:txBody>
                  <a:tcPr marT="45716" marB="45716"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7E4BD"/>
                    </a:solidFill>
                  </a:tcPr>
                </a:tc>
                <a:tc hMerge="1">
                  <a:txBody>
                    <a:bodyPr/>
                    <a:lstStyle/>
                    <a:p>
                      <a:endParaRPr lang="en-US"/>
                    </a:p>
                  </a:txBody>
                  <a:tcPr/>
                </a:tc>
                <a:extLst>
                  <a:ext uri="{0D108BD9-81ED-4DB2-BD59-A6C34878D82A}">
                    <a16:rowId xmlns:a16="http://schemas.microsoft.com/office/drawing/2014/main" xmlns="" val="10006"/>
                  </a:ext>
                </a:extLst>
              </a:tr>
            </a:tbl>
          </a:graphicData>
        </a:graphic>
      </p:graphicFrame>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bwMode="auto">
          <a:xfrm>
            <a:off x="8020274" y="92869"/>
            <a:ext cx="616444" cy="810945"/>
          </a:xfrm>
          <a:prstGeom prst="rect">
            <a:avLst/>
          </a:prstGeom>
          <a:noFill/>
          <a:ln>
            <a:noFill/>
          </a:ln>
        </p:spPr>
      </p:pic>
      <p:graphicFrame>
        <p:nvGraphicFramePr>
          <p:cNvPr id="7" name="Chart 6"/>
          <p:cNvGraphicFramePr>
            <a:graphicFrameLocks/>
          </p:cNvGraphicFramePr>
          <p:nvPr>
            <p:extLst>
              <p:ext uri="{D42A27DB-BD31-4B8C-83A1-F6EECF244321}">
                <p14:modId xmlns:p14="http://schemas.microsoft.com/office/powerpoint/2010/main" val="3417592757"/>
              </p:ext>
            </p:extLst>
          </p:nvPr>
        </p:nvGraphicFramePr>
        <p:xfrm>
          <a:off x="0" y="1645920"/>
          <a:ext cx="9180576" cy="371246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89063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COMMUNITY RISK REDUCTION – </a:t>
            </a:r>
            <a:r>
              <a:rPr lang="en-US" sz="36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SPECIAL SERVICES UNIT</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286969" y="2226469"/>
            <a:ext cx="2606575" cy="3429000"/>
          </a:xfrm>
          <a:prstGeom prst="rect">
            <a:avLst/>
          </a:prstGeom>
          <a:noFill/>
          <a:ln>
            <a:noFill/>
          </a:ln>
        </p:spPr>
      </p:pic>
      <p:sp>
        <p:nvSpPr>
          <p:cNvPr id="5" name="Footer Placeholder 4"/>
          <p:cNvSpPr>
            <a:spLocks noGrp="1"/>
          </p:cNvSpPr>
          <p:nvPr>
            <p:ph type="ftr" sz="quarter" idx="11"/>
          </p:nvPr>
        </p:nvSpPr>
        <p:spPr>
          <a:xfrm>
            <a:off x="1921811" y="6569869"/>
            <a:ext cx="5336890" cy="383128"/>
          </a:xfrm>
        </p:spPr>
        <p:txBody>
          <a:bodyPr/>
          <a:lstStyle/>
          <a:p>
            <a:pPr>
              <a:defRPr/>
            </a:pPr>
            <a:r>
              <a:rPr lang="en-US" sz="2800" b="1" dirty="0">
                <a:solidFill>
                  <a:prstClr val="black">
                    <a:tint val="75000"/>
                  </a:prstClr>
                </a:solidFill>
                <a:latin typeface="Times New Roman" panose="02020603050405020304" pitchFamily="18" charset="0"/>
                <a:cs typeface="Times New Roman" panose="02020603050405020304" pitchFamily="18" charset="0"/>
              </a:rPr>
              <a:t>"Goal Oriented, Results Driven" </a:t>
            </a:r>
          </a:p>
        </p:txBody>
      </p:sp>
    </p:spTree>
    <p:extLst>
      <p:ext uri="{BB962C8B-B14F-4D97-AF65-F5344CB8AC3E}">
        <p14:creationId xmlns:p14="http://schemas.microsoft.com/office/powerpoint/2010/main" val="2948629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ctrTitle"/>
          </p:nvPr>
        </p:nvSpPr>
        <p:spPr>
          <a:xfrm>
            <a:off x="689146" y="2294741"/>
            <a:ext cx="7802221" cy="1474885"/>
          </a:xfrm>
        </p:spPr>
        <p:txBody>
          <a:bodyPr/>
          <a:lstStyle/>
          <a:p>
            <a:pPr eaLnBrk="1" hangingPunct="1"/>
            <a:r>
              <a:rPr lang="en-US">
                <a:ea typeface="ＭＳ Ｐゴシック"/>
                <a:cs typeface="ＭＳ Ｐゴシック"/>
              </a:rPr>
              <a:t>  </a:t>
            </a:r>
          </a:p>
        </p:txBody>
      </p:sp>
      <p:graphicFrame>
        <p:nvGraphicFramePr>
          <p:cNvPr id="4" name="Group 89"/>
          <p:cNvGraphicFramePr>
            <a:graphicFrameLocks noGrp="1"/>
          </p:cNvGraphicFramePr>
          <p:nvPr>
            <p:extLst>
              <p:ext uri="{D42A27DB-BD31-4B8C-83A1-F6EECF244321}">
                <p14:modId xmlns:p14="http://schemas.microsoft.com/office/powerpoint/2010/main" val="3555245651"/>
              </p:ext>
            </p:extLst>
          </p:nvPr>
        </p:nvGraphicFramePr>
        <p:xfrm>
          <a:off x="4" y="-4"/>
          <a:ext cx="9180514" cy="7196141"/>
        </p:xfrm>
        <a:graphic>
          <a:graphicData uri="http://schemas.openxmlformats.org/drawingml/2006/table">
            <a:tbl>
              <a:tblPr/>
              <a:tblGrid>
                <a:gridCol w="765043">
                  <a:extLst>
                    <a:ext uri="{9D8B030D-6E8A-4147-A177-3AD203B41FA5}">
                      <a16:colId xmlns:a16="http://schemas.microsoft.com/office/drawing/2014/main" xmlns="" val="20000"/>
                    </a:ext>
                  </a:extLst>
                </a:gridCol>
                <a:gridCol w="765043">
                  <a:extLst>
                    <a:ext uri="{9D8B030D-6E8A-4147-A177-3AD203B41FA5}">
                      <a16:colId xmlns:a16="http://schemas.microsoft.com/office/drawing/2014/main" xmlns="" val="20001"/>
                    </a:ext>
                  </a:extLst>
                </a:gridCol>
                <a:gridCol w="765043">
                  <a:extLst>
                    <a:ext uri="{9D8B030D-6E8A-4147-A177-3AD203B41FA5}">
                      <a16:colId xmlns:a16="http://schemas.microsoft.com/office/drawing/2014/main" xmlns="" val="20002"/>
                    </a:ext>
                  </a:extLst>
                </a:gridCol>
                <a:gridCol w="765043">
                  <a:extLst>
                    <a:ext uri="{9D8B030D-6E8A-4147-A177-3AD203B41FA5}">
                      <a16:colId xmlns:a16="http://schemas.microsoft.com/office/drawing/2014/main" xmlns="" val="20003"/>
                    </a:ext>
                  </a:extLst>
                </a:gridCol>
                <a:gridCol w="2919492">
                  <a:extLst>
                    <a:ext uri="{9D8B030D-6E8A-4147-A177-3AD203B41FA5}">
                      <a16:colId xmlns:a16="http://schemas.microsoft.com/office/drawing/2014/main" xmlns="" val="20004"/>
                    </a:ext>
                  </a:extLst>
                </a:gridCol>
                <a:gridCol w="1502883">
                  <a:extLst>
                    <a:ext uri="{9D8B030D-6E8A-4147-A177-3AD203B41FA5}">
                      <a16:colId xmlns:a16="http://schemas.microsoft.com/office/drawing/2014/main" xmlns="" val="20005"/>
                    </a:ext>
                  </a:extLst>
                </a:gridCol>
                <a:gridCol w="1697967">
                  <a:extLst>
                    <a:ext uri="{9D8B030D-6E8A-4147-A177-3AD203B41FA5}">
                      <a16:colId xmlns:a16="http://schemas.microsoft.com/office/drawing/2014/main" xmlns="" val="20006"/>
                    </a:ext>
                  </a:extLst>
                </a:gridCol>
              </a:tblGrid>
              <a:tr h="962947">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pitchFamily="34" charset="0"/>
                          <a:ea typeface="ＭＳ Ｐゴシック" charset="-128"/>
                        </a:rPr>
                        <a:t>Performance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ＭＳ Ｐゴシック" charset="-128"/>
                        </a:rPr>
                        <a:t>Community Risk Reduction Division -SSU</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cs typeface="Arial" pitchFamily="34" charset="0"/>
                        </a:rPr>
                        <a:t>Operational Performance Measure:   </a:t>
                      </a:r>
                      <a:r>
                        <a:rPr kumimoji="0" lang="en-US" sz="1200" b="0" i="0" u="none" strike="noStrike" cap="none" normalizeH="0" baseline="0" dirty="0">
                          <a:ln>
                            <a:noFill/>
                          </a:ln>
                          <a:solidFill>
                            <a:schemeClr val="tx1"/>
                          </a:solidFill>
                          <a:effectLst/>
                          <a:latin typeface="Arial" pitchFamily="34" charset="0"/>
                          <a:ea typeface="ＭＳ Ｐゴシック" charset="-128"/>
                          <a:cs typeface="Arial" pitchFamily="34" charset="0"/>
                        </a:rPr>
                        <a:t>Decrease avoidable incidents within the City of Hartford. </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60962">
                <a:tc gridSpan="4">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ＭＳ Ｐゴシック" charset="-128"/>
                        </a:rPr>
                        <a:t>Provide Public Education, &amp; Community Engagement</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Performance Target – </a:t>
                      </a:r>
                      <a:r>
                        <a:rPr kumimoji="0" lang="en-US" sz="1200" b="0" i="0" u="none" strike="noStrike" cap="none" normalizeH="0" baseline="0" dirty="0">
                          <a:ln>
                            <a:noFill/>
                          </a:ln>
                          <a:solidFill>
                            <a:schemeClr val="tx1"/>
                          </a:solidFill>
                          <a:effectLst/>
                          <a:latin typeface="Arial" pitchFamily="34" charset="0"/>
                          <a:ea typeface="ＭＳ Ｐゴシック" charset="-128"/>
                        </a:rPr>
                        <a:t>Reduction in Residential Structure Fires by 20% by 1</a:t>
                      </a:r>
                      <a:r>
                        <a:rPr kumimoji="0" lang="en-US" sz="1200" b="0" i="0" u="none" strike="noStrike" cap="none" normalizeH="0" baseline="30000" dirty="0">
                          <a:ln>
                            <a:noFill/>
                          </a:ln>
                          <a:solidFill>
                            <a:schemeClr val="tx1"/>
                          </a:solidFill>
                          <a:effectLst/>
                          <a:latin typeface="Arial" pitchFamily="34" charset="0"/>
                          <a:ea typeface="ＭＳ Ｐゴシック" charset="-128"/>
                        </a:rPr>
                        <a:t>st</a:t>
                      </a:r>
                      <a:r>
                        <a:rPr kumimoji="0" lang="en-US" sz="1200" b="0" i="0" u="none" strike="noStrike" cap="none" normalizeH="0" baseline="0" dirty="0">
                          <a:ln>
                            <a:noFill/>
                          </a:ln>
                          <a:solidFill>
                            <a:schemeClr val="tx1"/>
                          </a:solidFill>
                          <a:effectLst/>
                          <a:latin typeface="Arial" pitchFamily="34" charset="0"/>
                          <a:ea typeface="ＭＳ Ｐゴシック" charset="-128"/>
                        </a:rPr>
                        <a:t> </a:t>
                      </a:r>
                      <a:r>
                        <a:rPr kumimoji="0" lang="en-US" sz="1200" b="0" i="0" u="none" strike="noStrike" cap="none" normalizeH="0" baseline="0">
                          <a:ln>
                            <a:noFill/>
                          </a:ln>
                          <a:solidFill>
                            <a:schemeClr val="tx1"/>
                          </a:solidFill>
                          <a:effectLst/>
                          <a:latin typeface="Arial" pitchFamily="34" charset="0"/>
                          <a:ea typeface="ＭＳ Ｐゴシック" charset="-128"/>
                        </a:rPr>
                        <a:t>Quarter 2021</a:t>
                      </a:r>
                      <a:r>
                        <a:rPr kumimoji="0" lang="en-US" sz="1200" b="0" i="0" u="none" strike="noStrike" cap="none" normalizeH="0" baseline="0" dirty="0">
                          <a:ln>
                            <a:noFill/>
                          </a:ln>
                          <a:solidFill>
                            <a:schemeClr val="tx1"/>
                          </a:solidFill>
                          <a:effectLst/>
                          <a:latin typeface="Arial" pitchFamily="34" charset="0"/>
                          <a:ea typeface="ＭＳ Ｐゴシック" charset="-12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83481">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Data Source:  </a:t>
                      </a:r>
                      <a:r>
                        <a:rPr kumimoji="0" lang="en-US" sz="1200" b="0" i="0" u="none" strike="noStrike" cap="none" normalizeH="0" baseline="0" dirty="0">
                          <a:ln>
                            <a:noFill/>
                          </a:ln>
                          <a:solidFill>
                            <a:schemeClr val="tx1"/>
                          </a:solidFill>
                          <a:effectLst/>
                          <a:latin typeface="Arial" pitchFamily="34" charset="0"/>
                          <a:ea typeface="ＭＳ Ｐゴシック" charset="-128"/>
                        </a:rPr>
                        <a:t>HFD Firehouse Software</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rowSpan="8"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8" hMerge="1">
                  <a:txBody>
                    <a:bodyPr/>
                    <a:lstStyle/>
                    <a:p>
                      <a:endParaRPr lang="en-US"/>
                    </a:p>
                  </a:txBody>
                  <a:tcPr/>
                </a:tc>
                <a:tc rowSpan="8" hMerge="1">
                  <a:txBody>
                    <a:bodyPr/>
                    <a:lstStyle/>
                    <a:p>
                      <a:endParaRPr lang="en-US"/>
                    </a:p>
                  </a:txBody>
                  <a:tcPr/>
                </a:tc>
                <a:extLst>
                  <a:ext uri="{0D108BD9-81ED-4DB2-BD59-A6C34878D82A}">
                    <a16:rowId xmlns:a16="http://schemas.microsoft.com/office/drawing/2014/main" xmlns="" val="10002"/>
                  </a:ext>
                </a:extLst>
              </a:tr>
              <a:tr h="283481">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pitchFamily="34" charset="0"/>
                          <a:ea typeface="ＭＳ Ｐゴシック" charset="-128"/>
                        </a:rPr>
                        <a:t>Current Period: </a:t>
                      </a: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3"/>
                  </a:ext>
                </a:extLst>
              </a:tr>
              <a:tr h="292918">
                <a:tc gridSpan="4">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HISTORICAL ANALYSIS</a:t>
                      </a:r>
                      <a:endParaRPr kumimoji="0" lang="en-US" sz="1400" b="0" i="0" u="none" strike="noStrike" cap="none" normalizeH="0" baseline="0" dirty="0">
                        <a:ln>
                          <a:noFill/>
                        </a:ln>
                        <a:solidFill>
                          <a:schemeClr val="bg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4"/>
                  </a:ext>
                </a:extLst>
              </a:tr>
              <a:tr h="443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ea typeface="ＭＳ Ｐゴシック" charset="-128"/>
                        </a:rPr>
                        <a:t>Reporting Period</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r>
                        <a:rPr lang="en-US" sz="1200" b="1" dirty="0" smtClean="0"/>
                        <a:t>02/21</a:t>
                      </a:r>
                      <a:endParaRPr lang="en-US" sz="1200" b="1" dirty="0"/>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r>
                        <a:rPr lang="en-US" sz="1200" b="1" dirty="0" smtClean="0"/>
                        <a:t>03/21</a:t>
                      </a:r>
                      <a:endParaRPr lang="en-US" sz="1200" b="1" dirty="0"/>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r>
                        <a:rPr lang="en-US" sz="1200" b="1" dirty="0" smtClean="0"/>
                        <a:t>04/21</a:t>
                      </a:r>
                      <a:endParaRPr lang="en-US" sz="1200" b="1" dirty="0"/>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5"/>
                  </a:ext>
                </a:extLst>
              </a:tr>
              <a:tr h="4437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ea typeface="ＭＳ Ｐゴシック" charset="-128"/>
                        </a:rPr>
                        <a:t>Total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a:ln>
                            <a:noFill/>
                          </a:ln>
                          <a:solidFill>
                            <a:schemeClr val="tx1"/>
                          </a:solidFill>
                          <a:effectLst/>
                          <a:latin typeface="+mn-lt"/>
                          <a:ea typeface="ＭＳ Ｐゴシック" charset="-128"/>
                        </a:rPr>
                        <a:t>Activities</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p>
                      <a:pPr algn="ctr"/>
                      <a:r>
                        <a:rPr lang="en-US" sz="1200" b="1" dirty="0"/>
                        <a:t>121</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a:t>116</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smtClean="0"/>
                        <a:t>133</a:t>
                      </a:r>
                      <a:endParaRPr lang="en-US" sz="1200" b="1" dirty="0"/>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6"/>
                  </a:ext>
                </a:extLst>
              </a:tr>
              <a:tr h="443764">
                <a:tc>
                  <a:txBody>
                    <a:bodyPr/>
                    <a:lstStyle/>
                    <a:p>
                      <a:pPr algn="ctr"/>
                      <a:r>
                        <a:rPr lang="en-US" sz="900" b="1" dirty="0">
                          <a:latin typeface="+mn-lt"/>
                        </a:rPr>
                        <a:t>Total</a:t>
                      </a:r>
                      <a:r>
                        <a:rPr lang="en-US" sz="900" b="1" baseline="0" dirty="0">
                          <a:latin typeface="+mn-lt"/>
                        </a:rPr>
                        <a:t> </a:t>
                      </a:r>
                    </a:p>
                    <a:p>
                      <a:pPr algn="ctr"/>
                      <a:r>
                        <a:rPr lang="en-US" sz="900" b="1" baseline="0" dirty="0">
                          <a:latin typeface="+mn-lt"/>
                        </a:rPr>
                        <a:t>Adults</a:t>
                      </a:r>
                      <a:endParaRPr lang="en-US" sz="900" b="1" dirty="0">
                        <a:latin typeface="+mn-lt"/>
                      </a:endParaRP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a:t>215</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a:t>483</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smtClean="0"/>
                        <a:t>958</a:t>
                      </a:r>
                      <a:endParaRPr lang="en-US" sz="1200" b="1" dirty="0"/>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7"/>
                  </a:ext>
                </a:extLst>
              </a:tr>
              <a:tr h="443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mn-lt"/>
                          <a:ea typeface="ＭＳ Ｐゴシック" charset="-128"/>
                          <a:cs typeface="Arial" pitchFamily="34" charset="0"/>
                        </a:rPr>
                        <a:t>Total</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mn-lt"/>
                          <a:ea typeface="ＭＳ Ｐゴシック" charset="-128"/>
                          <a:cs typeface="Arial" pitchFamily="34" charset="0"/>
                        </a:rPr>
                        <a:t>Children</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a:t>182</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a:t>161</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a:t>2</a:t>
                      </a:r>
                      <a:r>
                        <a:rPr lang="en-US" sz="1200" b="1" dirty="0" smtClean="0"/>
                        <a:t>61</a:t>
                      </a:r>
                      <a:endParaRPr lang="en-US" sz="1200" b="1" dirty="0"/>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8"/>
                  </a:ext>
                </a:extLst>
              </a:tr>
              <a:tr h="443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mn-lt"/>
                          <a:ea typeface="ＭＳ Ｐゴシック" charset="-128"/>
                          <a:cs typeface="Arial" pitchFamily="34" charset="0"/>
                        </a:rPr>
                        <a:t>Smoke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mn-lt"/>
                          <a:ea typeface="ＭＳ Ｐゴシック" charset="-128"/>
                          <a:cs typeface="Arial" pitchFamily="34" charset="0"/>
                        </a:rPr>
                        <a:t>Detector</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a:t>3</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a:t>4</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smtClean="0"/>
                        <a:t>0</a:t>
                      </a:r>
                      <a:endParaRPr lang="en-US" sz="1200" b="1" dirty="0"/>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9"/>
                  </a:ext>
                </a:extLst>
              </a:tr>
              <a:tr h="443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900" b="1" i="0" u="none" strike="noStrike" cap="none" normalizeH="0" baseline="0" dirty="0">
                          <a:ln>
                            <a:noFill/>
                          </a:ln>
                          <a:solidFill>
                            <a:schemeClr val="tx1"/>
                          </a:solidFill>
                          <a:effectLst/>
                          <a:latin typeface="+mn-lt"/>
                          <a:ea typeface="ＭＳ Ｐゴシック" charset="-128"/>
                          <a:cs typeface="Arial" pitchFamily="34" charset="0"/>
                        </a:rPr>
                        <a:t>Car Seats</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a:t>3</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a:t>2</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smtClean="0"/>
                        <a:t>4</a:t>
                      </a:r>
                      <a:endParaRPr lang="en-US" sz="1200" b="1" dirty="0"/>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0"/>
                  </a:ext>
                </a:extLst>
              </a:tr>
              <a:tr h="314937">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Attendance</a:t>
                      </a:r>
                    </a:p>
                  </a:txBody>
                  <a:tcPr marL="91805" marR="91805" marT="45899" marB="458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Recommendations</a:t>
                      </a:r>
                    </a:p>
                  </a:txBody>
                  <a:tcPr marL="91805" marR="91805" marT="45899" marB="458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Impact</a:t>
                      </a:r>
                    </a:p>
                  </a:txBody>
                  <a:tcPr marL="91805" marR="91805" marT="45899" marB="458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11"/>
                  </a:ext>
                </a:extLst>
              </a:tr>
              <a:tr h="1734836">
                <a:tc gridSpan="4">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100" b="1" i="0" u="none" strike="noStrike" cap="none" normalizeH="0" baseline="0" dirty="0">
                        <a:ln>
                          <a:noFill/>
                        </a:ln>
                        <a:solidFill>
                          <a:schemeClr val="tx1"/>
                        </a:solidFill>
                        <a:effectLst/>
                        <a:latin typeface="Arial" charset="0"/>
                      </a:endParaRPr>
                    </a:p>
                  </a:txBody>
                  <a:tcPr marL="91805" marR="91805" marT="45899" marB="4589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pPr>
                      <a:r>
                        <a:rPr kumimoji="0" lang="en-US" sz="1100" b="0" i="0" u="none" strike="noStrike" cap="none" normalizeH="0" baseline="0" dirty="0">
                          <a:ln>
                            <a:noFill/>
                          </a:ln>
                          <a:solidFill>
                            <a:schemeClr val="tx1"/>
                          </a:solidFill>
                          <a:effectLst/>
                          <a:latin typeface="Arial" pitchFamily="34" charset="0"/>
                          <a:ea typeface="ＭＳ Ｐゴシック" charset="-128"/>
                        </a:rPr>
                        <a:t>Excellent community engagement and work in the firehouses. </a:t>
                      </a:r>
                    </a:p>
                  </a:txBody>
                  <a:tcPr marL="91805" marR="91805" marT="45899" marB="4589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2DCDB"/>
                    </a:solid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1100" b="0" i="0" u="none" strike="noStrike" cap="none" normalizeH="0" baseline="0" dirty="0">
                          <a:ln>
                            <a:noFill/>
                          </a:ln>
                          <a:solidFill>
                            <a:schemeClr val="tx1"/>
                          </a:solidFill>
                          <a:effectLst/>
                          <a:latin typeface="Arial" charset="0"/>
                        </a:rPr>
                        <a:t>Community is receiving adequate public fire &amp; life safety education. Partnership with FMO has to be enhanced. </a:t>
                      </a:r>
                    </a:p>
                  </a:txBody>
                  <a:tcPr marL="91805" marR="91805" marT="45899" marB="4589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7E4BD"/>
                    </a:solidFill>
                  </a:tcPr>
                </a:tc>
                <a:tc hMerge="1">
                  <a:txBody>
                    <a:bodyPr/>
                    <a:lstStyle/>
                    <a:p>
                      <a:endParaRPr lang="en-US"/>
                    </a:p>
                  </a:txBody>
                  <a:tcPr/>
                </a:tc>
                <a:extLst>
                  <a:ext uri="{0D108BD9-81ED-4DB2-BD59-A6C34878D82A}">
                    <a16:rowId xmlns:a16="http://schemas.microsoft.com/office/drawing/2014/main" xmlns="" val="10012"/>
                  </a:ext>
                </a:extLst>
              </a:tr>
            </a:tbl>
          </a:graphicData>
        </a:graphic>
      </p:graphicFrame>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8020274" y="16669"/>
            <a:ext cx="616444" cy="810945"/>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3158568191"/>
              </p:ext>
            </p:extLst>
          </p:nvPr>
        </p:nvGraphicFramePr>
        <p:xfrm>
          <a:off x="1" y="5499935"/>
          <a:ext cx="3063240" cy="692364"/>
        </p:xfrm>
        <a:graphic>
          <a:graphicData uri="http://schemas.openxmlformats.org/drawingml/2006/table">
            <a:tbl>
              <a:tblPr>
                <a:tableStyleId>{073A0DAA-6AF3-43AB-8588-CEC1D06C72B9}</a:tableStyleId>
              </a:tblPr>
              <a:tblGrid>
                <a:gridCol w="1101022">
                  <a:extLst>
                    <a:ext uri="{9D8B030D-6E8A-4147-A177-3AD203B41FA5}">
                      <a16:colId xmlns:a16="http://schemas.microsoft.com/office/drawing/2014/main" xmlns="" val="20000"/>
                    </a:ext>
                  </a:extLst>
                </a:gridCol>
                <a:gridCol w="523258">
                  <a:extLst>
                    <a:ext uri="{9D8B030D-6E8A-4147-A177-3AD203B41FA5}">
                      <a16:colId xmlns:a16="http://schemas.microsoft.com/office/drawing/2014/main" xmlns="" val="20001"/>
                    </a:ext>
                  </a:extLst>
                </a:gridCol>
                <a:gridCol w="915702">
                  <a:extLst>
                    <a:ext uri="{9D8B030D-6E8A-4147-A177-3AD203B41FA5}">
                      <a16:colId xmlns:a16="http://schemas.microsoft.com/office/drawing/2014/main" xmlns="" val="20002"/>
                    </a:ext>
                  </a:extLst>
                </a:gridCol>
                <a:gridCol w="523258">
                  <a:extLst>
                    <a:ext uri="{9D8B030D-6E8A-4147-A177-3AD203B41FA5}">
                      <a16:colId xmlns:a16="http://schemas.microsoft.com/office/drawing/2014/main" xmlns="" val="20003"/>
                    </a:ext>
                  </a:extLst>
                </a:gridCol>
              </a:tblGrid>
              <a:tr h="346182">
                <a:tc>
                  <a:txBody>
                    <a:bodyPr/>
                    <a:lstStyle/>
                    <a:p>
                      <a:pPr algn="ctr" rtl="0" fontAlgn="ctr"/>
                      <a:r>
                        <a:rPr lang="en-US" sz="1100" b="1" i="0" u="none" strike="noStrike">
                          <a:solidFill>
                            <a:srgbClr val="000000"/>
                          </a:solidFill>
                          <a:effectLst/>
                          <a:latin typeface="Calibri" panose="020F0502020204030204" pitchFamily="34" charset="0"/>
                        </a:rPr>
                        <a:t>Total Working Hours: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388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Total Hours Off: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10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6182">
                <a:tc>
                  <a:txBody>
                    <a:bodyPr/>
                    <a:lstStyle/>
                    <a:p>
                      <a:pPr algn="ctr" rtl="0" fontAlgn="ctr"/>
                      <a:r>
                        <a:rPr lang="en-US" sz="1100" b="1" i="0" u="none" strike="noStrike">
                          <a:solidFill>
                            <a:srgbClr val="000000"/>
                          </a:solidFill>
                          <a:effectLst/>
                          <a:latin typeface="Calibri" panose="020F0502020204030204" pitchFamily="34" charset="0"/>
                        </a:rPr>
                        <a:t>Total Hours on Duty: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401.5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Hours Accounted For: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dirty="0">
                          <a:solidFill>
                            <a:srgbClr val="000000"/>
                          </a:solidFill>
                          <a:effectLst/>
                          <a:latin typeface="Calibri" panose="020F0502020204030204" pitchFamily="34" charset="0"/>
                        </a:rPr>
                        <a:t>96.64%</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1950782979"/>
              </p:ext>
            </p:extLst>
          </p:nvPr>
        </p:nvGraphicFramePr>
        <p:xfrm>
          <a:off x="3063240" y="1636776"/>
          <a:ext cx="6117336" cy="352044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05430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TRAINING DIVISON</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286969" y="2226469"/>
            <a:ext cx="2606575" cy="3429000"/>
          </a:xfrm>
          <a:prstGeom prst="rect">
            <a:avLst/>
          </a:prstGeom>
          <a:noFill/>
          <a:ln>
            <a:noFill/>
          </a:ln>
        </p:spPr>
      </p:pic>
      <p:sp>
        <p:nvSpPr>
          <p:cNvPr id="5" name="Footer Placeholder 4"/>
          <p:cNvSpPr>
            <a:spLocks noGrp="1"/>
          </p:cNvSpPr>
          <p:nvPr>
            <p:ph type="ftr" sz="quarter" idx="11"/>
          </p:nvPr>
        </p:nvSpPr>
        <p:spPr>
          <a:xfrm>
            <a:off x="1921811" y="6569869"/>
            <a:ext cx="5336890" cy="383128"/>
          </a:xfrm>
        </p:spPr>
        <p:txBody>
          <a:bodyPr/>
          <a:lstStyle/>
          <a:p>
            <a:pPr>
              <a:defRPr/>
            </a:pPr>
            <a:r>
              <a:rPr lang="en-US" sz="2800" b="1" dirty="0">
                <a:solidFill>
                  <a:prstClr val="black">
                    <a:tint val="75000"/>
                  </a:prstClr>
                </a:solidFill>
                <a:latin typeface="Times New Roman" panose="02020603050405020304" pitchFamily="18" charset="0"/>
                <a:cs typeface="Times New Roman" panose="02020603050405020304" pitchFamily="18" charset="0"/>
              </a:rPr>
              <a:t>"Goal Oriented, Results Driven" </a:t>
            </a:r>
          </a:p>
        </p:txBody>
      </p:sp>
    </p:spTree>
    <p:extLst>
      <p:ext uri="{BB962C8B-B14F-4D97-AF65-F5344CB8AC3E}">
        <p14:creationId xmlns:p14="http://schemas.microsoft.com/office/powerpoint/2010/main" val="3711393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ctrTitle"/>
          </p:nvPr>
        </p:nvSpPr>
        <p:spPr>
          <a:xfrm>
            <a:off x="689146" y="2294741"/>
            <a:ext cx="7802221" cy="1474885"/>
          </a:xfrm>
        </p:spPr>
        <p:txBody>
          <a:bodyPr/>
          <a:lstStyle/>
          <a:p>
            <a:pPr eaLnBrk="1" hangingPunct="1"/>
            <a:r>
              <a:rPr lang="en-US">
                <a:ea typeface="ＭＳ Ｐゴシック"/>
                <a:cs typeface="ＭＳ Ｐゴシック"/>
              </a:rPr>
              <a:t>  </a:t>
            </a:r>
          </a:p>
        </p:txBody>
      </p:sp>
      <p:graphicFrame>
        <p:nvGraphicFramePr>
          <p:cNvPr id="4" name="Group 89"/>
          <p:cNvGraphicFramePr>
            <a:graphicFrameLocks noGrp="1"/>
          </p:cNvGraphicFramePr>
          <p:nvPr>
            <p:extLst>
              <p:ext uri="{D42A27DB-BD31-4B8C-83A1-F6EECF244321}">
                <p14:modId xmlns:p14="http://schemas.microsoft.com/office/powerpoint/2010/main" val="2206122694"/>
              </p:ext>
            </p:extLst>
          </p:nvPr>
        </p:nvGraphicFramePr>
        <p:xfrm>
          <a:off x="1" y="0"/>
          <a:ext cx="9180512" cy="7196139"/>
        </p:xfrm>
        <a:graphic>
          <a:graphicData uri="http://schemas.openxmlformats.org/drawingml/2006/table">
            <a:tbl>
              <a:tblPr/>
              <a:tblGrid>
                <a:gridCol w="1275555">
                  <a:extLst>
                    <a:ext uri="{9D8B030D-6E8A-4147-A177-3AD203B41FA5}">
                      <a16:colId xmlns:a16="http://schemas.microsoft.com/office/drawing/2014/main" xmlns="" val="20000"/>
                    </a:ext>
                  </a:extLst>
                </a:gridCol>
                <a:gridCol w="921015">
                  <a:extLst>
                    <a:ext uri="{9D8B030D-6E8A-4147-A177-3AD203B41FA5}">
                      <a16:colId xmlns:a16="http://schemas.microsoft.com/office/drawing/2014/main" xmlns="" val="20001"/>
                    </a:ext>
                  </a:extLst>
                </a:gridCol>
                <a:gridCol w="1098285">
                  <a:extLst>
                    <a:ext uri="{9D8B030D-6E8A-4147-A177-3AD203B41FA5}">
                      <a16:colId xmlns:a16="http://schemas.microsoft.com/office/drawing/2014/main" xmlns="" val="20002"/>
                    </a:ext>
                  </a:extLst>
                </a:gridCol>
                <a:gridCol w="2684807">
                  <a:extLst>
                    <a:ext uri="{9D8B030D-6E8A-4147-A177-3AD203B41FA5}">
                      <a16:colId xmlns:a16="http://schemas.microsoft.com/office/drawing/2014/main" xmlns="" val="20003"/>
                    </a:ext>
                  </a:extLst>
                </a:gridCol>
                <a:gridCol w="1502883">
                  <a:extLst>
                    <a:ext uri="{9D8B030D-6E8A-4147-A177-3AD203B41FA5}">
                      <a16:colId xmlns:a16="http://schemas.microsoft.com/office/drawing/2014/main" xmlns="" val="20004"/>
                    </a:ext>
                  </a:extLst>
                </a:gridCol>
                <a:gridCol w="1697967">
                  <a:extLst>
                    <a:ext uri="{9D8B030D-6E8A-4147-A177-3AD203B41FA5}">
                      <a16:colId xmlns:a16="http://schemas.microsoft.com/office/drawing/2014/main" xmlns="" val="20005"/>
                    </a:ext>
                  </a:extLst>
                </a:gridCol>
              </a:tblGrid>
              <a:tr h="918249">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pitchFamily="34" charset="0"/>
                          <a:ea typeface="ＭＳ Ｐゴシック" charset="-128"/>
                        </a:rPr>
                        <a:t>Performance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ＭＳ Ｐゴシック" charset="-128"/>
                        </a:rPr>
                        <a:t>Training Division</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cs typeface="Arial" pitchFamily="34" charset="0"/>
                        </a:rPr>
                        <a:t>Operational Performance Measure:   </a:t>
                      </a:r>
                      <a:r>
                        <a:rPr kumimoji="0" lang="en-US" sz="1200" b="1" i="0" u="none" strike="noStrike" cap="none" normalizeH="0" baseline="0" dirty="0">
                          <a:ln>
                            <a:noFill/>
                          </a:ln>
                          <a:solidFill>
                            <a:schemeClr val="tx1"/>
                          </a:solidFill>
                          <a:effectLst/>
                          <a:latin typeface="Arial" pitchFamily="34" charset="0"/>
                          <a:ea typeface="ＭＳ Ｐゴシック" charset="-128"/>
                          <a:cs typeface="Arial" pitchFamily="34" charset="0"/>
                        </a:rPr>
                        <a:t>Internal / External Stakeholder Engagement </a:t>
                      </a:r>
                      <a:r>
                        <a:rPr kumimoji="0" lang="en-US" sz="1200" b="0" i="0" u="none" strike="noStrike" cap="none" normalizeH="0" baseline="0" dirty="0">
                          <a:ln>
                            <a:noFill/>
                          </a:ln>
                          <a:solidFill>
                            <a:schemeClr val="tx1"/>
                          </a:solidFill>
                          <a:effectLst/>
                          <a:latin typeface="Arial" pitchFamily="34" charset="0"/>
                          <a:ea typeface="ＭＳ Ｐゴシック" charset="-128"/>
                          <a:cs typeface="Arial" pitchFamily="34" charset="0"/>
                        </a:rPr>
                        <a:t>– Increase public /personnel awareness about the City of Hartford Fire Department.</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03303">
                <a:tc gridSpan="3">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ＭＳ Ｐゴシック" charset="-128"/>
                        </a:rPr>
                        <a:t>Provide Mandated Training to Hartford Fire Department Personnel</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Performance Target – </a:t>
                      </a:r>
                      <a:r>
                        <a:rPr kumimoji="0" lang="en-US" sz="1200" b="0" i="0" u="none" strike="noStrike" cap="none" normalizeH="0" baseline="0" dirty="0">
                          <a:ln>
                            <a:noFill/>
                          </a:ln>
                          <a:solidFill>
                            <a:schemeClr val="tx1"/>
                          </a:solidFill>
                          <a:effectLst/>
                          <a:latin typeface="Arial" pitchFamily="34" charset="0"/>
                          <a:ea typeface="ＭＳ Ｐゴシック" charset="-128"/>
                        </a:rPr>
                        <a:t>Adequately train members of the HFD in proficiency topics that assist with sharpening knowledge, skills, and abilities</a:t>
                      </a:r>
                      <a:r>
                        <a:rPr kumimoji="0" lang="en-US" sz="1200" b="0" i="0" u="none" strike="noStrike" cap="none" normalizeH="0" baseline="0" dirty="0">
                          <a:ln>
                            <a:noFill/>
                          </a:ln>
                          <a:solidFill>
                            <a:srgbClr val="FF0000"/>
                          </a:solidFill>
                          <a:effectLst/>
                          <a:latin typeface="Arial" pitchFamily="34" charset="0"/>
                          <a:ea typeface="ＭＳ Ｐゴシック" charset="-128"/>
                        </a:rPr>
                        <a:t>. </a:t>
                      </a:r>
                      <a:endParaRPr kumimoji="0" lang="en-US" sz="1200" b="1"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82994">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Data Source:  </a:t>
                      </a:r>
                      <a:r>
                        <a:rPr kumimoji="0" lang="en-US" sz="1200" b="0" i="0" u="none" strike="noStrike" cap="none" normalizeH="0" baseline="0" dirty="0">
                          <a:ln>
                            <a:noFill/>
                          </a:ln>
                          <a:solidFill>
                            <a:schemeClr val="tx1"/>
                          </a:solidFill>
                          <a:effectLst/>
                          <a:latin typeface="Arial" pitchFamily="34" charset="0"/>
                          <a:ea typeface="ＭＳ Ｐゴシック" charset="-128"/>
                        </a:rPr>
                        <a:t>HFD Firehouse Software</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10"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10" hMerge="1">
                  <a:txBody>
                    <a:bodyPr/>
                    <a:lstStyle/>
                    <a:p>
                      <a:endParaRPr lang="en-US"/>
                    </a:p>
                  </a:txBody>
                  <a:tcPr/>
                </a:tc>
                <a:tc rowSpan="10" hMerge="1">
                  <a:txBody>
                    <a:bodyPr/>
                    <a:lstStyle/>
                    <a:p>
                      <a:endParaRPr lang="en-US"/>
                    </a:p>
                  </a:txBody>
                  <a:tcPr/>
                </a:tc>
                <a:extLst>
                  <a:ext uri="{0D108BD9-81ED-4DB2-BD59-A6C34878D82A}">
                    <a16:rowId xmlns:a16="http://schemas.microsoft.com/office/drawing/2014/main" xmlns="" val="10002"/>
                  </a:ext>
                </a:extLst>
              </a:tr>
              <a:tr h="282994">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Current Period:    </a:t>
                      </a:r>
                      <a:r>
                        <a:rPr kumimoji="0" lang="en-US" sz="1200" b="0" i="0" u="none" strike="noStrike" cap="none" normalizeH="0" baseline="0" dirty="0" smtClean="0">
                          <a:ln>
                            <a:noFill/>
                          </a:ln>
                          <a:solidFill>
                            <a:schemeClr val="tx1"/>
                          </a:solidFill>
                          <a:effectLst/>
                          <a:latin typeface="Arial" charset="0"/>
                          <a:ea typeface="+mn-ea"/>
                        </a:rPr>
                        <a:t>04/01/2021 </a:t>
                      </a:r>
                      <a:r>
                        <a:rPr kumimoji="0" lang="en-US" sz="1200" b="0" i="0" u="none" strike="noStrike" cap="none" normalizeH="0" baseline="0" dirty="0">
                          <a:ln>
                            <a:noFill/>
                          </a:ln>
                          <a:solidFill>
                            <a:schemeClr val="tx1"/>
                          </a:solidFill>
                          <a:effectLst/>
                          <a:latin typeface="Arial" charset="0"/>
                          <a:ea typeface="+mn-ea"/>
                        </a:rPr>
                        <a:t>– </a:t>
                      </a:r>
                      <a:r>
                        <a:rPr kumimoji="0" lang="en-US" sz="1200" b="0" i="0" u="none" strike="noStrike" cap="none" normalizeH="0" baseline="0" dirty="0" smtClean="0">
                          <a:ln>
                            <a:noFill/>
                          </a:ln>
                          <a:solidFill>
                            <a:schemeClr val="tx1"/>
                          </a:solidFill>
                          <a:effectLst/>
                          <a:latin typeface="Arial" charset="0"/>
                          <a:ea typeface="+mn-ea"/>
                        </a:rPr>
                        <a:t>04/30/2021</a:t>
                      </a:r>
                      <a:endParaRPr kumimoji="0" lang="en-US" sz="12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3"/>
                  </a:ext>
                </a:extLst>
              </a:tr>
              <a:tr h="292415">
                <a:tc gridSpan="3">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HISTORICAL ANALYSIS</a:t>
                      </a:r>
                      <a:endParaRPr kumimoji="0" lang="en-US" sz="1400" b="0" i="0" u="none" strike="noStrike" cap="none" normalizeH="0" baseline="0" dirty="0">
                        <a:ln>
                          <a:noFill/>
                        </a:ln>
                        <a:solidFill>
                          <a:schemeClr val="bg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4"/>
                  </a:ext>
                </a:extLst>
              </a:tr>
              <a:tr h="355244">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5"/>
                  </a:ext>
                </a:extLst>
              </a:tr>
              <a:tr h="307415">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6"/>
                  </a:ext>
                </a:extLst>
              </a:tr>
              <a:tr h="307416">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7"/>
                  </a:ext>
                </a:extLst>
              </a:tr>
              <a:tr h="307415">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8"/>
                  </a:ext>
                </a:extLst>
              </a:tr>
              <a:tr h="307416">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9"/>
                  </a:ext>
                </a:extLst>
              </a:tr>
              <a:tr h="307415">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10"/>
                  </a:ext>
                </a:extLst>
              </a:tr>
              <a:tr h="222878">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11"/>
                  </a:ext>
                </a:extLst>
              </a:tr>
              <a:tr h="251591">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2"/>
                  </a:ext>
                </a:extLst>
              </a:tr>
              <a:tr h="251591">
                <a:tc>
                  <a:txBody>
                    <a:bodyPr/>
                    <a:lstStyle/>
                    <a:p>
                      <a:pPr algn="ctr" fontAlgn="b"/>
                      <a:endParaRPr lang="en-US" sz="1100" b="0" i="0" u="none" strike="noStrike" dirty="0">
                        <a:solidFill>
                          <a:srgbClr val="000000"/>
                        </a:solidFill>
                        <a:effectLst/>
                        <a:latin typeface="Calibri" panose="020F0502020204030204" pitchFamily="34" charset="0"/>
                      </a:endParaRPr>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algn="ctr"/>
                      <a:endParaRPr lang="en-US" sz="1100" dirty="0"/>
                    </a:p>
                  </a:txBody>
                  <a:tcPr marL="9525" marR="9525" marT="9525" marB="0"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9D9D9"/>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3"/>
                  </a:ext>
                </a:extLst>
              </a:tr>
              <a:tr h="314397">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Attendance</a:t>
                      </a:r>
                    </a:p>
                  </a:txBody>
                  <a:tcPr marL="91805" marR="91805" marT="45899" marB="458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Recommendations</a:t>
                      </a:r>
                    </a:p>
                  </a:txBody>
                  <a:tcPr marL="91805" marR="91805" marT="45899" marB="458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Impact</a:t>
                      </a:r>
                    </a:p>
                  </a:txBody>
                  <a:tcPr marL="91805" marR="91805" marT="45899" marB="458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14"/>
                  </a:ext>
                </a:extLst>
              </a:tr>
              <a:tr h="1883406">
                <a:tc gridSpan="3">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Ø"/>
                        <a:tabLst/>
                      </a:pPr>
                      <a:endParaRPr kumimoji="0" lang="en-US" sz="1100" b="1" i="0" u="none" strike="noStrike" cap="none" normalizeH="0" baseline="0" dirty="0">
                        <a:ln>
                          <a:noFill/>
                        </a:ln>
                        <a:solidFill>
                          <a:schemeClr val="tx1"/>
                        </a:solidFill>
                        <a:effectLst/>
                        <a:latin typeface="Arial" charset="0"/>
                      </a:endParaRPr>
                    </a:p>
                  </a:txBody>
                  <a:tcPr marL="91805" marR="91805" marT="45899" marB="4589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ea typeface="ＭＳ Ｐゴシック" charset="-128"/>
                        </a:rPr>
                        <a:t>Outstanding work by our Training Division personnel. Job well done. </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a:ln>
                          <a:noFill/>
                        </a:ln>
                        <a:solidFill>
                          <a:schemeClr val="tx1"/>
                        </a:solidFill>
                        <a:effectLst/>
                        <a:latin typeface="Arial" pitchFamily="34" charset="0"/>
                        <a:ea typeface="ＭＳ Ｐゴシック" charset="-128"/>
                      </a:endParaRP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100" b="0" i="0" u="none" strike="noStrike" cap="none" normalizeH="0" baseline="0" dirty="0">
                          <a:ln>
                            <a:noFill/>
                          </a:ln>
                          <a:solidFill>
                            <a:schemeClr val="tx1"/>
                          </a:solidFill>
                          <a:effectLst/>
                          <a:latin typeface="Arial" pitchFamily="34" charset="0"/>
                          <a:ea typeface="ＭＳ Ｐゴシック" charset="-128"/>
                        </a:rPr>
                        <a:t>Time accounted for should not exceed 100%.</a:t>
                      </a:r>
                    </a:p>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2DCDB"/>
                    </a:solidFill>
                  </a:tcPr>
                </a:tc>
                <a:tc gridSpan="2">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100" b="0" i="0" u="none" strike="noStrike" cap="none" normalizeH="0" baseline="0" dirty="0">
                          <a:ln>
                            <a:noFill/>
                          </a:ln>
                          <a:solidFill>
                            <a:schemeClr val="tx1"/>
                          </a:solidFill>
                          <a:effectLst/>
                          <a:latin typeface="Arial" charset="0"/>
                        </a:rPr>
                        <a:t>Workforce that is compliant with ISO and CONOSHA requirements. </a:t>
                      </a:r>
                    </a:p>
                  </a:txBody>
                  <a:tcPr marL="91805" marR="91805" marT="45899" marB="4589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7E4BD"/>
                    </a:solidFill>
                  </a:tcPr>
                </a:tc>
                <a:tc hMerge="1">
                  <a:txBody>
                    <a:bodyPr/>
                    <a:lstStyle/>
                    <a:p>
                      <a:endParaRPr lang="en-US"/>
                    </a:p>
                  </a:txBody>
                  <a:tcPr/>
                </a:tc>
                <a:extLst>
                  <a:ext uri="{0D108BD9-81ED-4DB2-BD59-A6C34878D82A}">
                    <a16:rowId xmlns:a16="http://schemas.microsoft.com/office/drawing/2014/main" xmlns="" val="10015"/>
                  </a:ext>
                </a:extLst>
              </a:tr>
            </a:tbl>
          </a:graphicData>
        </a:graphic>
      </p:graphicFrame>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8020274" y="16669"/>
            <a:ext cx="616444" cy="810945"/>
          </a:xfrm>
          <a:prstGeom prst="rect">
            <a:avLst/>
          </a:prstGeom>
          <a:noFill/>
          <a:ln>
            <a:noFill/>
          </a:ln>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430" y="2386966"/>
            <a:ext cx="3303220" cy="2615184"/>
          </a:xfrm>
          <a:prstGeom prst="rect">
            <a:avLst/>
          </a:prstGeom>
        </p:spPr>
      </p:pic>
      <p:graphicFrame>
        <p:nvGraphicFramePr>
          <p:cNvPr id="10" name="Table 9"/>
          <p:cNvGraphicFramePr>
            <a:graphicFrameLocks noGrp="1"/>
          </p:cNvGraphicFramePr>
          <p:nvPr>
            <p:extLst>
              <p:ext uri="{D42A27DB-BD31-4B8C-83A1-F6EECF244321}">
                <p14:modId xmlns:p14="http://schemas.microsoft.com/office/powerpoint/2010/main" val="1028221780"/>
              </p:ext>
            </p:extLst>
          </p:nvPr>
        </p:nvGraphicFramePr>
        <p:xfrm>
          <a:off x="1" y="5338010"/>
          <a:ext cx="3291788" cy="692364"/>
        </p:xfrm>
        <a:graphic>
          <a:graphicData uri="http://schemas.openxmlformats.org/drawingml/2006/table">
            <a:tbl>
              <a:tblPr>
                <a:tableStyleId>{073A0DAA-6AF3-43AB-8588-CEC1D06C72B9}</a:tableStyleId>
              </a:tblPr>
              <a:tblGrid>
                <a:gridCol w="1183169">
                  <a:extLst>
                    <a:ext uri="{9D8B030D-6E8A-4147-A177-3AD203B41FA5}">
                      <a16:colId xmlns:a16="http://schemas.microsoft.com/office/drawing/2014/main" xmlns="" val="20000"/>
                    </a:ext>
                  </a:extLst>
                </a:gridCol>
                <a:gridCol w="562298">
                  <a:extLst>
                    <a:ext uri="{9D8B030D-6E8A-4147-A177-3AD203B41FA5}">
                      <a16:colId xmlns:a16="http://schemas.microsoft.com/office/drawing/2014/main" xmlns="" val="20001"/>
                    </a:ext>
                  </a:extLst>
                </a:gridCol>
                <a:gridCol w="984023">
                  <a:extLst>
                    <a:ext uri="{9D8B030D-6E8A-4147-A177-3AD203B41FA5}">
                      <a16:colId xmlns:a16="http://schemas.microsoft.com/office/drawing/2014/main" xmlns="" val="20002"/>
                    </a:ext>
                  </a:extLst>
                </a:gridCol>
                <a:gridCol w="562298">
                  <a:extLst>
                    <a:ext uri="{9D8B030D-6E8A-4147-A177-3AD203B41FA5}">
                      <a16:colId xmlns:a16="http://schemas.microsoft.com/office/drawing/2014/main" xmlns="" val="20003"/>
                    </a:ext>
                  </a:extLst>
                </a:gridCol>
              </a:tblGrid>
              <a:tr h="346182">
                <a:tc>
                  <a:txBody>
                    <a:bodyPr/>
                    <a:lstStyle/>
                    <a:p>
                      <a:pPr algn="ctr" rtl="0" fontAlgn="ctr"/>
                      <a:r>
                        <a:rPr lang="en-US" sz="1100" b="1" i="0" u="none" strike="noStrike">
                          <a:solidFill>
                            <a:srgbClr val="000000"/>
                          </a:solidFill>
                          <a:effectLst/>
                          <a:latin typeface="Calibri" panose="020F0502020204030204" pitchFamily="34" charset="0"/>
                        </a:rPr>
                        <a:t>Total Working Hours: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1153.14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Total Hours Off: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260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6182">
                <a:tc>
                  <a:txBody>
                    <a:bodyPr/>
                    <a:lstStyle/>
                    <a:p>
                      <a:pPr algn="ctr" rtl="0" fontAlgn="ctr"/>
                      <a:r>
                        <a:rPr lang="en-US" sz="1100" b="1" i="0" u="none" strike="noStrike">
                          <a:solidFill>
                            <a:srgbClr val="000000"/>
                          </a:solidFill>
                          <a:effectLst/>
                          <a:latin typeface="Calibri" panose="020F0502020204030204" pitchFamily="34" charset="0"/>
                        </a:rPr>
                        <a:t>Total Hours on Duty: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1152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Hours Accounted For: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dirty="0">
                          <a:solidFill>
                            <a:srgbClr val="000000"/>
                          </a:solidFill>
                          <a:effectLst/>
                          <a:latin typeface="Calibri" panose="020F0502020204030204" pitchFamily="34" charset="0"/>
                        </a:rPr>
                        <a:t>100.10%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9" name="Chart 8"/>
          <p:cNvGraphicFramePr>
            <a:graphicFrameLocks/>
          </p:cNvGraphicFramePr>
          <p:nvPr>
            <p:extLst>
              <p:ext uri="{D42A27DB-BD31-4B8C-83A1-F6EECF244321}">
                <p14:modId xmlns:p14="http://schemas.microsoft.com/office/powerpoint/2010/main" val="1472203367"/>
              </p:ext>
            </p:extLst>
          </p:nvPr>
        </p:nvGraphicFramePr>
        <p:xfrm>
          <a:off x="3291840" y="1527048"/>
          <a:ext cx="5879592" cy="346557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600186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EQUIPMENT MAINTENANCE DIVISION</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286969" y="2226469"/>
            <a:ext cx="2606575" cy="3429000"/>
          </a:xfrm>
          <a:prstGeom prst="rect">
            <a:avLst/>
          </a:prstGeom>
          <a:noFill/>
          <a:ln>
            <a:noFill/>
          </a:ln>
        </p:spPr>
      </p:pic>
      <p:sp>
        <p:nvSpPr>
          <p:cNvPr id="5" name="Footer Placeholder 4"/>
          <p:cNvSpPr>
            <a:spLocks noGrp="1"/>
          </p:cNvSpPr>
          <p:nvPr>
            <p:ph type="ftr" sz="quarter" idx="11"/>
          </p:nvPr>
        </p:nvSpPr>
        <p:spPr>
          <a:xfrm>
            <a:off x="1921811" y="6569869"/>
            <a:ext cx="5336890" cy="383128"/>
          </a:xfrm>
        </p:spPr>
        <p:txBody>
          <a:bodyPr/>
          <a:lstStyle/>
          <a:p>
            <a:pPr>
              <a:defRPr/>
            </a:pPr>
            <a:r>
              <a:rPr lang="en-US" sz="2800" b="1" dirty="0">
                <a:solidFill>
                  <a:prstClr val="black">
                    <a:tint val="75000"/>
                  </a:prstClr>
                </a:solidFill>
                <a:latin typeface="Times New Roman" panose="02020603050405020304" pitchFamily="18" charset="0"/>
                <a:cs typeface="Times New Roman" panose="02020603050405020304" pitchFamily="18" charset="0"/>
              </a:rPr>
              <a:t>"Goal Oriented, Results Driven" </a:t>
            </a:r>
          </a:p>
        </p:txBody>
      </p:sp>
    </p:spTree>
    <p:extLst>
      <p:ext uri="{BB962C8B-B14F-4D97-AF65-F5344CB8AC3E}">
        <p14:creationId xmlns:p14="http://schemas.microsoft.com/office/powerpoint/2010/main" val="3727492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ctrTitle"/>
          </p:nvPr>
        </p:nvSpPr>
        <p:spPr>
          <a:xfrm>
            <a:off x="689146" y="2294737"/>
            <a:ext cx="7802221" cy="1474885"/>
          </a:xfrm>
        </p:spPr>
        <p:txBody>
          <a:bodyPr/>
          <a:lstStyle/>
          <a:p>
            <a:pPr eaLnBrk="1" hangingPunct="1"/>
            <a:r>
              <a:rPr lang="en-US">
                <a:ea typeface="ＭＳ Ｐゴシック"/>
                <a:cs typeface="ＭＳ Ｐゴシック"/>
              </a:rPr>
              <a:t>  </a:t>
            </a:r>
          </a:p>
        </p:txBody>
      </p:sp>
      <p:graphicFrame>
        <p:nvGraphicFramePr>
          <p:cNvPr id="4" name="Group 89"/>
          <p:cNvGraphicFramePr>
            <a:graphicFrameLocks noGrp="1"/>
          </p:cNvGraphicFramePr>
          <p:nvPr>
            <p:extLst>
              <p:ext uri="{D42A27DB-BD31-4B8C-83A1-F6EECF244321}">
                <p14:modId xmlns:p14="http://schemas.microsoft.com/office/powerpoint/2010/main" val="2381428159"/>
              </p:ext>
            </p:extLst>
          </p:nvPr>
        </p:nvGraphicFramePr>
        <p:xfrm>
          <a:off x="0" y="0"/>
          <a:ext cx="9180514" cy="7203794"/>
        </p:xfrm>
        <a:graphic>
          <a:graphicData uri="http://schemas.openxmlformats.org/drawingml/2006/table">
            <a:tbl>
              <a:tblPr/>
              <a:tblGrid>
                <a:gridCol w="688490">
                  <a:extLst>
                    <a:ext uri="{9D8B030D-6E8A-4147-A177-3AD203B41FA5}">
                      <a16:colId xmlns:a16="http://schemas.microsoft.com/office/drawing/2014/main" xmlns="" val="20000"/>
                    </a:ext>
                  </a:extLst>
                </a:gridCol>
                <a:gridCol w="765091">
                  <a:extLst>
                    <a:ext uri="{9D8B030D-6E8A-4147-A177-3AD203B41FA5}">
                      <a16:colId xmlns:a16="http://schemas.microsoft.com/office/drawing/2014/main" xmlns="" val="20001"/>
                    </a:ext>
                  </a:extLst>
                </a:gridCol>
                <a:gridCol w="688538">
                  <a:extLst>
                    <a:ext uri="{9D8B030D-6E8A-4147-A177-3AD203B41FA5}">
                      <a16:colId xmlns:a16="http://schemas.microsoft.com/office/drawing/2014/main" xmlns="" val="20002"/>
                    </a:ext>
                  </a:extLst>
                </a:gridCol>
                <a:gridCol w="612034">
                  <a:extLst>
                    <a:ext uri="{9D8B030D-6E8A-4147-A177-3AD203B41FA5}">
                      <a16:colId xmlns:a16="http://schemas.microsoft.com/office/drawing/2014/main" xmlns="" val="20003"/>
                    </a:ext>
                  </a:extLst>
                </a:gridCol>
                <a:gridCol w="591528">
                  <a:extLst>
                    <a:ext uri="{9D8B030D-6E8A-4147-A177-3AD203B41FA5}">
                      <a16:colId xmlns:a16="http://schemas.microsoft.com/office/drawing/2014/main" xmlns="" val="20004"/>
                    </a:ext>
                  </a:extLst>
                </a:gridCol>
                <a:gridCol w="2068433">
                  <a:extLst>
                    <a:ext uri="{9D8B030D-6E8A-4147-A177-3AD203B41FA5}">
                      <a16:colId xmlns:a16="http://schemas.microsoft.com/office/drawing/2014/main" xmlns="" val="20005"/>
                    </a:ext>
                  </a:extLst>
                </a:gridCol>
                <a:gridCol w="565550">
                  <a:extLst>
                    <a:ext uri="{9D8B030D-6E8A-4147-A177-3AD203B41FA5}">
                      <a16:colId xmlns:a16="http://schemas.microsoft.com/office/drawing/2014/main" xmlns="" val="20008"/>
                    </a:ext>
                  </a:extLst>
                </a:gridCol>
                <a:gridCol w="1502883">
                  <a:extLst>
                    <a:ext uri="{9D8B030D-6E8A-4147-A177-3AD203B41FA5}">
                      <a16:colId xmlns:a16="http://schemas.microsoft.com/office/drawing/2014/main" xmlns="" val="20006"/>
                    </a:ext>
                  </a:extLst>
                </a:gridCol>
                <a:gridCol w="1697967">
                  <a:extLst>
                    <a:ext uri="{9D8B030D-6E8A-4147-A177-3AD203B41FA5}">
                      <a16:colId xmlns:a16="http://schemas.microsoft.com/office/drawing/2014/main" xmlns="" val="20007"/>
                    </a:ext>
                  </a:extLst>
                </a:gridCol>
              </a:tblGrid>
              <a:tr h="495624">
                <a:tc rowSpan="2"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pitchFamily="34" charset="0"/>
                          <a:ea typeface="ＭＳ Ｐゴシック" charset="-128"/>
                        </a:rPr>
                        <a:t>Performance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ＭＳ Ｐゴシック" charset="-128"/>
                        </a:rPr>
                        <a:t>Equipment Maintenance Division</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rowSpan="2" hMerge="1">
                  <a:txBody>
                    <a:bodyPr/>
                    <a:lstStyle/>
                    <a:p>
                      <a:endParaRPr 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900" b="0" i="0" u="none" strike="noStrike" cap="none" normalizeH="0" baseline="0" dirty="0">
                          <a:ln>
                            <a:noFill/>
                          </a:ln>
                          <a:solidFill>
                            <a:srgbClr val="FF0000"/>
                          </a:solidFill>
                          <a:effectLst/>
                          <a:latin typeface="Arial" pitchFamily="34" charset="0"/>
                          <a:ea typeface="ＭＳ Ｐゴシック" charset="-128"/>
                          <a:cs typeface="Arial" pitchFamily="34" charset="0"/>
                        </a:rPr>
                        <a:t>Operational Performance Measure:   </a:t>
                      </a:r>
                      <a:r>
                        <a:rPr kumimoji="0" lang="en-US" sz="900" b="1" i="0" u="none" strike="noStrike" cap="none" normalizeH="0" baseline="0" dirty="0">
                          <a:ln>
                            <a:noFill/>
                          </a:ln>
                          <a:solidFill>
                            <a:schemeClr val="tx1"/>
                          </a:solidFill>
                          <a:effectLst/>
                          <a:latin typeface="Arial" pitchFamily="34" charset="0"/>
                          <a:ea typeface="ＭＳ Ｐゴシック" charset="-128"/>
                          <a:cs typeface="Arial" pitchFamily="34" charset="0"/>
                        </a:rPr>
                        <a:t>Internal / External Stakeholder Engagement </a:t>
                      </a:r>
                      <a:r>
                        <a:rPr kumimoji="0" lang="en-US" sz="900" b="0" i="0" u="none" strike="noStrike" cap="none" normalizeH="0" baseline="0" dirty="0">
                          <a:ln>
                            <a:noFill/>
                          </a:ln>
                          <a:solidFill>
                            <a:schemeClr val="tx1"/>
                          </a:solidFill>
                          <a:effectLst/>
                          <a:latin typeface="Arial" pitchFamily="34" charset="0"/>
                          <a:ea typeface="ＭＳ Ｐゴシック" charset="-128"/>
                          <a:cs typeface="Arial" pitchFamily="34" charset="0"/>
                        </a:rPr>
                        <a:t>– Increase public /personnel awareness about the City of Hartford Fire Department.</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pitchFamily="34" charset="0"/>
                        <a:ea typeface="ＭＳ Ｐゴシック" charset="-128"/>
                        <a:cs typeface="Arial" pitchFamily="34" charset="0"/>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495624">
                <a:tc gridSpan="5"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pitchFamily="34" charset="0"/>
                          <a:ea typeface="ＭＳ Ｐゴシック" charset="-128"/>
                        </a:rPr>
                        <a:t>Data Source: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chemeClr val="tx1"/>
                          </a:solidFill>
                          <a:effectLst/>
                          <a:latin typeface="Arial" pitchFamily="34" charset="0"/>
                          <a:ea typeface="ＭＳ Ｐゴシック" charset="-128"/>
                        </a:rPr>
                        <a:t>HFD Firehouse Software</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pitchFamily="34" charset="0"/>
                          <a:ea typeface="ＭＳ Ｐゴシック" charset="-128"/>
                        </a:rPr>
                        <a:t>Current Period: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ea typeface="+mn-ea"/>
                        </a:rPr>
                        <a:t>04/01/2021 </a:t>
                      </a:r>
                      <a:r>
                        <a:rPr kumimoji="0" lang="en-US" sz="1200" b="0" i="0" u="none" strike="noStrike" cap="none" normalizeH="0" baseline="0" dirty="0">
                          <a:ln>
                            <a:noFill/>
                          </a:ln>
                          <a:solidFill>
                            <a:schemeClr val="tx1"/>
                          </a:solidFill>
                          <a:effectLst/>
                          <a:latin typeface="Arial" charset="0"/>
                          <a:ea typeface="+mn-ea"/>
                        </a:rPr>
                        <a:t>– </a:t>
                      </a:r>
                      <a:r>
                        <a:rPr kumimoji="0" lang="en-US" sz="1200" b="0" i="0" u="none" strike="noStrike" cap="none" normalizeH="0" baseline="0" dirty="0" smtClean="0">
                          <a:ln>
                            <a:noFill/>
                          </a:ln>
                          <a:solidFill>
                            <a:schemeClr val="tx1"/>
                          </a:solidFill>
                          <a:effectLst/>
                          <a:latin typeface="Arial" charset="0"/>
                          <a:ea typeface="+mn-ea"/>
                        </a:rPr>
                        <a:t>04/30/2021</a:t>
                      </a:r>
                      <a:endParaRPr kumimoji="0" lang="en-US" sz="12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14"/>
                  </a:ext>
                </a:extLst>
              </a:tr>
              <a:tr h="680387">
                <a:tc gridSpan="5">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ＭＳ Ｐゴシック" charset="-128"/>
                        </a:rPr>
                        <a:t>Provide Quality &amp; Timely Equipment Maintenance to All Apparatus/Equipment</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Performance Target – </a:t>
                      </a:r>
                      <a:r>
                        <a:rPr kumimoji="0" lang="en-US" sz="1200" b="0" i="0" u="none" strike="noStrike" cap="none" normalizeH="0" baseline="0" dirty="0">
                          <a:ln>
                            <a:noFill/>
                          </a:ln>
                          <a:solidFill>
                            <a:srgbClr val="000000"/>
                          </a:solidFill>
                          <a:effectLst/>
                          <a:latin typeface="Arial" pitchFamily="34" charset="0"/>
                          <a:ea typeface="ＭＳ Ｐゴシック" charset="-128"/>
                        </a:rPr>
                        <a:t>Respond in a timely manner when sequestered by ESD/Support Services.</a:t>
                      </a:r>
                      <a:r>
                        <a:rPr kumimoji="0" lang="en-US" sz="1200" b="0" i="0" u="none" strike="noStrike" cap="none" normalizeH="0" baseline="0" dirty="0">
                          <a:ln>
                            <a:noFill/>
                          </a:ln>
                          <a:solidFill>
                            <a:schemeClr val="tx1"/>
                          </a:solidFill>
                          <a:effectLst/>
                          <a:latin typeface="Arial" pitchFamily="34" charset="0"/>
                          <a:ea typeface="ＭＳ Ｐゴシック" charset="-12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91812">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Data Source:  </a:t>
                      </a:r>
                      <a:r>
                        <a:rPr kumimoji="0" lang="en-US" sz="1200" b="0" i="0" u="none" strike="noStrike" cap="none" normalizeH="0" baseline="0" dirty="0">
                          <a:ln>
                            <a:noFill/>
                          </a:ln>
                          <a:solidFill>
                            <a:schemeClr val="tx1"/>
                          </a:solidFill>
                          <a:effectLst/>
                          <a:latin typeface="Arial" pitchFamily="34" charset="0"/>
                          <a:ea typeface="ＭＳ Ｐゴシック" charset="-128"/>
                        </a:rPr>
                        <a:t>HFD Firehouse Software</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9"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9" hMerge="1">
                  <a:txBody>
                    <a:bodyPr/>
                    <a:lstStyle/>
                    <a:p>
                      <a:endParaRPr lang="en-US"/>
                    </a:p>
                  </a:txBody>
                  <a:tcPr/>
                </a:tc>
                <a:tc rowSpan="9" hMerge="1">
                  <a:txBody>
                    <a:bodyPr/>
                    <a:lstStyle/>
                    <a:p>
                      <a:endParaRPr lang="en-US"/>
                    </a:p>
                  </a:txBody>
                  <a:tcPr/>
                </a:tc>
                <a:tc rowSpan="9" hMerge="1">
                  <a:txBody>
                    <a:bodyPr/>
                    <a:lstStyle/>
                    <a:p>
                      <a:endParaRPr lang="en-US"/>
                    </a:p>
                  </a:txBody>
                  <a:tcPr/>
                </a:tc>
                <a:extLst>
                  <a:ext uri="{0D108BD9-81ED-4DB2-BD59-A6C34878D82A}">
                    <a16:rowId xmlns:a16="http://schemas.microsoft.com/office/drawing/2014/main" xmlns="" val="10002"/>
                  </a:ext>
                </a:extLst>
              </a:tr>
              <a:tr h="291812">
                <a:tc gridSpan="5">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Current Period: </a:t>
                      </a:r>
                      <a:r>
                        <a:rPr kumimoji="0" lang="en-US" sz="1200" b="0" i="0" u="none" strike="noStrike" cap="none" normalizeH="0" baseline="0" dirty="0" smtClean="0">
                          <a:ln>
                            <a:noFill/>
                          </a:ln>
                          <a:solidFill>
                            <a:schemeClr val="tx1"/>
                          </a:solidFill>
                          <a:effectLst/>
                          <a:latin typeface="Arial" charset="0"/>
                          <a:ea typeface="+mn-ea"/>
                        </a:rPr>
                        <a:t>04/01/2021 </a:t>
                      </a:r>
                      <a:r>
                        <a:rPr kumimoji="0" lang="en-US" sz="1200" b="0" i="0" u="none" strike="noStrike" cap="none" normalizeH="0" baseline="0" dirty="0">
                          <a:ln>
                            <a:noFill/>
                          </a:ln>
                          <a:solidFill>
                            <a:schemeClr val="tx1"/>
                          </a:solidFill>
                          <a:effectLst/>
                          <a:latin typeface="Arial" charset="0"/>
                          <a:ea typeface="+mn-ea"/>
                        </a:rPr>
                        <a:t>– </a:t>
                      </a:r>
                      <a:r>
                        <a:rPr kumimoji="0" lang="en-US" sz="1200" b="0" i="0" u="none" strike="noStrike" cap="none" normalizeH="0" baseline="0" dirty="0" smtClean="0">
                          <a:ln>
                            <a:noFill/>
                          </a:ln>
                          <a:solidFill>
                            <a:schemeClr val="tx1"/>
                          </a:solidFill>
                          <a:effectLst/>
                          <a:latin typeface="Arial" charset="0"/>
                          <a:ea typeface="+mn-ea"/>
                        </a:rPr>
                        <a:t>04/30/2021</a:t>
                      </a:r>
                      <a:endParaRPr kumimoji="0" lang="en-US" sz="12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3"/>
                  </a:ext>
                </a:extLst>
              </a:tr>
              <a:tr h="301526">
                <a:tc gridSpan="5">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HISTORICAL ANALYSIS</a:t>
                      </a:r>
                      <a:endParaRPr kumimoji="0" lang="en-US" sz="1400" b="0" i="0" u="none" strike="noStrike" cap="none" normalizeH="0" baseline="0" dirty="0">
                        <a:ln>
                          <a:noFill/>
                        </a:ln>
                        <a:solidFill>
                          <a:schemeClr val="bg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4"/>
                  </a:ext>
                </a:extLst>
              </a:tr>
              <a:tr h="275621">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ea typeface="ＭＳ Ｐゴシック" charset="-128"/>
                        </a:rPr>
                        <a:t>Reporting Period</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5"/>
                  </a:ext>
                </a:extLst>
              </a:tr>
              <a:tr h="486099">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outerShdw blurRad="38100" dist="38100" dir="2700000" algn="tl">
                              <a:srgbClr val="FFFFFF"/>
                            </a:outerShdw>
                          </a:effectLst>
                          <a:latin typeface="Calibri" pitchFamily="34" charset="0"/>
                          <a:ea typeface="ＭＳ Ｐゴシック" charset="-128"/>
                        </a:rPr>
                        <a:t>Hose Testing</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dirty="0">
                          <a:ln>
                            <a:noFill/>
                          </a:ln>
                          <a:solidFill>
                            <a:schemeClr val="tx1"/>
                          </a:solidFill>
                          <a:effectLst/>
                          <a:latin typeface="Calibri" pitchFamily="34" charset="0"/>
                          <a:ea typeface="ＭＳ Ｐゴシック" charset="-128"/>
                        </a:rPr>
                        <a:t>Aerial Testing</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Calibri" pitchFamily="34" charset="0"/>
                          <a:ea typeface="ＭＳ Ｐゴシック" charset="-128"/>
                        </a:rPr>
                        <a:t>Ground Ladder Testing</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Calibri" pitchFamily="34" charset="0"/>
                          <a:ea typeface="ＭＳ Ｐゴシック" charset="-128"/>
                        </a:rPr>
                        <a:t>Fit Test</a:t>
                      </a: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6"/>
                  </a:ext>
                </a:extLst>
              </a:tr>
              <a:tr h="346369">
                <a:tc>
                  <a:txBody>
                    <a:bodyPr/>
                    <a:lstStyle/>
                    <a:p>
                      <a:pPr algn="ctr"/>
                      <a:r>
                        <a:rPr lang="en-US" sz="1200" b="1" dirty="0"/>
                        <a:t>07/19</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4</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7"/>
                  </a:ext>
                </a:extLst>
              </a:tr>
              <a:tr h="346369">
                <a:tc>
                  <a:txBody>
                    <a:bodyPr/>
                    <a:lstStyle/>
                    <a:p>
                      <a:pPr algn="ctr"/>
                      <a:r>
                        <a:rPr lang="en-US" sz="1200" b="1" dirty="0"/>
                        <a:t>08/19</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8"/>
                  </a:ext>
                </a:extLst>
              </a:tr>
              <a:tr h="346369">
                <a:tc>
                  <a:txBody>
                    <a:bodyPr/>
                    <a:lstStyle/>
                    <a:p>
                      <a:pPr algn="ctr"/>
                      <a:r>
                        <a:rPr lang="en-US" sz="1200" b="1" dirty="0"/>
                        <a:t>09/19</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9"/>
                  </a:ext>
                </a:extLst>
              </a:tr>
              <a:tr h="333077">
                <a:tc>
                  <a:txBody>
                    <a:bodyPr/>
                    <a:lstStyle/>
                    <a:p>
                      <a:pPr algn="ctr"/>
                      <a:r>
                        <a:rPr lang="en-US" sz="1200" b="1" dirty="0"/>
                        <a:t>10/19</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4" vMerge="1">
                  <a:txBody>
                    <a:bodyPr/>
                    <a:lstStyle/>
                    <a:p>
                      <a:endParaRPr lang="en-US"/>
                    </a:p>
                  </a:txBody>
                  <a:tcPr/>
                </a:tc>
                <a:tc hMerge="1"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10"/>
                  </a:ext>
                </a:extLst>
              </a:tr>
              <a:tr h="333077">
                <a:tc>
                  <a:txBody>
                    <a:bodyPr/>
                    <a:lstStyle/>
                    <a:p>
                      <a:pPr algn="ctr"/>
                      <a:r>
                        <a:rPr lang="en-US" sz="1200" b="1" dirty="0"/>
                        <a:t>11/19</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b="1" dirty="0"/>
                        <a:t>0</a:t>
                      </a: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r h="388955">
                <a:tc gridSpan="5">
                  <a:txBody>
                    <a:bodyPr/>
                    <a:lstStyle/>
                    <a:p>
                      <a:endParaRPr lang="en-US" sz="1800" dirty="0"/>
                    </a:p>
                  </a:txBody>
                  <a:tcPr marL="91805" marR="91805" marT="45899" marB="45899" anchor="ctr"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algn="ctr"/>
                      <a:r>
                        <a:rPr lang="en-US" sz="1800" b="1" dirty="0">
                          <a:solidFill>
                            <a:schemeClr val="bg1"/>
                          </a:solidFill>
                          <a:latin typeface="Arial" panose="020B0604020202020204" pitchFamily="34" charset="0"/>
                          <a:cs typeface="Arial" panose="020B0604020202020204" pitchFamily="34" charset="0"/>
                        </a:rPr>
                        <a:t>Recommendations</a:t>
                      </a:r>
                    </a:p>
                  </a:txBody>
                  <a:tcPr marL="91805" marR="91805" marT="45899" marB="458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algn="ctr"/>
                      <a:r>
                        <a:rPr lang="en-US" sz="1800" b="1" dirty="0">
                          <a:solidFill>
                            <a:schemeClr val="bg1"/>
                          </a:solidFill>
                          <a:latin typeface="Arial" panose="020B0604020202020204" pitchFamily="34" charset="0"/>
                          <a:cs typeface="Arial" panose="020B0604020202020204" pitchFamily="34" charset="0"/>
                        </a:rPr>
                        <a:t>Impact</a:t>
                      </a:r>
                    </a:p>
                  </a:txBody>
                  <a:tcPr marL="91805" marR="91805" marT="45899" marB="458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12"/>
                  </a:ext>
                </a:extLst>
              </a:tr>
              <a:tr h="1783419">
                <a:tc gridSpan="5">
                  <a:txBody>
                    <a:bodyPr/>
                    <a:lstStyle/>
                    <a:p>
                      <a:endParaRPr lang="en-US" sz="1800" dirty="0"/>
                    </a:p>
                  </a:txBody>
                  <a:tcPr marL="91805" marR="91805" marT="45899" marB="45899"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285750" indent="-285750">
                        <a:buFont typeface="Wingdings" panose="05000000000000000000" pitchFamily="2" charset="2"/>
                        <a:buChar char="Ø"/>
                      </a:pPr>
                      <a:r>
                        <a:rPr lang="en-US" sz="1300" dirty="0"/>
                        <a:t>Strong work from EMD.</a:t>
                      </a:r>
                    </a:p>
                    <a:p>
                      <a:pPr marL="285750" indent="-285750">
                        <a:buFont typeface="Wingdings" panose="05000000000000000000" pitchFamily="2" charset="2"/>
                        <a:buChar char="Ø"/>
                      </a:pPr>
                      <a:r>
                        <a:rPr lang="en-US" sz="1300" dirty="0"/>
                        <a:t>Send report on out of service hours to the Office of the Chief.</a:t>
                      </a:r>
                    </a:p>
                    <a:p>
                      <a:pPr marL="285750" indent="-285750">
                        <a:buFont typeface="Wingdings" panose="05000000000000000000" pitchFamily="2" charset="2"/>
                        <a:buChar char="Ø"/>
                      </a:pPr>
                      <a:r>
                        <a:rPr lang="en-US" sz="1300" dirty="0"/>
                        <a:t>90% of time must be accounted for. </a:t>
                      </a:r>
                    </a:p>
                  </a:txBody>
                  <a:tcPr marL="91805" marR="91805" marT="45899" marB="4589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2DCDB"/>
                    </a:solidFill>
                  </a:tcPr>
                </a:tc>
                <a:tc hMerge="1">
                  <a:txBody>
                    <a:bodyPr/>
                    <a:lstStyle/>
                    <a:p>
                      <a:endParaRPr lang="en-US"/>
                    </a:p>
                  </a:txBody>
                  <a:tcPr/>
                </a:tc>
                <a:tc gridSpan="2">
                  <a:txBody>
                    <a:bodyPr/>
                    <a:lstStyle/>
                    <a:p>
                      <a:pPr marL="285750" indent="-285750">
                        <a:buFont typeface="Arial" panose="020B0604020202020204" pitchFamily="34" charset="0"/>
                        <a:buChar char="•"/>
                      </a:pPr>
                      <a:r>
                        <a:rPr lang="en-US" sz="1400" dirty="0"/>
                        <a:t>Safe repair and maintenance</a:t>
                      </a:r>
                      <a:r>
                        <a:rPr lang="en-US" sz="1400" baseline="0" dirty="0"/>
                        <a:t> of fire department tools, equipment, and apparatus. </a:t>
                      </a:r>
                      <a:endParaRPr lang="en-US" sz="1400" dirty="0"/>
                    </a:p>
                  </a:txBody>
                  <a:tcPr marL="91805" marR="91805" marT="45899" marB="4589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7E4BD"/>
                    </a:solidFill>
                  </a:tcPr>
                </a:tc>
                <a:tc hMerge="1">
                  <a:txBody>
                    <a:bodyPr/>
                    <a:lstStyle/>
                    <a:p>
                      <a:endParaRPr lang="en-US"/>
                    </a:p>
                  </a:txBody>
                  <a:tcPr/>
                </a:tc>
                <a:extLst>
                  <a:ext uri="{0D108BD9-81ED-4DB2-BD59-A6C34878D82A}">
                    <a16:rowId xmlns:a16="http://schemas.microsoft.com/office/drawing/2014/main" xmlns="" val="10013"/>
                  </a:ext>
                </a:extLst>
              </a:tr>
            </a:tbl>
          </a:graphicData>
        </a:graphic>
      </p:graphicFrame>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7941155" y="92869"/>
            <a:ext cx="616444" cy="810945"/>
          </a:xfrm>
          <a:prstGeom prst="rect">
            <a:avLst/>
          </a:prstGeom>
          <a:noFill/>
          <a:ln>
            <a:noFill/>
          </a:ln>
        </p:spPr>
      </p:pic>
      <p:sp>
        <p:nvSpPr>
          <p:cNvPr id="12" name="Rectangle 11"/>
          <p:cNvSpPr/>
          <p:nvPr/>
        </p:nvSpPr>
        <p:spPr>
          <a:xfrm>
            <a:off x="856456" y="5002736"/>
            <a:ext cx="1477755" cy="378403"/>
          </a:xfrm>
          <a:prstGeom prst="rect">
            <a:avLst/>
          </a:prstGeom>
        </p:spPr>
        <p:txBody>
          <a:bodyPr wrap="none">
            <a:spAutoFit/>
          </a:bodyPr>
          <a:lstStyle/>
          <a:p>
            <a:r>
              <a:rPr lang="en-US" sz="1849" b="1" dirty="0">
                <a:solidFill>
                  <a:schemeClr val="bg1"/>
                </a:solidFill>
                <a:latin typeface="Arial" pitchFamily="34" charset="0"/>
                <a:ea typeface="ＭＳ Ｐゴシック" charset="-128"/>
              </a:rPr>
              <a:t>Attendance</a:t>
            </a:r>
            <a:endParaRPr lang="en-US" sz="1849" dirty="0"/>
          </a:p>
        </p:txBody>
      </p:sp>
      <p:graphicFrame>
        <p:nvGraphicFramePr>
          <p:cNvPr id="9" name="Table 8"/>
          <p:cNvGraphicFramePr>
            <a:graphicFrameLocks noGrp="1"/>
          </p:cNvGraphicFramePr>
          <p:nvPr>
            <p:extLst>
              <p:ext uri="{D42A27DB-BD31-4B8C-83A1-F6EECF244321}">
                <p14:modId xmlns:p14="http://schemas.microsoft.com/office/powerpoint/2010/main" val="597478250"/>
              </p:ext>
            </p:extLst>
          </p:nvPr>
        </p:nvGraphicFramePr>
        <p:xfrm>
          <a:off x="1" y="5432370"/>
          <a:ext cx="3314699" cy="692364"/>
        </p:xfrm>
        <a:graphic>
          <a:graphicData uri="http://schemas.openxmlformats.org/drawingml/2006/table">
            <a:tbl>
              <a:tblPr>
                <a:tableStyleId>{073A0DAA-6AF3-43AB-8588-CEC1D06C72B9}</a:tableStyleId>
              </a:tblPr>
              <a:tblGrid>
                <a:gridCol w="1191404">
                  <a:extLst>
                    <a:ext uri="{9D8B030D-6E8A-4147-A177-3AD203B41FA5}">
                      <a16:colId xmlns:a16="http://schemas.microsoft.com/office/drawing/2014/main" xmlns="" val="20000"/>
                    </a:ext>
                  </a:extLst>
                </a:gridCol>
                <a:gridCol w="566212">
                  <a:extLst>
                    <a:ext uri="{9D8B030D-6E8A-4147-A177-3AD203B41FA5}">
                      <a16:colId xmlns:a16="http://schemas.microsoft.com/office/drawing/2014/main" xmlns="" val="20001"/>
                    </a:ext>
                  </a:extLst>
                </a:gridCol>
                <a:gridCol w="990871">
                  <a:extLst>
                    <a:ext uri="{9D8B030D-6E8A-4147-A177-3AD203B41FA5}">
                      <a16:colId xmlns:a16="http://schemas.microsoft.com/office/drawing/2014/main" xmlns="" val="20002"/>
                    </a:ext>
                  </a:extLst>
                </a:gridCol>
                <a:gridCol w="566212">
                  <a:extLst>
                    <a:ext uri="{9D8B030D-6E8A-4147-A177-3AD203B41FA5}">
                      <a16:colId xmlns:a16="http://schemas.microsoft.com/office/drawing/2014/main" xmlns="" val="20003"/>
                    </a:ext>
                  </a:extLst>
                </a:gridCol>
              </a:tblGrid>
              <a:tr h="346182">
                <a:tc>
                  <a:txBody>
                    <a:bodyPr/>
                    <a:lstStyle/>
                    <a:p>
                      <a:pPr algn="ctr" rtl="0" fontAlgn="ctr"/>
                      <a:r>
                        <a:rPr lang="en-US" sz="1100" b="1" i="0" u="none" strike="noStrike">
                          <a:solidFill>
                            <a:srgbClr val="000000"/>
                          </a:solidFill>
                          <a:effectLst/>
                          <a:latin typeface="Calibri" panose="020F0502020204030204" pitchFamily="34" charset="0"/>
                        </a:rPr>
                        <a:t>Total Working Hours: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973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Total Hours Off: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280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6182">
                <a:tc>
                  <a:txBody>
                    <a:bodyPr/>
                    <a:lstStyle/>
                    <a:p>
                      <a:pPr algn="ctr" rtl="0" fontAlgn="ctr"/>
                      <a:r>
                        <a:rPr lang="en-US" sz="1100" b="1" i="0" u="none" strike="noStrike">
                          <a:solidFill>
                            <a:srgbClr val="000000"/>
                          </a:solidFill>
                          <a:effectLst/>
                          <a:latin typeface="Calibri" panose="020F0502020204030204" pitchFamily="34" charset="0"/>
                        </a:rPr>
                        <a:t>Total Hours on Duty: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1,159.50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Hours Accounted For: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dirty="0">
                          <a:solidFill>
                            <a:srgbClr val="000000"/>
                          </a:solidFill>
                          <a:effectLst/>
                          <a:latin typeface="Calibri" panose="020F0502020204030204" pitchFamily="34" charset="0"/>
                        </a:rPr>
                        <a:t>83.92%</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1005547074"/>
              </p:ext>
            </p:extLst>
          </p:nvPr>
        </p:nvGraphicFramePr>
        <p:xfrm>
          <a:off x="0" y="1673352"/>
          <a:ext cx="4617720" cy="33832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Chart 9"/>
          <p:cNvGraphicFramePr>
            <a:graphicFrameLocks/>
          </p:cNvGraphicFramePr>
          <p:nvPr>
            <p:extLst>
              <p:ext uri="{D42A27DB-BD31-4B8C-83A1-F6EECF244321}">
                <p14:modId xmlns:p14="http://schemas.microsoft.com/office/powerpoint/2010/main" val="91687472"/>
              </p:ext>
            </p:extLst>
          </p:nvPr>
        </p:nvGraphicFramePr>
        <p:xfrm>
          <a:off x="4581144" y="1673352"/>
          <a:ext cx="4617720" cy="33832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450363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Chief Reilly</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286969" y="2226469"/>
            <a:ext cx="2606575" cy="3429000"/>
          </a:xfrm>
          <a:prstGeom prst="rect">
            <a:avLst/>
          </a:prstGeom>
          <a:noFill/>
          <a:ln>
            <a:noFill/>
          </a:ln>
        </p:spPr>
      </p:pic>
      <p:sp>
        <p:nvSpPr>
          <p:cNvPr id="5" name="Footer Placeholder 4"/>
          <p:cNvSpPr>
            <a:spLocks noGrp="1"/>
          </p:cNvSpPr>
          <p:nvPr>
            <p:ph type="ftr" sz="quarter" idx="11"/>
          </p:nvPr>
        </p:nvSpPr>
        <p:spPr>
          <a:xfrm>
            <a:off x="1921811" y="6569869"/>
            <a:ext cx="5336890" cy="383128"/>
          </a:xfrm>
        </p:spPr>
        <p:txBody>
          <a:bodyPr/>
          <a:lstStyle/>
          <a:p>
            <a:pPr>
              <a:defRPr/>
            </a:pPr>
            <a:r>
              <a:rPr lang="en-US" sz="2800" b="1" dirty="0">
                <a:solidFill>
                  <a:prstClr val="black">
                    <a:tint val="75000"/>
                  </a:prstClr>
                </a:solidFill>
                <a:latin typeface="Times New Roman" panose="02020603050405020304" pitchFamily="18" charset="0"/>
                <a:cs typeface="Times New Roman" panose="02020603050405020304" pitchFamily="18" charset="0"/>
              </a:rPr>
              <a:t>"Goal Oriented, Results Driven" </a:t>
            </a:r>
          </a:p>
        </p:txBody>
      </p:sp>
    </p:spTree>
    <p:extLst>
      <p:ext uri="{BB962C8B-B14F-4D97-AF65-F5344CB8AC3E}">
        <p14:creationId xmlns:p14="http://schemas.microsoft.com/office/powerpoint/2010/main" val="2603399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F.A.C.T. DIVISION</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286969" y="2226469"/>
            <a:ext cx="2606575" cy="3429000"/>
          </a:xfrm>
          <a:prstGeom prst="rect">
            <a:avLst/>
          </a:prstGeom>
          <a:noFill/>
          <a:ln>
            <a:noFill/>
          </a:ln>
        </p:spPr>
      </p:pic>
      <p:sp>
        <p:nvSpPr>
          <p:cNvPr id="5" name="Footer Placeholder 4"/>
          <p:cNvSpPr>
            <a:spLocks noGrp="1"/>
          </p:cNvSpPr>
          <p:nvPr>
            <p:ph type="ftr" sz="quarter" idx="11"/>
          </p:nvPr>
        </p:nvSpPr>
        <p:spPr>
          <a:xfrm>
            <a:off x="1921811" y="6569869"/>
            <a:ext cx="5336890" cy="383128"/>
          </a:xfrm>
        </p:spPr>
        <p:txBody>
          <a:bodyPr/>
          <a:lstStyle/>
          <a:p>
            <a:pPr>
              <a:defRPr/>
            </a:pPr>
            <a:r>
              <a:rPr lang="en-US" sz="2800" b="1" dirty="0">
                <a:solidFill>
                  <a:prstClr val="black">
                    <a:tint val="75000"/>
                  </a:prstClr>
                </a:solidFill>
                <a:latin typeface="Times New Roman" panose="02020603050405020304" pitchFamily="18" charset="0"/>
                <a:cs typeface="Times New Roman" panose="02020603050405020304" pitchFamily="18" charset="0"/>
              </a:rPr>
              <a:t>"Goal Oriented, Results Driven" </a:t>
            </a:r>
          </a:p>
        </p:txBody>
      </p:sp>
    </p:spTree>
    <p:extLst>
      <p:ext uri="{BB962C8B-B14F-4D97-AF65-F5344CB8AC3E}">
        <p14:creationId xmlns:p14="http://schemas.microsoft.com/office/powerpoint/2010/main" val="9455751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itle 1"/>
          <p:cNvSpPr>
            <a:spLocks noGrp="1"/>
          </p:cNvSpPr>
          <p:nvPr>
            <p:ph type="ctrTitle" idx="4294967295"/>
          </p:nvPr>
        </p:nvSpPr>
        <p:spPr>
          <a:xfrm>
            <a:off x="0" y="461394"/>
            <a:ext cx="7803436" cy="1224068"/>
          </a:xfrm>
        </p:spPr>
        <p:txBody>
          <a:bodyPr/>
          <a:lstStyle/>
          <a:p>
            <a:pPr eaLnBrk="1" hangingPunct="1"/>
            <a:r>
              <a:rPr lang="en-US" dirty="0">
                <a:ea typeface="ＭＳ Ｐゴシック"/>
                <a:cs typeface="ＭＳ Ｐゴシック"/>
              </a:rPr>
              <a:t>  </a:t>
            </a:r>
          </a:p>
        </p:txBody>
      </p:sp>
      <p:graphicFrame>
        <p:nvGraphicFramePr>
          <p:cNvPr id="4" name="Group 89"/>
          <p:cNvGraphicFramePr>
            <a:graphicFrameLocks noGrp="1"/>
          </p:cNvGraphicFramePr>
          <p:nvPr>
            <p:extLst>
              <p:ext uri="{D42A27DB-BD31-4B8C-83A1-F6EECF244321}">
                <p14:modId xmlns:p14="http://schemas.microsoft.com/office/powerpoint/2010/main" val="2871043247"/>
              </p:ext>
            </p:extLst>
          </p:nvPr>
        </p:nvGraphicFramePr>
        <p:xfrm>
          <a:off x="0" y="18602"/>
          <a:ext cx="9188875" cy="7177536"/>
        </p:xfrm>
        <a:graphic>
          <a:graphicData uri="http://schemas.openxmlformats.org/drawingml/2006/table">
            <a:tbl>
              <a:tblPr/>
              <a:tblGrid>
                <a:gridCol w="688538">
                  <a:extLst>
                    <a:ext uri="{9D8B030D-6E8A-4147-A177-3AD203B41FA5}">
                      <a16:colId xmlns:a16="http://schemas.microsoft.com/office/drawing/2014/main" xmlns="" val="20000"/>
                    </a:ext>
                  </a:extLst>
                </a:gridCol>
                <a:gridCol w="612034">
                  <a:extLst>
                    <a:ext uri="{9D8B030D-6E8A-4147-A177-3AD203B41FA5}">
                      <a16:colId xmlns:a16="http://schemas.microsoft.com/office/drawing/2014/main" xmlns="" val="20001"/>
                    </a:ext>
                  </a:extLst>
                </a:gridCol>
                <a:gridCol w="535530">
                  <a:extLst>
                    <a:ext uri="{9D8B030D-6E8A-4147-A177-3AD203B41FA5}">
                      <a16:colId xmlns:a16="http://schemas.microsoft.com/office/drawing/2014/main" xmlns="" val="20002"/>
                    </a:ext>
                  </a:extLst>
                </a:gridCol>
                <a:gridCol w="688538">
                  <a:extLst>
                    <a:ext uri="{9D8B030D-6E8A-4147-A177-3AD203B41FA5}">
                      <a16:colId xmlns:a16="http://schemas.microsoft.com/office/drawing/2014/main" xmlns="" val="20003"/>
                    </a:ext>
                  </a:extLst>
                </a:gridCol>
                <a:gridCol w="535530">
                  <a:extLst>
                    <a:ext uri="{9D8B030D-6E8A-4147-A177-3AD203B41FA5}">
                      <a16:colId xmlns:a16="http://schemas.microsoft.com/office/drawing/2014/main" xmlns="" val="20004"/>
                    </a:ext>
                  </a:extLst>
                </a:gridCol>
                <a:gridCol w="229513">
                  <a:extLst>
                    <a:ext uri="{9D8B030D-6E8A-4147-A177-3AD203B41FA5}">
                      <a16:colId xmlns:a16="http://schemas.microsoft.com/office/drawing/2014/main" xmlns="" val="20005"/>
                    </a:ext>
                  </a:extLst>
                </a:gridCol>
                <a:gridCol w="2459157">
                  <a:extLst>
                    <a:ext uri="{9D8B030D-6E8A-4147-A177-3AD203B41FA5}">
                      <a16:colId xmlns:a16="http://schemas.microsoft.com/office/drawing/2014/main" xmlns="" val="20006"/>
                    </a:ext>
                  </a:extLst>
                </a:gridCol>
                <a:gridCol w="1442768">
                  <a:extLst>
                    <a:ext uri="{9D8B030D-6E8A-4147-A177-3AD203B41FA5}">
                      <a16:colId xmlns:a16="http://schemas.microsoft.com/office/drawing/2014/main" xmlns="" val="20007"/>
                    </a:ext>
                  </a:extLst>
                </a:gridCol>
                <a:gridCol w="1997267">
                  <a:extLst>
                    <a:ext uri="{9D8B030D-6E8A-4147-A177-3AD203B41FA5}">
                      <a16:colId xmlns:a16="http://schemas.microsoft.com/office/drawing/2014/main" xmlns="" val="20008"/>
                    </a:ext>
                  </a:extLst>
                </a:gridCol>
              </a:tblGrid>
              <a:tr h="891856">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pitchFamily="34" charset="0"/>
                          <a:ea typeface="ＭＳ Ｐゴシック" charset="-128"/>
                        </a:rPr>
                        <a:t>Performance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pitchFamily="34" charset="0"/>
                          <a:ea typeface="ＭＳ Ｐゴシック" charset="-128"/>
                        </a:rPr>
                        <a:t>F.A.C.T. Division</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cs typeface="Arial" pitchFamily="34" charset="0"/>
                        </a:rPr>
                        <a:t>Operational Performance Measure:   </a:t>
                      </a:r>
                      <a:r>
                        <a:rPr kumimoji="0" lang="en-US" sz="1200" b="1" i="0" u="none" strike="noStrike" cap="none" normalizeH="0" baseline="0" dirty="0">
                          <a:ln>
                            <a:noFill/>
                          </a:ln>
                          <a:solidFill>
                            <a:schemeClr val="tx1"/>
                          </a:solidFill>
                          <a:effectLst/>
                          <a:latin typeface="Arial" pitchFamily="34" charset="0"/>
                          <a:ea typeface="ＭＳ Ｐゴシック" charset="-128"/>
                          <a:cs typeface="Arial" pitchFamily="34" charset="0"/>
                        </a:rPr>
                        <a:t>Internal / External Stakeholder Engagement </a:t>
                      </a:r>
                      <a:r>
                        <a:rPr kumimoji="0" lang="en-US" sz="1200" b="0" i="0" u="none" strike="noStrike" cap="none" normalizeH="0" baseline="0" dirty="0">
                          <a:ln>
                            <a:noFill/>
                          </a:ln>
                          <a:solidFill>
                            <a:schemeClr val="tx1"/>
                          </a:solidFill>
                          <a:effectLst/>
                          <a:latin typeface="Arial" pitchFamily="34" charset="0"/>
                          <a:ea typeface="ＭＳ Ｐゴシック" charset="-128"/>
                          <a:cs typeface="Arial" pitchFamily="34" charset="0"/>
                        </a:rPr>
                        <a:t>– Increase public /personnel awareness about the City of Hartford Fire Department.</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14293">
                <a:tc gridSpan="6">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pitchFamily="34" charset="0"/>
                          <a:ea typeface="ＭＳ Ｐゴシック" charset="-128"/>
                        </a:rPr>
                        <a:t>Provide Quality I.T. &amp; Technical Assistance to HFD</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Performance Target – </a:t>
                      </a:r>
                      <a:r>
                        <a:rPr kumimoji="0" lang="en-US" sz="1200" b="0" i="0" u="none" strike="noStrike" cap="none" normalizeH="0" baseline="0" dirty="0">
                          <a:ln>
                            <a:noFill/>
                          </a:ln>
                          <a:solidFill>
                            <a:srgbClr val="000000"/>
                          </a:solidFill>
                          <a:effectLst/>
                          <a:latin typeface="Arial" pitchFamily="34" charset="0"/>
                          <a:ea typeface="ＭＳ Ｐゴシック" charset="-128"/>
                        </a:rPr>
                        <a:t>Mitigate a diverse portfolio of service calls.</a:t>
                      </a:r>
                      <a:r>
                        <a:rPr kumimoji="0" lang="en-US" sz="1200" b="0" i="0" u="none" strike="noStrike" cap="none" normalizeH="0" baseline="0" dirty="0">
                          <a:ln>
                            <a:noFill/>
                          </a:ln>
                          <a:solidFill>
                            <a:schemeClr val="tx1"/>
                          </a:solidFill>
                          <a:effectLst/>
                          <a:latin typeface="Arial" pitchFamily="34" charset="0"/>
                          <a:ea typeface="ＭＳ Ｐゴシック" charset="-128"/>
                        </a:rPr>
                        <a:t>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288149">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Data Source:  </a:t>
                      </a:r>
                      <a:r>
                        <a:rPr kumimoji="0" lang="en-US" sz="1200" b="0" i="0" u="none" strike="noStrike" cap="none" normalizeH="0" baseline="0" dirty="0">
                          <a:ln>
                            <a:noFill/>
                          </a:ln>
                          <a:solidFill>
                            <a:schemeClr val="tx1"/>
                          </a:solidFill>
                          <a:effectLst/>
                          <a:latin typeface="Arial" pitchFamily="34" charset="0"/>
                          <a:ea typeface="ＭＳ Ｐゴシック" charset="-128"/>
                        </a:rPr>
                        <a:t>HFD Firehouse Software</a:t>
                      </a: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9"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rowSpan="9" hMerge="1">
                  <a:txBody>
                    <a:bodyPr/>
                    <a:lstStyle/>
                    <a:p>
                      <a:endParaRPr lang="en-US"/>
                    </a:p>
                  </a:txBody>
                  <a:tcPr/>
                </a:tc>
                <a:tc rowSpan="9" hMerge="1">
                  <a:txBody>
                    <a:bodyPr/>
                    <a:lstStyle/>
                    <a:p>
                      <a:endParaRPr lang="en-US"/>
                    </a:p>
                  </a:txBody>
                  <a:tcPr/>
                </a:tc>
                <a:extLst>
                  <a:ext uri="{0D108BD9-81ED-4DB2-BD59-A6C34878D82A}">
                    <a16:rowId xmlns:a16="http://schemas.microsoft.com/office/drawing/2014/main" xmlns="" val="10002"/>
                  </a:ext>
                </a:extLst>
              </a:tr>
              <a:tr h="288149">
                <a:tc gridSpan="6">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pitchFamily="34" charset="0"/>
                          <a:ea typeface="ＭＳ Ｐゴシック" charset="-128"/>
                        </a:rPr>
                        <a:t>Current Period:    </a:t>
                      </a:r>
                      <a:r>
                        <a:rPr kumimoji="0" lang="en-US" sz="1200" b="0" i="0" u="none" strike="noStrike" cap="none" normalizeH="0" baseline="0" dirty="0" smtClean="0">
                          <a:ln>
                            <a:noFill/>
                          </a:ln>
                          <a:solidFill>
                            <a:schemeClr val="tx1"/>
                          </a:solidFill>
                          <a:effectLst/>
                          <a:latin typeface="Times New Roman" pitchFamily="18" charset="0"/>
                          <a:ea typeface="+mn-ea"/>
                          <a:cs typeface="Times New Roman" pitchFamily="18" charset="0"/>
                        </a:rPr>
                        <a:t>04/01/2021</a:t>
                      </a:r>
                      <a:r>
                        <a:rPr lang="en-US" sz="1200" i="0" dirty="0" smtClean="0">
                          <a:latin typeface="Times New Roman" pitchFamily="18" charset="0"/>
                          <a:cs typeface="Times New Roman" pitchFamily="18" charset="0"/>
                        </a:rPr>
                        <a:t> </a:t>
                      </a:r>
                      <a:r>
                        <a:rPr lang="en-US" sz="1200" i="0" dirty="0">
                          <a:latin typeface="Times New Roman" pitchFamily="18" charset="0"/>
                          <a:cs typeface="Times New Roman" pitchFamily="18" charset="0"/>
                        </a:rPr>
                        <a:t>– </a:t>
                      </a:r>
                      <a:r>
                        <a:rPr lang="en-US" sz="1200" i="0" dirty="0" smtClean="0">
                          <a:latin typeface="Times New Roman" pitchFamily="18" charset="0"/>
                          <a:cs typeface="Times New Roman" pitchFamily="18" charset="0"/>
                        </a:rPr>
                        <a:t>04/30/2021</a:t>
                      </a:r>
                      <a:endParaRPr kumimoji="0" lang="en-US" sz="12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3"/>
                  </a:ext>
                </a:extLst>
              </a:tr>
              <a:tr h="297742">
                <a:tc gridSpan="6">
                  <a:txBody>
                    <a:bodyPr/>
                    <a:lstStyle/>
                    <a:p>
                      <a:pPr marL="0" marR="0" lvl="0" indent="0" algn="ctr" defTabSz="914400" rtl="0" eaLnBrk="1" fontAlgn="base" latinLnBrk="0" hangingPunct="1">
                        <a:lnSpc>
                          <a:spcPct val="90000"/>
                        </a:lnSpc>
                        <a:spcBef>
                          <a:spcPct val="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HISTORICAL ANALYSIS</a:t>
                      </a:r>
                      <a:endParaRPr kumimoji="0" lang="en-US" sz="1400" b="0" i="0" u="none" strike="noStrike" cap="none" normalizeH="0" baseline="0" dirty="0">
                        <a:ln>
                          <a:noFill/>
                        </a:ln>
                        <a:solidFill>
                          <a:schemeClr val="bg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4"/>
                  </a:ext>
                </a:extLst>
              </a:tr>
              <a:tr h="272162">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800" b="1" i="0" u="none" strike="noStrike" cap="none" normalizeH="0" baseline="0" dirty="0">
                          <a:ln>
                            <a:noFill/>
                          </a:ln>
                          <a:solidFill>
                            <a:schemeClr val="tx1"/>
                          </a:solidFill>
                          <a:effectLst/>
                          <a:latin typeface="Arial" pitchFamily="34" charset="0"/>
                          <a:ea typeface="ＭＳ Ｐゴシック" charset="-128"/>
                        </a:rPr>
                        <a:t>Reporting Period</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100" b="1"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5"/>
                  </a:ext>
                </a:extLst>
              </a:tr>
              <a:tr h="575923">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outerShdw blurRad="38100" dist="38100" dir="2700000" algn="tl">
                              <a:srgbClr val="FFFFFF"/>
                            </a:outerShdw>
                          </a:effectLst>
                          <a:latin typeface="Calibri" pitchFamily="34" charset="0"/>
                          <a:ea typeface="ＭＳ Ｐゴシック" charset="-128"/>
                        </a:rPr>
                        <a:t>Traffic</a:t>
                      </a:r>
                      <a:endParaRPr kumimoji="0" lang="en-US" sz="800" b="1" i="0" u="none" strike="noStrike" cap="none" normalizeH="0" baseline="0" dirty="0">
                        <a:ln>
                          <a:noFill/>
                        </a:ln>
                        <a:solidFill>
                          <a:schemeClr val="tx1"/>
                        </a:solidFill>
                        <a:effectLst>
                          <a:outerShdw blurRad="38100" dist="38100" dir="2700000" algn="tl">
                            <a:srgbClr val="FFFFFF"/>
                          </a:outerShdw>
                        </a:effectLst>
                        <a:latin typeface="Calibri" pitchFamily="34" charset="0"/>
                        <a:ea typeface="ＭＳ Ｐゴシック" charset="-128"/>
                      </a:endParaRP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ea typeface="ＭＳ Ｐゴシック" charset="-128"/>
                        </a:rPr>
                        <a:t>Comm &amp; Tech </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ea typeface="ＭＳ Ｐゴシック" charset="-128"/>
                        </a:rPr>
                        <a:t>Training / Misc</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a:ln>
                            <a:noFill/>
                          </a:ln>
                          <a:solidFill>
                            <a:schemeClr val="tx1"/>
                          </a:solidFill>
                          <a:effectLst/>
                          <a:latin typeface="Calibri" pitchFamily="34" charset="0"/>
                          <a:ea typeface="ＭＳ Ｐゴシック" charset="-128"/>
                        </a:rPr>
                        <a:t>Fire Alarm</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9D9D9"/>
                    </a:solidFill>
                  </a:tcPr>
                </a:tc>
                <a:tc row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chemeClr val="tx1"/>
                        </a:solidFill>
                        <a:effectLst/>
                        <a:latin typeface="Calibri" pitchFamily="34" charset="0"/>
                        <a:ea typeface="ＭＳ Ｐゴシック" charset="-128"/>
                      </a:endParaRP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9D9D9"/>
                    </a:solid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6"/>
                  </a:ext>
                </a:extLst>
              </a:tr>
              <a:tr h="355274">
                <a:tc>
                  <a:txBody>
                    <a:bodyPr/>
                    <a:lstStyle/>
                    <a:p>
                      <a:pPr algn="ctr"/>
                      <a:r>
                        <a:rPr lang="en-US" sz="1200" b="1" dirty="0">
                          <a:latin typeface="Arial" panose="020B0604020202020204" pitchFamily="34" charset="0"/>
                          <a:cs typeface="Arial" panose="020B0604020202020204" pitchFamily="34" charset="0"/>
                        </a:rPr>
                        <a:t>11/20</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12</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3</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11</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ea typeface="ＭＳ Ｐゴシック" charset="-128"/>
                      </a:endParaRP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7"/>
                  </a:ext>
                </a:extLst>
              </a:tr>
              <a:tr h="355274">
                <a:tc>
                  <a:txBody>
                    <a:bodyPr/>
                    <a:lstStyle/>
                    <a:p>
                      <a:pPr algn="ctr"/>
                      <a:r>
                        <a:rPr lang="en-US" sz="1200" b="1" dirty="0">
                          <a:latin typeface="Arial" panose="020B0604020202020204" pitchFamily="34" charset="0"/>
                          <a:cs typeface="Arial" panose="020B0604020202020204" pitchFamily="34" charset="0"/>
                        </a:rPr>
                        <a:t>12/20</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24</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4</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2</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7</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ea typeface="ＭＳ Ｐゴシック" charset="-128"/>
                      </a:endParaRP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8"/>
                  </a:ext>
                </a:extLst>
              </a:tr>
              <a:tr h="355274">
                <a:tc>
                  <a:txBody>
                    <a:bodyPr/>
                    <a:lstStyle/>
                    <a:p>
                      <a:pPr algn="ctr"/>
                      <a:r>
                        <a:rPr lang="en-US" sz="1200" b="1" dirty="0">
                          <a:latin typeface="Arial" panose="020B0604020202020204" pitchFamily="34" charset="0"/>
                          <a:cs typeface="Arial" panose="020B0604020202020204" pitchFamily="34" charset="0"/>
                        </a:rPr>
                        <a:t>01/21</a:t>
                      </a: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45</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13</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33</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37</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ea typeface="ＭＳ Ｐゴシック" charset="-128"/>
                      </a:endParaRP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09"/>
                  </a:ext>
                </a:extLst>
              </a:tr>
              <a:tr h="367023">
                <a:tc>
                  <a:txBody>
                    <a:bodyPr/>
                    <a:lstStyle/>
                    <a:p>
                      <a:pPr algn="ctr"/>
                      <a:r>
                        <a:rPr lang="en-US" sz="1200" b="1">
                          <a:latin typeface="Arial" panose="020B0604020202020204" pitchFamily="34" charset="0"/>
                          <a:cs typeface="Arial" panose="020B0604020202020204" pitchFamily="34" charset="0"/>
                        </a:rPr>
                        <a:t>02/21</a:t>
                      </a:r>
                      <a:endParaRPr lang="en-US" sz="1200" b="1" dirty="0">
                        <a:latin typeface="Arial" panose="020B0604020202020204" pitchFamily="34" charset="0"/>
                        <a:cs typeface="Arial" panose="020B0604020202020204" pitchFamily="34" charset="0"/>
                      </a:endParaRP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83</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29</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21</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48</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v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Calibri" pitchFamily="34" charset="0"/>
                        <a:ea typeface="ＭＳ Ｐゴシック" charset="-128"/>
                      </a:endParaRPr>
                    </a:p>
                  </a:txBody>
                  <a:tcPr marT="45716" marB="45716"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extLst>
                  <a:ext uri="{0D108BD9-81ED-4DB2-BD59-A6C34878D82A}">
                    <a16:rowId xmlns:a16="http://schemas.microsoft.com/office/drawing/2014/main" xmlns="" val="10010"/>
                  </a:ext>
                </a:extLst>
              </a:tr>
              <a:tr h="367023">
                <a:tc>
                  <a:txBody>
                    <a:bodyPr/>
                    <a:lstStyle/>
                    <a:p>
                      <a:pPr algn="ctr"/>
                      <a:r>
                        <a:rPr lang="en-US" sz="1200" b="1" dirty="0" smtClean="0">
                          <a:latin typeface="Arial" panose="020B0604020202020204" pitchFamily="34" charset="0"/>
                          <a:cs typeface="Arial" panose="020B0604020202020204" pitchFamily="34" charset="0"/>
                        </a:rPr>
                        <a:t>03/21</a:t>
                      </a:r>
                      <a:endParaRPr lang="en-US" sz="1200" b="1" dirty="0">
                        <a:latin typeface="Arial" panose="020B0604020202020204" pitchFamily="34" charset="0"/>
                        <a:cs typeface="Arial" panose="020B0604020202020204" pitchFamily="34" charset="0"/>
                      </a:endParaRPr>
                    </a:p>
                  </a:txBody>
                  <a:tcPr marL="91805" marR="91805" marT="45899" marB="45899"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76</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25</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8</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1200" dirty="0">
                          <a:latin typeface="Arial" panose="020B0604020202020204" pitchFamily="34" charset="0"/>
                          <a:cs typeface="Arial" panose="020B0604020202020204" pitchFamily="34" charset="0"/>
                        </a:rPr>
                        <a:t>70</a:t>
                      </a:r>
                    </a:p>
                  </a:txBody>
                  <a:tcPr marL="91805" marR="91805" marT="45899" marB="45899"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800" b="1" i="0" u="none" strike="noStrike" cap="none" normalizeH="0" baseline="0" dirty="0">
                        <a:ln>
                          <a:noFill/>
                        </a:ln>
                        <a:solidFill>
                          <a:schemeClr val="tx1"/>
                        </a:solidFill>
                        <a:effectLst/>
                        <a:latin typeface="Calibri" pitchFamily="34" charset="0"/>
                        <a:ea typeface="ＭＳ Ｐゴシック" charset="-128"/>
                      </a:endParaRPr>
                    </a:p>
                  </a:txBody>
                  <a:tcPr marL="91805" marR="91805" marT="45899" marB="45899"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9D9D9"/>
                    </a:solidFill>
                  </a:tcPr>
                </a:tc>
                <a:tc gridSpan="3">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a:ln>
                          <a:noFill/>
                        </a:ln>
                        <a:solidFill>
                          <a:schemeClr val="tx1"/>
                        </a:solidFill>
                        <a:effectLst/>
                        <a:latin typeface="Arial" pitchFamily="34" charset="0"/>
                        <a:ea typeface="ＭＳ Ｐゴシック" charset="-128"/>
                      </a:endParaRPr>
                    </a:p>
                  </a:txBody>
                  <a:tcPr marL="91805" marR="91805" marT="45899" marB="45899"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11"/>
                  </a:ext>
                </a:extLst>
              </a:tr>
              <a:tr h="320124">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Attendance</a:t>
                      </a:r>
                    </a:p>
                  </a:txBody>
                  <a:tcPr marL="91805" marR="91805" marT="45899" marB="458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Recommendations</a:t>
                      </a:r>
                    </a:p>
                  </a:txBody>
                  <a:tcPr marL="91805" marR="91805" marT="45899" marB="458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0000"/>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itchFamily="34" charset="0"/>
                          <a:ea typeface="ＭＳ Ｐゴシック" charset="-128"/>
                        </a:rPr>
                        <a:t>Impact</a:t>
                      </a:r>
                    </a:p>
                  </a:txBody>
                  <a:tcPr marL="91805" marR="91805" marT="45899" marB="45899" anchor="ctr"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12"/>
                  </a:ext>
                </a:extLst>
              </a:tr>
              <a:tr h="1829270">
                <a:tc gridSpan="6">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100" b="0" i="0" u="none" strike="noStrike" cap="none" normalizeH="0" baseline="0" dirty="0">
                        <a:ln>
                          <a:noFill/>
                        </a:ln>
                        <a:solidFill>
                          <a:schemeClr val="tx1"/>
                        </a:solidFill>
                        <a:effectLst/>
                        <a:latin typeface="Arial" charset="0"/>
                      </a:endParaRPr>
                    </a:p>
                  </a:txBody>
                  <a:tcPr marL="91805" marR="91805" marT="45899" marB="4589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C6D9F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1100" b="0" i="0" u="none" strike="noStrike" cap="none" normalizeH="0" baseline="0" dirty="0">
                          <a:ln>
                            <a:noFill/>
                          </a:ln>
                          <a:solidFill>
                            <a:schemeClr val="tx1"/>
                          </a:solidFill>
                          <a:effectLst/>
                          <a:latin typeface="Arial" charset="0"/>
                        </a:rPr>
                        <a:t>Excellent overall work.  </a:t>
                      </a:r>
                    </a:p>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ü"/>
                        <a:tabLst/>
                      </a:pPr>
                      <a:r>
                        <a:rPr kumimoji="0" lang="en-US" sz="1100" b="0" i="0" u="none" strike="noStrike" cap="none" normalizeH="0" baseline="0" dirty="0">
                          <a:ln>
                            <a:noFill/>
                          </a:ln>
                          <a:solidFill>
                            <a:schemeClr val="tx1"/>
                          </a:solidFill>
                          <a:effectLst/>
                          <a:latin typeface="Arial" charset="0"/>
                        </a:rPr>
                        <a:t>90% of time must be accounted for. Consecutive months of non-compliance. Address the problem. </a:t>
                      </a:r>
                    </a:p>
                  </a:txBody>
                  <a:tcPr marL="91805" marR="91805" marT="45899" marB="4589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2DCDB"/>
                    </a:solidFill>
                  </a:tcPr>
                </a:tc>
                <a:tc gridSpan="2">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1100" b="0" i="0" u="none" strike="noStrike" cap="none" normalizeH="0" baseline="0" dirty="0">
                          <a:ln>
                            <a:noFill/>
                          </a:ln>
                          <a:solidFill>
                            <a:schemeClr val="tx1"/>
                          </a:solidFill>
                          <a:effectLst/>
                          <a:latin typeface="Arial" charset="0"/>
                        </a:rPr>
                        <a:t>IS&amp;IT execution of relevant duties and responsibilities. </a:t>
                      </a:r>
                    </a:p>
                  </a:txBody>
                  <a:tcPr marL="91805" marR="91805" marT="45899" marB="45899"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D7E4BD"/>
                    </a:solidFill>
                  </a:tcPr>
                </a:tc>
                <a:tc hMerge="1">
                  <a:txBody>
                    <a:bodyPr/>
                    <a:lstStyle/>
                    <a:p>
                      <a:endParaRPr lang="en-US" dirty="0"/>
                    </a:p>
                  </a:txBody>
                  <a:tcPr/>
                </a:tc>
                <a:extLst>
                  <a:ext uri="{0D108BD9-81ED-4DB2-BD59-A6C34878D82A}">
                    <a16:rowId xmlns:a16="http://schemas.microsoft.com/office/drawing/2014/main" xmlns="" val="10013"/>
                  </a:ext>
                </a:extLst>
              </a:tr>
            </a:tbl>
          </a:graphicData>
        </a:graphic>
      </p:graphicFrame>
      <p:pic>
        <p:nvPicPr>
          <p:cNvPr id="7" name="Picture 6"/>
          <p:cNvPicPr/>
          <p:nvPr/>
        </p:nvPicPr>
        <p:blipFill>
          <a:blip r:embed="rId3" cstate="print">
            <a:extLst>
              <a:ext uri="{28A0092B-C50C-407E-A947-70E740481C1C}">
                <a14:useLocalDpi xmlns:a14="http://schemas.microsoft.com/office/drawing/2010/main" val="0"/>
              </a:ext>
            </a:extLst>
          </a:blip>
          <a:stretch>
            <a:fillRect/>
          </a:stretch>
        </p:blipFill>
        <p:spPr bwMode="auto">
          <a:xfrm>
            <a:off x="7864955" y="43924"/>
            <a:ext cx="616444" cy="810945"/>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2666265286"/>
              </p:ext>
            </p:extLst>
          </p:nvPr>
        </p:nvGraphicFramePr>
        <p:xfrm>
          <a:off x="1" y="5432370"/>
          <a:ext cx="3291838" cy="692364"/>
        </p:xfrm>
        <a:graphic>
          <a:graphicData uri="http://schemas.openxmlformats.org/drawingml/2006/table">
            <a:tbl>
              <a:tblPr>
                <a:tableStyleId>{073A0DAA-6AF3-43AB-8588-CEC1D06C72B9}</a:tableStyleId>
              </a:tblPr>
              <a:tblGrid>
                <a:gridCol w="1183187">
                  <a:extLst>
                    <a:ext uri="{9D8B030D-6E8A-4147-A177-3AD203B41FA5}">
                      <a16:colId xmlns:a16="http://schemas.microsoft.com/office/drawing/2014/main" xmlns="" val="20000"/>
                    </a:ext>
                  </a:extLst>
                </a:gridCol>
                <a:gridCol w="562307">
                  <a:extLst>
                    <a:ext uri="{9D8B030D-6E8A-4147-A177-3AD203B41FA5}">
                      <a16:colId xmlns:a16="http://schemas.microsoft.com/office/drawing/2014/main" xmlns="" val="20001"/>
                    </a:ext>
                  </a:extLst>
                </a:gridCol>
                <a:gridCol w="984037">
                  <a:extLst>
                    <a:ext uri="{9D8B030D-6E8A-4147-A177-3AD203B41FA5}">
                      <a16:colId xmlns:a16="http://schemas.microsoft.com/office/drawing/2014/main" xmlns="" val="20002"/>
                    </a:ext>
                  </a:extLst>
                </a:gridCol>
                <a:gridCol w="562307">
                  <a:extLst>
                    <a:ext uri="{9D8B030D-6E8A-4147-A177-3AD203B41FA5}">
                      <a16:colId xmlns:a16="http://schemas.microsoft.com/office/drawing/2014/main" xmlns="" val="20003"/>
                    </a:ext>
                  </a:extLst>
                </a:gridCol>
              </a:tblGrid>
              <a:tr h="346182">
                <a:tc>
                  <a:txBody>
                    <a:bodyPr/>
                    <a:lstStyle/>
                    <a:p>
                      <a:pPr algn="ctr" rtl="0" fontAlgn="ctr"/>
                      <a:r>
                        <a:rPr lang="en-US" sz="1100" b="1" i="0" u="none" strike="noStrike">
                          <a:solidFill>
                            <a:srgbClr val="000000"/>
                          </a:solidFill>
                          <a:effectLst/>
                          <a:latin typeface="Calibri" panose="020F0502020204030204" pitchFamily="34" charset="0"/>
                        </a:rPr>
                        <a:t>Total Working Hours: </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633.5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Total Hours Off:</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80</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346182">
                <a:tc>
                  <a:txBody>
                    <a:bodyPr/>
                    <a:lstStyle/>
                    <a:p>
                      <a:pPr algn="ctr" rtl="0" fontAlgn="ctr"/>
                      <a:r>
                        <a:rPr lang="en-US" sz="1100" b="1" i="0" u="none" strike="noStrike">
                          <a:solidFill>
                            <a:srgbClr val="000000"/>
                          </a:solidFill>
                          <a:effectLst/>
                          <a:latin typeface="Calibri" panose="020F0502020204030204" pitchFamily="34" charset="0"/>
                        </a:rPr>
                        <a:t>Total Hours on Duty:</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681.5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a:solidFill>
                            <a:srgbClr val="000000"/>
                          </a:solidFill>
                          <a:effectLst/>
                          <a:latin typeface="Calibri" panose="020F0502020204030204" pitchFamily="34" charset="0"/>
                        </a:rPr>
                        <a:t>Hours Accounted For:</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ctr"/>
                      <a:r>
                        <a:rPr lang="en-US" sz="1100" b="1" i="0" u="none" strike="noStrike" dirty="0">
                          <a:solidFill>
                            <a:srgbClr val="000000"/>
                          </a:solidFill>
                          <a:effectLst/>
                          <a:latin typeface="Calibri" panose="020F0502020204030204" pitchFamily="34" charset="0"/>
                        </a:rPr>
                        <a:t>92.96%</a:t>
                      </a:r>
                    </a:p>
                  </a:txBody>
                  <a:tcPr marL="9525" marR="9525" marT="9525" marB="0" anchor="ctr">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20000"/>
                        <a:lumOff val="80000"/>
                      </a:schemeClr>
                    </a:solidFill>
                  </a:tcPr>
                </a:tc>
                <a:extLst>
                  <a:ext uri="{0D108BD9-81ED-4DB2-BD59-A6C34878D82A}">
                    <a16:rowId xmlns:a16="http://schemas.microsoft.com/office/drawing/2014/main" xmlns="" val="10001"/>
                  </a:ext>
                </a:extLst>
              </a:tr>
            </a:tbl>
          </a:graphicData>
        </a:graphic>
      </p:graphicFrame>
      <p:graphicFrame>
        <p:nvGraphicFramePr>
          <p:cNvPr id="10" name="Chart 9"/>
          <p:cNvGraphicFramePr>
            <a:graphicFrameLocks/>
          </p:cNvGraphicFramePr>
          <p:nvPr>
            <p:extLst>
              <p:ext uri="{D42A27DB-BD31-4B8C-83A1-F6EECF244321}">
                <p14:modId xmlns:p14="http://schemas.microsoft.com/office/powerpoint/2010/main" val="266598187"/>
              </p:ext>
            </p:extLst>
          </p:nvPr>
        </p:nvGraphicFramePr>
        <p:xfrm>
          <a:off x="3291840" y="1517904"/>
          <a:ext cx="5897880" cy="352958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070678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EMERGENCY RESPONSE DATA</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286969" y="2226469"/>
            <a:ext cx="2606575" cy="3429000"/>
          </a:xfrm>
          <a:prstGeom prst="rect">
            <a:avLst/>
          </a:prstGeom>
          <a:noFill/>
          <a:ln>
            <a:noFill/>
          </a:ln>
        </p:spPr>
      </p:pic>
      <p:sp>
        <p:nvSpPr>
          <p:cNvPr id="5" name="Footer Placeholder 4"/>
          <p:cNvSpPr>
            <a:spLocks noGrp="1"/>
          </p:cNvSpPr>
          <p:nvPr>
            <p:ph type="ftr" sz="quarter" idx="11"/>
          </p:nvPr>
        </p:nvSpPr>
        <p:spPr>
          <a:xfrm>
            <a:off x="1921811" y="6569869"/>
            <a:ext cx="5336890" cy="383128"/>
          </a:xfrm>
        </p:spPr>
        <p:txBody>
          <a:bodyPr/>
          <a:lstStyle/>
          <a:p>
            <a:pPr>
              <a:defRPr/>
            </a:pPr>
            <a:r>
              <a:rPr lang="en-US" sz="2800" b="1" dirty="0">
                <a:solidFill>
                  <a:prstClr val="black">
                    <a:tint val="75000"/>
                  </a:prstClr>
                </a:solidFill>
                <a:latin typeface="Times New Roman" panose="02020603050405020304" pitchFamily="18" charset="0"/>
                <a:cs typeface="Times New Roman" panose="02020603050405020304" pitchFamily="18" charset="0"/>
              </a:rPr>
              <a:t>"Goal Oriented, Results Driven" </a:t>
            </a:r>
          </a:p>
        </p:txBody>
      </p:sp>
    </p:spTree>
    <p:extLst>
      <p:ext uri="{BB962C8B-B14F-4D97-AF65-F5344CB8AC3E}">
        <p14:creationId xmlns:p14="http://schemas.microsoft.com/office/powerpoint/2010/main" val="148628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04" y="2"/>
            <a:ext cx="5560636" cy="7196118"/>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bwMode="auto">
          <a:xfrm>
            <a:off x="6557258" y="1224415"/>
            <a:ext cx="732755" cy="963954"/>
          </a:xfrm>
          <a:prstGeom prst="rect">
            <a:avLst/>
          </a:prstGeom>
          <a:noFill/>
          <a:ln>
            <a:noFill/>
          </a:ln>
        </p:spPr>
      </p:pic>
      <p:sp>
        <p:nvSpPr>
          <p:cNvPr id="2" name="Title 1"/>
          <p:cNvSpPr>
            <a:spLocks noGrp="1"/>
          </p:cNvSpPr>
          <p:nvPr>
            <p:ph type="title"/>
          </p:nvPr>
        </p:nvSpPr>
        <p:spPr>
          <a:xfrm>
            <a:off x="2798581" y="0"/>
            <a:ext cx="8262461" cy="1147564"/>
          </a:xfrm>
        </p:spPr>
        <p:txBody>
          <a:bodyPr/>
          <a:lstStyle/>
          <a:p>
            <a:r>
              <a:rPr lang="en-US" sz="3614" dirty="0">
                <a:effectLst>
                  <a:outerShdw blurRad="38100" dist="38100" dir="2700000" algn="tl">
                    <a:srgbClr val="000000">
                      <a:alpha val="43137"/>
                    </a:srgbClr>
                  </a:outerShdw>
                </a:effectLst>
                <a:latin typeface="Times New Roman" pitchFamily="18" charset="0"/>
                <a:cs typeface="Times New Roman" pitchFamily="18" charset="0"/>
              </a:rPr>
              <a:t>EMS</a:t>
            </a:r>
            <a:br>
              <a:rPr lang="en-US" sz="3614" dirty="0">
                <a:effectLst>
                  <a:outerShdw blurRad="38100" dist="38100" dir="2700000" algn="tl">
                    <a:srgbClr val="000000">
                      <a:alpha val="43137"/>
                    </a:srgbClr>
                  </a:outerShdw>
                </a:effectLst>
                <a:latin typeface="Times New Roman" pitchFamily="18" charset="0"/>
                <a:cs typeface="Times New Roman" pitchFamily="18" charset="0"/>
              </a:rPr>
            </a:br>
            <a:r>
              <a:rPr lang="en-US" sz="3614" dirty="0" smtClean="0">
                <a:effectLst>
                  <a:outerShdw blurRad="38100" dist="38100" dir="2700000" algn="tl">
                    <a:srgbClr val="000000">
                      <a:alpha val="43137"/>
                    </a:srgbClr>
                  </a:outerShdw>
                </a:effectLst>
                <a:latin typeface="Times New Roman" pitchFamily="18" charset="0"/>
                <a:cs typeface="Times New Roman" pitchFamily="18" charset="0"/>
              </a:rPr>
              <a:t>April </a:t>
            </a:r>
            <a:r>
              <a:rPr lang="en-US" sz="3614" dirty="0">
                <a:effectLst>
                  <a:outerShdw blurRad="38100" dist="38100" dir="2700000" algn="tl">
                    <a:srgbClr val="000000">
                      <a:alpha val="43137"/>
                    </a:srgbClr>
                  </a:outerShdw>
                </a:effectLst>
                <a:latin typeface="Times New Roman" pitchFamily="18" charset="0"/>
                <a:cs typeface="Times New Roman" pitchFamily="18" charset="0"/>
              </a:rPr>
              <a:t>2021</a:t>
            </a:r>
          </a:p>
        </p:txBody>
      </p:sp>
      <p:graphicFrame>
        <p:nvGraphicFramePr>
          <p:cNvPr id="6" name="Table 5"/>
          <p:cNvGraphicFramePr>
            <a:graphicFrameLocks noGrp="1"/>
          </p:cNvGraphicFramePr>
          <p:nvPr>
            <p:extLst>
              <p:ext uri="{D42A27DB-BD31-4B8C-83A1-F6EECF244321}">
                <p14:modId xmlns:p14="http://schemas.microsoft.com/office/powerpoint/2010/main" val="2558998236"/>
              </p:ext>
            </p:extLst>
          </p:nvPr>
        </p:nvGraphicFramePr>
        <p:xfrm>
          <a:off x="5376976" y="2654794"/>
          <a:ext cx="3605183" cy="4035568"/>
        </p:xfrm>
        <a:graphic>
          <a:graphicData uri="http://schemas.openxmlformats.org/drawingml/2006/table">
            <a:tbl>
              <a:tblPr>
                <a:tableStyleId>{2D5ABB26-0587-4C30-8999-92F81FD0307C}</a:tableStyleId>
              </a:tblPr>
              <a:tblGrid>
                <a:gridCol w="671773"/>
                <a:gridCol w="2563935"/>
                <a:gridCol w="369475"/>
              </a:tblGrid>
              <a:tr h="493008">
                <a:tc>
                  <a:txBody>
                    <a:bodyPr/>
                    <a:lstStyle/>
                    <a:p>
                      <a:pPr algn="ctr" fontAlgn="b"/>
                      <a:r>
                        <a:rPr lang="en-US" sz="1100" u="none" strike="noStrike">
                          <a:effectLst/>
                        </a:rPr>
                        <a:t>Incident Type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Description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Count</a:t>
                      </a:r>
                      <a:endParaRPr lang="en-US" sz="1100" b="1" i="0" u="none" strike="noStrike">
                        <a:solidFill>
                          <a:srgbClr val="000000"/>
                        </a:solidFill>
                        <a:effectLst/>
                        <a:latin typeface="Calibri" panose="020F0502020204030204" pitchFamily="34" charset="0"/>
                      </a:endParaRPr>
                    </a:p>
                  </a:txBody>
                  <a:tcPr marL="9525" marR="9525" marT="9525" marB="0" anchor="ctr"/>
                </a:tc>
              </a:tr>
              <a:tr h="442820">
                <a:tc>
                  <a:txBody>
                    <a:bodyPr/>
                    <a:lstStyle/>
                    <a:p>
                      <a:pPr algn="ctr" fontAlgn="b"/>
                      <a:r>
                        <a:rPr lang="en-US" sz="1100" u="none" strike="noStrike">
                          <a:effectLst/>
                        </a:rPr>
                        <a:t>321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EMS call, excluding vehicle accident with injury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956</a:t>
                      </a:r>
                      <a:endParaRPr lang="en-US" sz="1100" b="0" i="0" u="none" strike="noStrike">
                        <a:solidFill>
                          <a:srgbClr val="000000"/>
                        </a:solidFill>
                        <a:effectLst/>
                        <a:latin typeface="Calibri" panose="020F0502020204030204" pitchFamily="34" charset="0"/>
                      </a:endParaRPr>
                    </a:p>
                  </a:txBody>
                  <a:tcPr marL="9525" marR="9525" marT="9525" marB="0" anchor="ctr"/>
                </a:tc>
              </a:tr>
              <a:tr h="442820">
                <a:tc>
                  <a:txBody>
                    <a:bodyPr/>
                    <a:lstStyle/>
                    <a:p>
                      <a:pPr algn="ctr" fontAlgn="b"/>
                      <a:r>
                        <a:rPr lang="en-US" sz="1100" u="none" strike="noStrike">
                          <a:effectLst/>
                        </a:rPr>
                        <a:t>311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Medical assist, assist EMS crew</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357</a:t>
                      </a:r>
                      <a:endParaRPr lang="en-US" sz="1100" b="0" i="0" u="none" strike="noStrike">
                        <a:solidFill>
                          <a:srgbClr val="000000"/>
                        </a:solidFill>
                        <a:effectLst/>
                        <a:latin typeface="Calibri" panose="020F0502020204030204" pitchFamily="34" charset="0"/>
                      </a:endParaRPr>
                    </a:p>
                  </a:txBody>
                  <a:tcPr marL="9525" marR="9525" marT="9525" marB="0" anchor="ctr"/>
                </a:tc>
              </a:tr>
              <a:tr h="442820">
                <a:tc>
                  <a:txBody>
                    <a:bodyPr/>
                    <a:lstStyle/>
                    <a:p>
                      <a:pPr algn="ctr" fontAlgn="b"/>
                      <a:r>
                        <a:rPr lang="en-US" sz="1100" u="none" strike="noStrike">
                          <a:effectLst/>
                        </a:rPr>
                        <a:t>324</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Motor Vehicle Accident with no injuries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96</a:t>
                      </a:r>
                      <a:endParaRPr lang="en-US" sz="1100" b="0" i="0" u="none" strike="noStrike">
                        <a:solidFill>
                          <a:srgbClr val="000000"/>
                        </a:solidFill>
                        <a:effectLst/>
                        <a:latin typeface="Calibri" panose="020F0502020204030204" pitchFamily="34" charset="0"/>
                      </a:endParaRPr>
                    </a:p>
                  </a:txBody>
                  <a:tcPr marL="9525" marR="9525" marT="9525" marB="0" anchor="ctr"/>
                </a:tc>
              </a:tr>
              <a:tr h="442820">
                <a:tc>
                  <a:txBody>
                    <a:bodyPr/>
                    <a:lstStyle/>
                    <a:p>
                      <a:pPr algn="ctr" fontAlgn="b"/>
                      <a:r>
                        <a:rPr lang="en-US" sz="1100" u="none" strike="noStrike">
                          <a:effectLst/>
                        </a:rPr>
                        <a:t>322</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Motor vehicle accident with injuries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85</a:t>
                      </a:r>
                      <a:endParaRPr lang="en-US" sz="1100" b="0" i="0" u="none" strike="noStrike">
                        <a:solidFill>
                          <a:srgbClr val="000000"/>
                        </a:solidFill>
                        <a:effectLst/>
                        <a:latin typeface="Calibri" panose="020F0502020204030204" pitchFamily="34" charset="0"/>
                      </a:endParaRPr>
                    </a:p>
                  </a:txBody>
                  <a:tcPr marL="9525" marR="9525" marT="9525" marB="0" anchor="ctr"/>
                </a:tc>
              </a:tr>
              <a:tr h="442820">
                <a:tc>
                  <a:txBody>
                    <a:bodyPr/>
                    <a:lstStyle/>
                    <a:p>
                      <a:pPr algn="ctr" fontAlgn="b"/>
                      <a:r>
                        <a:rPr lang="en-US" sz="1100" u="none" strike="noStrike">
                          <a:effectLst/>
                        </a:rPr>
                        <a:t>381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Rescue or EMS standby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75</a:t>
                      </a:r>
                      <a:endParaRPr lang="en-US" sz="1100" b="0" i="0" u="none" strike="noStrike">
                        <a:solidFill>
                          <a:srgbClr val="000000"/>
                        </a:solidFill>
                        <a:effectLst/>
                        <a:latin typeface="Calibri" panose="020F0502020204030204" pitchFamily="34" charset="0"/>
                      </a:endParaRPr>
                    </a:p>
                  </a:txBody>
                  <a:tcPr marL="9525" marR="9525" marT="9525" marB="0" anchor="ctr"/>
                </a:tc>
              </a:tr>
              <a:tr h="442820">
                <a:tc>
                  <a:txBody>
                    <a:bodyPr/>
                    <a:lstStyle/>
                    <a:p>
                      <a:pPr algn="ctr" fontAlgn="b"/>
                      <a:r>
                        <a:rPr lang="en-US" sz="1100" u="none" strike="noStrike">
                          <a:effectLst/>
                        </a:rPr>
                        <a:t>510</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Person in distress, Other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38</a:t>
                      </a:r>
                      <a:endParaRPr lang="en-US" sz="1100" b="0" i="0" u="none" strike="noStrike">
                        <a:solidFill>
                          <a:srgbClr val="000000"/>
                        </a:solidFill>
                        <a:effectLst/>
                        <a:latin typeface="Calibri" panose="020F0502020204030204" pitchFamily="34" charset="0"/>
                      </a:endParaRPr>
                    </a:p>
                  </a:txBody>
                  <a:tcPr marL="9525" marR="9525" marT="9525" marB="0" anchor="ctr"/>
                </a:tc>
              </a:tr>
              <a:tr h="442820">
                <a:tc>
                  <a:txBody>
                    <a:bodyPr/>
                    <a:lstStyle/>
                    <a:p>
                      <a:pPr algn="ctr" fontAlgn="b"/>
                      <a:r>
                        <a:rPr lang="en-US" sz="1100" u="none" strike="noStrike">
                          <a:effectLst/>
                        </a:rPr>
                        <a:t>300</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Rescue, EMS incident, other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ctr"/>
                </a:tc>
              </a:tr>
              <a:tr h="442820">
                <a:tc>
                  <a:txBody>
                    <a:bodyPr/>
                    <a:lstStyle/>
                    <a:p>
                      <a:pPr algn="ctr" fontAlgn="b"/>
                      <a:r>
                        <a:rPr lang="en-US" sz="1100" u="none" strike="noStrike">
                          <a:effectLst/>
                        </a:rPr>
                        <a:t>323</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Motor vehicle/pedestrian accident (MV Ped)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4</a:t>
                      </a:r>
                      <a:endParaRPr lang="en-US"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6965410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04" y="2"/>
            <a:ext cx="5560636" cy="7196118"/>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6590563" y="1419463"/>
            <a:ext cx="732755" cy="963954"/>
          </a:xfrm>
          <a:prstGeom prst="rect">
            <a:avLst/>
          </a:prstGeom>
          <a:noFill/>
          <a:ln>
            <a:noFill/>
          </a:ln>
        </p:spPr>
      </p:pic>
      <p:sp>
        <p:nvSpPr>
          <p:cNvPr id="2" name="Title 1"/>
          <p:cNvSpPr>
            <a:spLocks noGrp="1"/>
          </p:cNvSpPr>
          <p:nvPr>
            <p:ph type="title"/>
          </p:nvPr>
        </p:nvSpPr>
        <p:spPr>
          <a:xfrm>
            <a:off x="2754592" y="75320"/>
            <a:ext cx="8262461" cy="1147564"/>
          </a:xfrm>
        </p:spPr>
        <p:txBody>
          <a:bodyPr/>
          <a:lstStyle/>
          <a:p>
            <a:r>
              <a:rPr lang="en-US" sz="3614" dirty="0">
                <a:effectLst>
                  <a:outerShdw blurRad="38100" dist="38100" dir="2700000" algn="tl">
                    <a:srgbClr val="000000">
                      <a:alpha val="43137"/>
                    </a:srgbClr>
                  </a:outerShdw>
                </a:effectLst>
                <a:latin typeface="Times New Roman" pitchFamily="18" charset="0"/>
                <a:cs typeface="Times New Roman" pitchFamily="18" charset="0"/>
              </a:rPr>
              <a:t>Rescue Calls </a:t>
            </a:r>
            <a:br>
              <a:rPr lang="en-US" sz="3614" dirty="0">
                <a:effectLst>
                  <a:outerShdw blurRad="38100" dist="38100" dir="2700000" algn="tl">
                    <a:srgbClr val="000000">
                      <a:alpha val="43137"/>
                    </a:srgbClr>
                  </a:outerShdw>
                </a:effectLst>
                <a:latin typeface="Times New Roman" pitchFamily="18" charset="0"/>
                <a:cs typeface="Times New Roman" pitchFamily="18" charset="0"/>
              </a:rPr>
            </a:br>
            <a:r>
              <a:rPr lang="en-US" sz="3614" dirty="0" smtClean="0">
                <a:effectLst>
                  <a:outerShdw blurRad="38100" dist="38100" dir="2700000" algn="tl">
                    <a:srgbClr val="000000">
                      <a:alpha val="43137"/>
                    </a:srgbClr>
                  </a:outerShdw>
                </a:effectLst>
                <a:latin typeface="Times New Roman" pitchFamily="18" charset="0"/>
                <a:cs typeface="Times New Roman" pitchFamily="18" charset="0"/>
              </a:rPr>
              <a:t>April </a:t>
            </a:r>
            <a:r>
              <a:rPr lang="en-US" sz="3614" dirty="0">
                <a:effectLst>
                  <a:outerShdw blurRad="38100" dist="38100" dir="2700000" algn="tl">
                    <a:srgbClr val="000000">
                      <a:alpha val="43137"/>
                    </a:srgbClr>
                  </a:outerShdw>
                </a:effectLst>
                <a:latin typeface="Times New Roman" pitchFamily="18" charset="0"/>
                <a:cs typeface="Times New Roman" pitchFamily="18" charset="0"/>
              </a:rPr>
              <a:t>2021</a:t>
            </a:r>
          </a:p>
        </p:txBody>
      </p:sp>
      <p:graphicFrame>
        <p:nvGraphicFramePr>
          <p:cNvPr id="4" name="Table 3"/>
          <p:cNvGraphicFramePr>
            <a:graphicFrameLocks noGrp="1"/>
          </p:cNvGraphicFramePr>
          <p:nvPr>
            <p:extLst>
              <p:ext uri="{D42A27DB-BD31-4B8C-83A1-F6EECF244321}">
                <p14:modId xmlns:p14="http://schemas.microsoft.com/office/powerpoint/2010/main" val="4179252836"/>
              </p:ext>
            </p:extLst>
          </p:nvPr>
        </p:nvGraphicFramePr>
        <p:xfrm>
          <a:off x="5294201" y="2704960"/>
          <a:ext cx="3797300" cy="1705200"/>
        </p:xfrm>
        <a:graphic>
          <a:graphicData uri="http://schemas.openxmlformats.org/drawingml/2006/table">
            <a:tbl>
              <a:tblPr>
                <a:tableStyleId>{2D5ABB26-0587-4C30-8999-92F81FD0307C}</a:tableStyleId>
              </a:tblPr>
              <a:tblGrid>
                <a:gridCol w="762000"/>
                <a:gridCol w="2616200"/>
                <a:gridCol w="419100"/>
              </a:tblGrid>
              <a:tr h="531224">
                <a:tc>
                  <a:txBody>
                    <a:bodyPr/>
                    <a:lstStyle/>
                    <a:p>
                      <a:pPr algn="ctr" fontAlgn="b"/>
                      <a:r>
                        <a:rPr lang="en-US" sz="1100" u="none" strike="noStrike">
                          <a:effectLst/>
                        </a:rPr>
                        <a:t>Incident Type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Description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Count</a:t>
                      </a:r>
                      <a:endParaRPr lang="en-US" sz="1100" b="1" i="0" u="none" strike="noStrike">
                        <a:solidFill>
                          <a:srgbClr val="000000"/>
                        </a:solidFill>
                        <a:effectLst/>
                        <a:latin typeface="Calibri" panose="020F0502020204030204" pitchFamily="34" charset="0"/>
                      </a:endParaRPr>
                    </a:p>
                  </a:txBody>
                  <a:tcPr marL="9525" marR="9525" marT="9525" marB="0" anchor="ctr"/>
                </a:tc>
              </a:tr>
              <a:tr h="293494">
                <a:tc>
                  <a:txBody>
                    <a:bodyPr/>
                    <a:lstStyle/>
                    <a:p>
                      <a:pPr algn="ctr" fontAlgn="b"/>
                      <a:r>
                        <a:rPr lang="en-US" sz="1100" u="none" strike="noStrike">
                          <a:effectLst/>
                        </a:rPr>
                        <a:t>511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Lock-out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ctr"/>
                </a:tc>
              </a:tr>
              <a:tr h="293494">
                <a:tc>
                  <a:txBody>
                    <a:bodyPr/>
                    <a:lstStyle/>
                    <a:p>
                      <a:pPr algn="ctr" fontAlgn="b"/>
                      <a:r>
                        <a:rPr lang="en-US" sz="1100" u="none" strike="noStrike">
                          <a:effectLst/>
                        </a:rPr>
                        <a:t>352</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Extrication of victim(s) from vehicle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5</a:t>
                      </a:r>
                      <a:endParaRPr lang="en-US" sz="1100" b="0" i="0" u="none" strike="noStrike">
                        <a:solidFill>
                          <a:srgbClr val="000000"/>
                        </a:solidFill>
                        <a:effectLst/>
                        <a:latin typeface="Calibri" panose="020F0502020204030204" pitchFamily="34" charset="0"/>
                      </a:endParaRPr>
                    </a:p>
                  </a:txBody>
                  <a:tcPr marL="9525" marR="9525" marT="9525" marB="0" anchor="ctr"/>
                </a:tc>
              </a:tr>
              <a:tr h="293494">
                <a:tc>
                  <a:txBody>
                    <a:bodyPr/>
                    <a:lstStyle/>
                    <a:p>
                      <a:pPr algn="ctr" fontAlgn="b"/>
                      <a:r>
                        <a:rPr lang="en-US" sz="1100" u="none" strike="noStrike">
                          <a:effectLst/>
                        </a:rPr>
                        <a:t>353</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Removal of victim(s) from stalled elevator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ctr"/>
                </a:tc>
              </a:tr>
              <a:tr h="293494">
                <a:tc>
                  <a:txBody>
                    <a:bodyPr/>
                    <a:lstStyle/>
                    <a:p>
                      <a:pPr algn="ctr" fontAlgn="b"/>
                      <a:r>
                        <a:rPr lang="en-US" sz="1100" u="none" strike="noStrike">
                          <a:effectLst/>
                        </a:rPr>
                        <a:t>331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Lock-in (if lock out , use 511 )</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2787041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5"/>
            <a:ext cx="5560634" cy="7196114"/>
          </a:xfrm>
          <a:prstGeom prst="rect">
            <a:avLst/>
          </a:prstGeom>
        </p:spPr>
      </p:pic>
      <p:sp>
        <p:nvSpPr>
          <p:cNvPr id="8" name="Title 1"/>
          <p:cNvSpPr>
            <a:spLocks noGrp="1"/>
          </p:cNvSpPr>
          <p:nvPr>
            <p:ph type="title"/>
          </p:nvPr>
        </p:nvSpPr>
        <p:spPr>
          <a:xfrm>
            <a:off x="2754592" y="75320"/>
            <a:ext cx="8262461" cy="1147564"/>
          </a:xfrm>
        </p:spPr>
        <p:txBody>
          <a:bodyPr/>
          <a:lstStyle/>
          <a:p>
            <a:r>
              <a:rPr lang="en-US" sz="3614" dirty="0">
                <a:effectLst>
                  <a:outerShdw blurRad="38100" dist="38100" dir="2700000" algn="tl">
                    <a:srgbClr val="000000">
                      <a:alpha val="43137"/>
                    </a:srgbClr>
                  </a:outerShdw>
                </a:effectLst>
                <a:latin typeface="Times New Roman" pitchFamily="18" charset="0"/>
                <a:cs typeface="Times New Roman" pitchFamily="18" charset="0"/>
              </a:rPr>
              <a:t>Narcan Administered </a:t>
            </a:r>
            <a:br>
              <a:rPr lang="en-US" sz="3614" dirty="0">
                <a:effectLst>
                  <a:outerShdw blurRad="38100" dist="38100" dir="2700000" algn="tl">
                    <a:srgbClr val="000000">
                      <a:alpha val="43137"/>
                    </a:srgbClr>
                  </a:outerShdw>
                </a:effectLst>
                <a:latin typeface="Times New Roman" pitchFamily="18" charset="0"/>
                <a:cs typeface="Times New Roman" pitchFamily="18" charset="0"/>
              </a:rPr>
            </a:br>
            <a:r>
              <a:rPr lang="en-US" sz="3614" dirty="0" smtClean="0">
                <a:effectLst>
                  <a:outerShdw blurRad="38100" dist="38100" dir="2700000" algn="tl">
                    <a:srgbClr val="000000">
                      <a:alpha val="43137"/>
                    </a:srgbClr>
                  </a:outerShdw>
                </a:effectLst>
                <a:latin typeface="Times New Roman" pitchFamily="18" charset="0"/>
                <a:cs typeface="Times New Roman" pitchFamily="18" charset="0"/>
              </a:rPr>
              <a:t>April </a:t>
            </a:r>
            <a:r>
              <a:rPr lang="en-US" sz="3614" dirty="0">
                <a:effectLst>
                  <a:outerShdw blurRad="38100" dist="38100" dir="2700000" algn="tl">
                    <a:srgbClr val="000000">
                      <a:alpha val="43137"/>
                    </a:srgbClr>
                  </a:outerShdw>
                </a:effectLst>
                <a:latin typeface="Times New Roman" pitchFamily="18" charset="0"/>
                <a:cs typeface="Times New Roman" pitchFamily="18" charset="0"/>
              </a:rPr>
              <a:t>2021</a:t>
            </a:r>
          </a:p>
        </p:txBody>
      </p:sp>
      <p:pic>
        <p:nvPicPr>
          <p:cNvPr id="9" name="Picture 8"/>
          <p:cNvPicPr/>
          <p:nvPr/>
        </p:nvPicPr>
        <p:blipFill>
          <a:blip r:embed="rId3" cstate="print">
            <a:extLst>
              <a:ext uri="{28A0092B-C50C-407E-A947-70E740481C1C}">
                <a14:useLocalDpi xmlns:a14="http://schemas.microsoft.com/office/drawing/2010/main" val="0"/>
              </a:ext>
            </a:extLst>
          </a:blip>
          <a:stretch>
            <a:fillRect/>
          </a:stretch>
        </p:blipFill>
        <p:spPr bwMode="auto">
          <a:xfrm>
            <a:off x="6633763" y="1338715"/>
            <a:ext cx="732755" cy="963954"/>
          </a:xfrm>
          <a:prstGeom prst="rect">
            <a:avLst/>
          </a:prstGeom>
          <a:noFill/>
          <a:ln>
            <a:noFill/>
          </a:ln>
        </p:spPr>
      </p:pic>
    </p:spTree>
    <p:extLst>
      <p:ext uri="{BB962C8B-B14F-4D97-AF65-F5344CB8AC3E}">
        <p14:creationId xmlns:p14="http://schemas.microsoft.com/office/powerpoint/2010/main" val="2336938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44" y="2"/>
            <a:ext cx="5560636" cy="7196118"/>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bwMode="auto">
          <a:xfrm>
            <a:off x="6633763" y="1338715"/>
            <a:ext cx="732755" cy="963954"/>
          </a:xfrm>
          <a:prstGeom prst="rect">
            <a:avLst/>
          </a:prstGeom>
          <a:noFill/>
          <a:ln>
            <a:noFill/>
          </a:ln>
        </p:spPr>
      </p:pic>
      <p:sp>
        <p:nvSpPr>
          <p:cNvPr id="2" name="Title 1"/>
          <p:cNvSpPr>
            <a:spLocks noGrp="1"/>
          </p:cNvSpPr>
          <p:nvPr>
            <p:ph type="title"/>
          </p:nvPr>
        </p:nvSpPr>
        <p:spPr>
          <a:xfrm>
            <a:off x="2868908" y="31091"/>
            <a:ext cx="8262461" cy="1147564"/>
          </a:xfrm>
        </p:spPr>
        <p:txBody>
          <a:bodyPr/>
          <a:lstStyle/>
          <a:p>
            <a:r>
              <a:rPr lang="en-US" sz="3614" dirty="0">
                <a:effectLst>
                  <a:outerShdw blurRad="38100" dist="38100" dir="2700000" algn="tl">
                    <a:srgbClr val="000000">
                      <a:alpha val="43137"/>
                    </a:srgbClr>
                  </a:outerShdw>
                </a:effectLst>
                <a:latin typeface="Times New Roman" pitchFamily="18" charset="0"/>
                <a:cs typeface="Times New Roman" pitchFamily="18" charset="0"/>
              </a:rPr>
              <a:t>Hazardous Materials </a:t>
            </a:r>
            <a:br>
              <a:rPr lang="en-US" sz="3614" dirty="0">
                <a:effectLst>
                  <a:outerShdw blurRad="38100" dist="38100" dir="2700000" algn="tl">
                    <a:srgbClr val="000000">
                      <a:alpha val="43137"/>
                    </a:srgbClr>
                  </a:outerShdw>
                </a:effectLst>
                <a:latin typeface="Times New Roman" pitchFamily="18" charset="0"/>
                <a:cs typeface="Times New Roman" pitchFamily="18" charset="0"/>
              </a:rPr>
            </a:br>
            <a:r>
              <a:rPr lang="en-US" sz="3614" dirty="0" smtClean="0">
                <a:effectLst>
                  <a:outerShdw blurRad="38100" dist="38100" dir="2700000" algn="tl">
                    <a:srgbClr val="000000">
                      <a:alpha val="43137"/>
                    </a:srgbClr>
                  </a:outerShdw>
                </a:effectLst>
                <a:latin typeface="Times New Roman" pitchFamily="18" charset="0"/>
                <a:cs typeface="Times New Roman" pitchFamily="18" charset="0"/>
              </a:rPr>
              <a:t>April </a:t>
            </a:r>
            <a:r>
              <a:rPr lang="en-US" sz="3614" dirty="0">
                <a:effectLst>
                  <a:outerShdw blurRad="38100" dist="38100" dir="2700000" algn="tl">
                    <a:srgbClr val="000000">
                      <a:alpha val="43137"/>
                    </a:srgbClr>
                  </a:outerShdw>
                </a:effectLst>
                <a:latin typeface="Times New Roman" pitchFamily="18" charset="0"/>
                <a:cs typeface="Times New Roman" pitchFamily="18" charset="0"/>
              </a:rPr>
              <a:t>2021</a:t>
            </a:r>
          </a:p>
        </p:txBody>
      </p:sp>
      <p:graphicFrame>
        <p:nvGraphicFramePr>
          <p:cNvPr id="6" name="Table 5"/>
          <p:cNvGraphicFramePr>
            <a:graphicFrameLocks noGrp="1"/>
          </p:cNvGraphicFramePr>
          <p:nvPr>
            <p:extLst>
              <p:ext uri="{D42A27DB-BD31-4B8C-83A1-F6EECF244321}">
                <p14:modId xmlns:p14="http://schemas.microsoft.com/office/powerpoint/2010/main" val="2961994746"/>
              </p:ext>
            </p:extLst>
          </p:nvPr>
        </p:nvGraphicFramePr>
        <p:xfrm>
          <a:off x="5365128" y="2603472"/>
          <a:ext cx="3608940" cy="3093322"/>
        </p:xfrm>
        <a:graphic>
          <a:graphicData uri="http://schemas.openxmlformats.org/drawingml/2006/table">
            <a:tbl>
              <a:tblPr>
                <a:tableStyleId>{2D5ABB26-0587-4C30-8999-92F81FD0307C}</a:tableStyleId>
              </a:tblPr>
              <a:tblGrid>
                <a:gridCol w="627642"/>
                <a:gridCol w="2479591"/>
                <a:gridCol w="501707"/>
              </a:tblGrid>
              <a:tr h="716890">
                <a:tc>
                  <a:txBody>
                    <a:bodyPr/>
                    <a:lstStyle/>
                    <a:p>
                      <a:pPr algn="ctr" fontAlgn="b"/>
                      <a:r>
                        <a:rPr lang="en-US" sz="1100" u="none" strike="noStrike">
                          <a:effectLst/>
                        </a:rPr>
                        <a:t>Incident Type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Description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Count</a:t>
                      </a:r>
                      <a:endParaRPr lang="en-US" sz="1100" b="1" i="0" u="none" strike="noStrike">
                        <a:solidFill>
                          <a:srgbClr val="000000"/>
                        </a:solidFill>
                        <a:effectLst/>
                        <a:latin typeface="Calibri" panose="020F0502020204030204" pitchFamily="34" charset="0"/>
                      </a:endParaRPr>
                    </a:p>
                  </a:txBody>
                  <a:tcPr marL="9525" marR="9525" marT="9525" marB="0" anchor="ctr"/>
                </a:tc>
              </a:tr>
              <a:tr h="396072">
                <a:tc>
                  <a:txBody>
                    <a:bodyPr/>
                    <a:lstStyle/>
                    <a:p>
                      <a:pPr algn="ctr" fontAlgn="b"/>
                      <a:r>
                        <a:rPr lang="en-US" sz="1100" u="none" strike="noStrike">
                          <a:effectLst/>
                        </a:rPr>
                        <a:t>412</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Gas leak (natural gas or LPG)</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ctr"/>
                </a:tc>
              </a:tr>
              <a:tr h="396072">
                <a:tc>
                  <a:txBody>
                    <a:bodyPr/>
                    <a:lstStyle/>
                    <a:p>
                      <a:pPr algn="ctr" fontAlgn="b"/>
                      <a:r>
                        <a:rPr lang="en-US" sz="1100" u="none" strike="noStrike">
                          <a:effectLst/>
                        </a:rPr>
                        <a:t>463</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Vehicle accident, general cleanup</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ctr"/>
                </a:tc>
              </a:tr>
              <a:tr h="396072">
                <a:tc>
                  <a:txBody>
                    <a:bodyPr/>
                    <a:lstStyle/>
                    <a:p>
                      <a:pPr algn="ctr" fontAlgn="b"/>
                      <a:r>
                        <a:rPr lang="en-US" sz="1100" u="none" strike="noStrike">
                          <a:effectLst/>
                        </a:rPr>
                        <a:t>400</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Hazardous condition, Other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ctr"/>
                </a:tc>
              </a:tr>
              <a:tr h="396072">
                <a:tc>
                  <a:txBody>
                    <a:bodyPr/>
                    <a:lstStyle/>
                    <a:p>
                      <a:pPr algn="ctr" fontAlgn="b"/>
                      <a:r>
                        <a:rPr lang="en-US" sz="1100" u="none" strike="noStrike">
                          <a:effectLst/>
                        </a:rPr>
                        <a:t>413</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Oil or other combustible liquid spill</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ctr"/>
                </a:tc>
              </a:tr>
              <a:tr h="396072">
                <a:tc>
                  <a:txBody>
                    <a:bodyPr/>
                    <a:lstStyle/>
                    <a:p>
                      <a:pPr algn="ctr" fontAlgn="b"/>
                      <a:r>
                        <a:rPr lang="en-US" sz="1100" u="none" strike="noStrike">
                          <a:effectLst/>
                        </a:rPr>
                        <a:t>411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Gasoline or other flammable liquid spill</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ctr"/>
                </a:tc>
              </a:tr>
              <a:tr h="396072">
                <a:tc>
                  <a:txBody>
                    <a:bodyPr/>
                    <a:lstStyle/>
                    <a:p>
                      <a:pPr algn="ctr" fontAlgn="b"/>
                      <a:r>
                        <a:rPr lang="en-US" sz="1100" u="none" strike="noStrike">
                          <a:effectLst/>
                        </a:rPr>
                        <a:t>410</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Combustible/flammable gas/liquid condition, other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42044984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04" y="2"/>
            <a:ext cx="5560636" cy="7196118"/>
          </a:xfrm>
          <a:prstGeom prst="rect">
            <a:avLst/>
          </a:prstGeom>
        </p:spPr>
      </p:pic>
      <p:pic>
        <p:nvPicPr>
          <p:cNvPr id="8" name="Picture 7"/>
          <p:cNvPicPr/>
          <p:nvPr/>
        </p:nvPicPr>
        <p:blipFill>
          <a:blip r:embed="rId4" cstate="print">
            <a:extLst>
              <a:ext uri="{28A0092B-C50C-407E-A947-70E740481C1C}">
                <a14:useLocalDpi xmlns:a14="http://schemas.microsoft.com/office/drawing/2010/main" val="0"/>
              </a:ext>
            </a:extLst>
          </a:blip>
          <a:stretch>
            <a:fillRect/>
          </a:stretch>
        </p:blipFill>
        <p:spPr bwMode="auto">
          <a:xfrm>
            <a:off x="6590563" y="1419463"/>
            <a:ext cx="732755" cy="963954"/>
          </a:xfrm>
          <a:prstGeom prst="rect">
            <a:avLst/>
          </a:prstGeom>
          <a:noFill/>
          <a:ln>
            <a:noFill/>
          </a:ln>
        </p:spPr>
      </p:pic>
      <p:sp>
        <p:nvSpPr>
          <p:cNvPr id="2" name="Title 1"/>
          <p:cNvSpPr>
            <a:spLocks noGrp="1"/>
          </p:cNvSpPr>
          <p:nvPr>
            <p:ph type="title"/>
          </p:nvPr>
        </p:nvSpPr>
        <p:spPr>
          <a:xfrm>
            <a:off x="2754592" y="75320"/>
            <a:ext cx="8262461" cy="1147564"/>
          </a:xfrm>
        </p:spPr>
        <p:txBody>
          <a:bodyPr/>
          <a:lstStyle/>
          <a:p>
            <a:r>
              <a:rPr lang="en-US" sz="3614" dirty="0">
                <a:effectLst>
                  <a:outerShdw blurRad="38100" dist="38100" dir="2700000" algn="tl">
                    <a:srgbClr val="000000">
                      <a:alpha val="43137"/>
                    </a:srgbClr>
                  </a:outerShdw>
                </a:effectLst>
                <a:latin typeface="Times New Roman" pitchFamily="18" charset="0"/>
                <a:cs typeface="Times New Roman" pitchFamily="18" charset="0"/>
              </a:rPr>
              <a:t>All Fires</a:t>
            </a:r>
            <a:br>
              <a:rPr lang="en-US" sz="3614" dirty="0">
                <a:effectLst>
                  <a:outerShdw blurRad="38100" dist="38100" dir="2700000" algn="tl">
                    <a:srgbClr val="000000">
                      <a:alpha val="43137"/>
                    </a:srgbClr>
                  </a:outerShdw>
                </a:effectLst>
                <a:latin typeface="Times New Roman" pitchFamily="18" charset="0"/>
                <a:cs typeface="Times New Roman" pitchFamily="18" charset="0"/>
              </a:rPr>
            </a:br>
            <a:r>
              <a:rPr lang="en-US" sz="3614" dirty="0" smtClean="0">
                <a:effectLst>
                  <a:outerShdw blurRad="38100" dist="38100" dir="2700000" algn="tl">
                    <a:srgbClr val="000000">
                      <a:alpha val="43137"/>
                    </a:srgbClr>
                  </a:outerShdw>
                </a:effectLst>
                <a:latin typeface="Times New Roman" pitchFamily="18" charset="0"/>
                <a:cs typeface="Times New Roman" pitchFamily="18" charset="0"/>
              </a:rPr>
              <a:t>April </a:t>
            </a:r>
            <a:r>
              <a:rPr lang="en-US" sz="3614" dirty="0">
                <a:effectLst>
                  <a:outerShdw blurRad="38100" dist="38100" dir="2700000" algn="tl">
                    <a:srgbClr val="000000">
                      <a:alpha val="43137"/>
                    </a:srgbClr>
                  </a:outerShdw>
                </a:effectLst>
                <a:latin typeface="Times New Roman" pitchFamily="18" charset="0"/>
                <a:cs typeface="Times New Roman" pitchFamily="18" charset="0"/>
              </a:rPr>
              <a:t>2021</a:t>
            </a:r>
          </a:p>
        </p:txBody>
      </p:sp>
      <p:graphicFrame>
        <p:nvGraphicFramePr>
          <p:cNvPr id="4" name="Table 3"/>
          <p:cNvGraphicFramePr>
            <a:graphicFrameLocks noGrp="1"/>
          </p:cNvGraphicFramePr>
          <p:nvPr>
            <p:extLst>
              <p:ext uri="{D42A27DB-BD31-4B8C-83A1-F6EECF244321}">
                <p14:modId xmlns:p14="http://schemas.microsoft.com/office/powerpoint/2010/main" val="1181373222"/>
              </p:ext>
            </p:extLst>
          </p:nvPr>
        </p:nvGraphicFramePr>
        <p:xfrm>
          <a:off x="5474698" y="2418156"/>
          <a:ext cx="3673447" cy="4762236"/>
        </p:xfrm>
        <a:graphic>
          <a:graphicData uri="http://schemas.openxmlformats.org/drawingml/2006/table">
            <a:tbl>
              <a:tblPr>
                <a:tableStyleId>{2D5ABB26-0587-4C30-8999-92F81FD0307C}</a:tableStyleId>
              </a:tblPr>
              <a:tblGrid>
                <a:gridCol w="674027"/>
                <a:gridCol w="2628705"/>
                <a:gridCol w="370715"/>
              </a:tblGrid>
              <a:tr h="438516">
                <a:tc>
                  <a:txBody>
                    <a:bodyPr/>
                    <a:lstStyle/>
                    <a:p>
                      <a:pPr algn="ctr" fontAlgn="b"/>
                      <a:r>
                        <a:rPr lang="en-US" sz="1100" u="none" strike="noStrike">
                          <a:effectLst/>
                        </a:rPr>
                        <a:t>Incident Type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Description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Count</a:t>
                      </a:r>
                      <a:endParaRPr lang="en-US" sz="1100" b="1"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131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Passenger vehicle fire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13</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111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Building fire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11</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142</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Brush or brush-and-grass mixture fire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7</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140</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Natural vegetation fire, Other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154</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Dumpster or other outside trash receptacle fire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113</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Cooking fire, confined to container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141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Forest, woods or wildland fire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118</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Trash or rubbish fire, contained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150</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Outside rubbish fire, Other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151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Outside rubbish, trash or waste fire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117</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Commercial Compactor fire, confined to rubbish</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138</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Off-road vehicle or heavy equipment fire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116</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Fuel burner/boiler malfunction, fire confined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130</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Mobile property (vehicle) fire, Other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112</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Fires in structure other than in a building</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481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Attempt to burn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r>
              <a:tr h="242274">
                <a:tc>
                  <a:txBody>
                    <a:bodyPr/>
                    <a:lstStyle/>
                    <a:p>
                      <a:pPr algn="ctr" fontAlgn="b"/>
                      <a:r>
                        <a:rPr lang="en-US" sz="1100" u="none" strike="noStrike">
                          <a:effectLst/>
                        </a:rPr>
                        <a:t>100</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Fire, Other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8013513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04" y="0"/>
            <a:ext cx="5560642" cy="7196126"/>
          </a:xfrm>
          <a:prstGeom prst="rect">
            <a:avLst/>
          </a:prstGeom>
        </p:spPr>
      </p:pic>
      <p:sp>
        <p:nvSpPr>
          <p:cNvPr id="5" name="Title 1"/>
          <p:cNvSpPr>
            <a:spLocks noGrp="1"/>
          </p:cNvSpPr>
          <p:nvPr>
            <p:ph type="title"/>
          </p:nvPr>
        </p:nvSpPr>
        <p:spPr>
          <a:xfrm>
            <a:off x="2754592" y="75320"/>
            <a:ext cx="8262461" cy="1147564"/>
          </a:xfrm>
        </p:spPr>
        <p:txBody>
          <a:bodyPr/>
          <a:lstStyle/>
          <a:p>
            <a:r>
              <a:rPr lang="en-US" sz="3614" dirty="0">
                <a:effectLst>
                  <a:outerShdw blurRad="38100" dist="38100" dir="2700000" algn="tl">
                    <a:srgbClr val="000000">
                      <a:alpha val="43137"/>
                    </a:srgbClr>
                  </a:outerShdw>
                </a:effectLst>
                <a:latin typeface="Times New Roman" pitchFamily="18" charset="0"/>
                <a:cs typeface="Times New Roman" pitchFamily="18" charset="0"/>
              </a:rPr>
              <a:t>Area Survey</a:t>
            </a:r>
            <a:br>
              <a:rPr lang="en-US" sz="3614" dirty="0">
                <a:effectLst>
                  <a:outerShdw blurRad="38100" dist="38100" dir="2700000" algn="tl">
                    <a:srgbClr val="000000">
                      <a:alpha val="43137"/>
                    </a:srgbClr>
                  </a:outerShdw>
                </a:effectLst>
                <a:latin typeface="Times New Roman" pitchFamily="18" charset="0"/>
                <a:cs typeface="Times New Roman" pitchFamily="18" charset="0"/>
              </a:rPr>
            </a:br>
            <a:r>
              <a:rPr lang="en-US" sz="3614">
                <a:effectLst>
                  <a:outerShdw blurRad="38100" dist="38100" dir="2700000" algn="tl">
                    <a:srgbClr val="000000">
                      <a:alpha val="43137"/>
                    </a:srgbClr>
                  </a:outerShdw>
                </a:effectLst>
                <a:latin typeface="Times New Roman" pitchFamily="18" charset="0"/>
                <a:cs typeface="Times New Roman" pitchFamily="18" charset="0"/>
              </a:rPr>
              <a:t>March 2020</a:t>
            </a:r>
            <a:endParaRPr lang="en-US" sz="3614" dirty="0">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6" name="Picture 5"/>
          <p:cNvPicPr/>
          <p:nvPr/>
        </p:nvPicPr>
        <p:blipFill>
          <a:blip r:embed="rId4">
            <a:extLst>
              <a:ext uri="{BEBA8EAE-BF5A-486C-A8C5-ECC9F3942E4B}">
                <a14:imgProps xmlns:a14="http://schemas.microsoft.com/office/drawing/2010/main">
                  <a14:imgLayer r:embed="rId5">
                    <a14:imgEffect>
                      <a14:backgroundRemoval t="0" b="100000" l="2222" r="100000">
                        <a14:backgroundMark x1="5778" y1="6000" x2="5778" y2="6000"/>
                        <a14:backgroundMark x1="93778" y1="5600" x2="93778" y2="5600"/>
                        <a14:backgroundMark x1="96444" y1="70800" x2="96444" y2="70800"/>
                      </a14:backgroundRemoval>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502863" y="1338715"/>
            <a:ext cx="994556" cy="963954"/>
          </a:xfrm>
          <a:prstGeom prst="rect">
            <a:avLst/>
          </a:prstGeom>
          <a:noFill/>
          <a:ln>
            <a:noFill/>
          </a:ln>
        </p:spPr>
      </p:pic>
    </p:spTree>
    <p:extLst>
      <p:ext uri="{BB962C8B-B14F-4D97-AF65-F5344CB8AC3E}">
        <p14:creationId xmlns:p14="http://schemas.microsoft.com/office/powerpoint/2010/main" val="3000714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256" y="2"/>
            <a:ext cx="5560636" cy="7196118"/>
          </a:xfrm>
          <a:prstGeom prst="rect">
            <a:avLst/>
          </a:prstGeom>
        </p:spPr>
      </p:pic>
      <p:pic>
        <p:nvPicPr>
          <p:cNvPr id="5" name="Picture 4"/>
          <p:cNvPicPr/>
          <p:nvPr/>
        </p:nvPicPr>
        <p:blipFill>
          <a:blip r:embed="rId4" cstate="print">
            <a:extLst>
              <a:ext uri="{28A0092B-C50C-407E-A947-70E740481C1C}">
                <a14:useLocalDpi xmlns:a14="http://schemas.microsoft.com/office/drawing/2010/main" val="0"/>
              </a:ext>
            </a:extLst>
          </a:blip>
          <a:stretch>
            <a:fillRect/>
          </a:stretch>
        </p:blipFill>
        <p:spPr bwMode="auto">
          <a:xfrm>
            <a:off x="6633762" y="1186315"/>
            <a:ext cx="732755" cy="963954"/>
          </a:xfrm>
          <a:prstGeom prst="rect">
            <a:avLst/>
          </a:prstGeom>
          <a:noFill/>
          <a:ln>
            <a:noFill/>
          </a:ln>
        </p:spPr>
      </p:pic>
      <p:sp>
        <p:nvSpPr>
          <p:cNvPr id="2" name="Title 1"/>
          <p:cNvSpPr>
            <a:spLocks noGrp="1"/>
          </p:cNvSpPr>
          <p:nvPr>
            <p:ph type="title"/>
          </p:nvPr>
        </p:nvSpPr>
        <p:spPr>
          <a:xfrm>
            <a:off x="2868910" y="28151"/>
            <a:ext cx="8262461" cy="1147564"/>
          </a:xfrm>
        </p:spPr>
        <p:txBody>
          <a:bodyPr/>
          <a:lstStyle/>
          <a:p>
            <a:r>
              <a:rPr lang="en-US" sz="3614" dirty="0">
                <a:effectLst>
                  <a:outerShdw blurRad="38100" dist="38100" dir="2700000" algn="tl">
                    <a:srgbClr val="000000">
                      <a:alpha val="43137"/>
                    </a:srgbClr>
                  </a:outerShdw>
                </a:effectLst>
                <a:latin typeface="Times New Roman" pitchFamily="18" charset="0"/>
                <a:cs typeface="Times New Roman" pitchFamily="18" charset="0"/>
              </a:rPr>
              <a:t>Service Calls  </a:t>
            </a:r>
            <a:br>
              <a:rPr lang="en-US" sz="3614" dirty="0">
                <a:effectLst>
                  <a:outerShdw blurRad="38100" dist="38100" dir="2700000" algn="tl">
                    <a:srgbClr val="000000">
                      <a:alpha val="43137"/>
                    </a:srgbClr>
                  </a:outerShdw>
                </a:effectLst>
                <a:latin typeface="Times New Roman" pitchFamily="18" charset="0"/>
                <a:cs typeface="Times New Roman" pitchFamily="18" charset="0"/>
              </a:rPr>
            </a:br>
            <a:r>
              <a:rPr lang="en-US" sz="3614" dirty="0" smtClean="0">
                <a:effectLst>
                  <a:outerShdw blurRad="38100" dist="38100" dir="2700000" algn="tl">
                    <a:srgbClr val="000000">
                      <a:alpha val="43137"/>
                    </a:srgbClr>
                  </a:outerShdw>
                </a:effectLst>
                <a:latin typeface="Times New Roman" pitchFamily="18" charset="0"/>
                <a:cs typeface="Times New Roman" pitchFamily="18" charset="0"/>
              </a:rPr>
              <a:t>April </a:t>
            </a:r>
            <a:r>
              <a:rPr lang="en-US" sz="3614" dirty="0">
                <a:effectLst>
                  <a:outerShdw blurRad="38100" dist="38100" dir="2700000" algn="tl">
                    <a:srgbClr val="000000">
                      <a:alpha val="43137"/>
                    </a:srgbClr>
                  </a:outerShdw>
                </a:effectLst>
                <a:latin typeface="Times New Roman" pitchFamily="18" charset="0"/>
                <a:cs typeface="Times New Roman" pitchFamily="18" charset="0"/>
              </a:rPr>
              <a:t>2021</a:t>
            </a:r>
          </a:p>
        </p:txBody>
      </p:sp>
      <p:graphicFrame>
        <p:nvGraphicFramePr>
          <p:cNvPr id="3" name="Table 2"/>
          <p:cNvGraphicFramePr>
            <a:graphicFrameLocks noGrp="1"/>
          </p:cNvGraphicFramePr>
          <p:nvPr>
            <p:extLst>
              <p:ext uri="{D42A27DB-BD31-4B8C-83A1-F6EECF244321}">
                <p14:modId xmlns:p14="http://schemas.microsoft.com/office/powerpoint/2010/main" val="113080866"/>
              </p:ext>
            </p:extLst>
          </p:nvPr>
        </p:nvGraphicFramePr>
        <p:xfrm>
          <a:off x="5325557" y="2397294"/>
          <a:ext cx="3782128" cy="4725441"/>
        </p:xfrm>
        <a:graphic>
          <a:graphicData uri="http://schemas.openxmlformats.org/drawingml/2006/table">
            <a:tbl>
              <a:tblPr>
                <a:tableStyleId>{2D5ABB26-0587-4C30-8999-92F81FD0307C}</a:tableStyleId>
              </a:tblPr>
              <a:tblGrid>
                <a:gridCol w="698239"/>
                <a:gridCol w="2699858"/>
                <a:gridCol w="384031"/>
              </a:tblGrid>
              <a:tr h="445196">
                <a:tc>
                  <a:txBody>
                    <a:bodyPr/>
                    <a:lstStyle/>
                    <a:p>
                      <a:pPr algn="ctr" fontAlgn="b"/>
                      <a:r>
                        <a:rPr lang="en-US" sz="1100" u="none" strike="noStrike">
                          <a:effectLst/>
                        </a:rPr>
                        <a:t>Incident Type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Description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Count</a:t>
                      </a:r>
                      <a:endParaRPr lang="en-US" sz="1100" b="1"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500</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Service Call, other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130</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552</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Police matter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66</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553</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Public service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44</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531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Smoke or odor removal</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36</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444</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Power line down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14</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554</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Assist invalid</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520</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Water problem, Other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550</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Public service assistance, Other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4</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445</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Arcing, shorted electrical equipment</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3</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571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Cover assignment, standby, moveup</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441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Heat from short circuit (wiring), defective/worn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555</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Defective elevator, no occupants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440</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Electrical  wiring/equipment problem, Other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442</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Overheated motor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522</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Water or steam leak</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521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Water evacuation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r>
              <a:tr h="245965">
                <a:tc>
                  <a:txBody>
                    <a:bodyPr/>
                    <a:lstStyle/>
                    <a:p>
                      <a:pPr algn="ctr" fontAlgn="b"/>
                      <a:r>
                        <a:rPr lang="en-US" sz="1100" u="none" strike="noStrike">
                          <a:effectLst/>
                        </a:rPr>
                        <a:t>551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Assist police or other governmental agency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27372498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Chief Barco</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286969" y="2226469"/>
            <a:ext cx="2606575" cy="3429000"/>
          </a:xfrm>
          <a:prstGeom prst="rect">
            <a:avLst/>
          </a:prstGeom>
          <a:noFill/>
          <a:ln>
            <a:noFill/>
          </a:ln>
        </p:spPr>
      </p:pic>
      <p:sp>
        <p:nvSpPr>
          <p:cNvPr id="5" name="Footer Placeholder 4"/>
          <p:cNvSpPr>
            <a:spLocks noGrp="1"/>
          </p:cNvSpPr>
          <p:nvPr>
            <p:ph type="ftr" sz="quarter" idx="11"/>
          </p:nvPr>
        </p:nvSpPr>
        <p:spPr>
          <a:xfrm>
            <a:off x="1921811" y="6569869"/>
            <a:ext cx="5336890" cy="383128"/>
          </a:xfrm>
        </p:spPr>
        <p:txBody>
          <a:bodyPr/>
          <a:lstStyle/>
          <a:p>
            <a:pPr>
              <a:defRPr/>
            </a:pPr>
            <a:r>
              <a:rPr lang="en-US" sz="2800" b="1" dirty="0">
                <a:solidFill>
                  <a:prstClr val="black">
                    <a:tint val="75000"/>
                  </a:prstClr>
                </a:solidFill>
                <a:latin typeface="Times New Roman" panose="02020603050405020304" pitchFamily="18" charset="0"/>
                <a:cs typeface="Times New Roman" panose="02020603050405020304" pitchFamily="18" charset="0"/>
              </a:rPr>
              <a:t>"Goal Oriented, Results Driven" </a:t>
            </a:r>
          </a:p>
        </p:txBody>
      </p:sp>
    </p:spTree>
    <p:extLst>
      <p:ext uri="{BB962C8B-B14F-4D97-AF65-F5344CB8AC3E}">
        <p14:creationId xmlns:p14="http://schemas.microsoft.com/office/powerpoint/2010/main" val="4147891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04" y="5"/>
            <a:ext cx="5560635" cy="7196115"/>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bwMode="auto">
          <a:xfrm>
            <a:off x="6529766" y="1235869"/>
            <a:ext cx="732755" cy="963954"/>
          </a:xfrm>
          <a:prstGeom prst="rect">
            <a:avLst/>
          </a:prstGeom>
          <a:noFill/>
          <a:ln>
            <a:noFill/>
          </a:ln>
        </p:spPr>
      </p:pic>
      <p:sp>
        <p:nvSpPr>
          <p:cNvPr id="2" name="Title 1"/>
          <p:cNvSpPr>
            <a:spLocks noGrp="1"/>
          </p:cNvSpPr>
          <p:nvPr>
            <p:ph type="title"/>
          </p:nvPr>
        </p:nvSpPr>
        <p:spPr>
          <a:xfrm>
            <a:off x="2764914" y="23149"/>
            <a:ext cx="8262461" cy="1147564"/>
          </a:xfrm>
        </p:spPr>
        <p:txBody>
          <a:bodyPr/>
          <a:lstStyle/>
          <a:p>
            <a:r>
              <a:rPr lang="en-US" sz="3614" dirty="0">
                <a:effectLst>
                  <a:outerShdw blurRad="38100" dist="38100" dir="2700000" algn="tl">
                    <a:srgbClr val="000000">
                      <a:alpha val="43137"/>
                    </a:srgbClr>
                  </a:outerShdw>
                </a:effectLst>
                <a:latin typeface="Times New Roman" pitchFamily="18" charset="0"/>
                <a:cs typeface="Times New Roman" pitchFamily="18" charset="0"/>
              </a:rPr>
              <a:t>Fire Alarms </a:t>
            </a:r>
            <a:br>
              <a:rPr lang="en-US" sz="3614" dirty="0">
                <a:effectLst>
                  <a:outerShdw blurRad="38100" dist="38100" dir="2700000" algn="tl">
                    <a:srgbClr val="000000">
                      <a:alpha val="43137"/>
                    </a:srgbClr>
                  </a:outerShdw>
                </a:effectLst>
                <a:latin typeface="Times New Roman" pitchFamily="18" charset="0"/>
                <a:cs typeface="Times New Roman" pitchFamily="18" charset="0"/>
              </a:rPr>
            </a:br>
            <a:r>
              <a:rPr lang="en-US" sz="3614" dirty="0" smtClean="0">
                <a:effectLst>
                  <a:outerShdw blurRad="38100" dist="38100" dir="2700000" algn="tl">
                    <a:srgbClr val="000000">
                      <a:alpha val="43137"/>
                    </a:srgbClr>
                  </a:outerShdw>
                </a:effectLst>
                <a:latin typeface="Times New Roman" pitchFamily="18" charset="0"/>
                <a:cs typeface="Times New Roman" pitchFamily="18" charset="0"/>
              </a:rPr>
              <a:t>April </a:t>
            </a:r>
            <a:r>
              <a:rPr lang="en-US" sz="3614" dirty="0">
                <a:effectLst>
                  <a:outerShdw blurRad="38100" dist="38100" dir="2700000" algn="tl">
                    <a:srgbClr val="000000">
                      <a:alpha val="43137"/>
                    </a:srgbClr>
                  </a:outerShdw>
                </a:effectLst>
                <a:latin typeface="Times New Roman" pitchFamily="18" charset="0"/>
                <a:cs typeface="Times New Roman" pitchFamily="18" charset="0"/>
              </a:rPr>
              <a:t>2021</a:t>
            </a:r>
          </a:p>
        </p:txBody>
      </p:sp>
      <p:graphicFrame>
        <p:nvGraphicFramePr>
          <p:cNvPr id="4" name="Table 3"/>
          <p:cNvGraphicFramePr>
            <a:graphicFrameLocks noGrp="1"/>
          </p:cNvGraphicFramePr>
          <p:nvPr>
            <p:extLst>
              <p:ext uri="{D42A27DB-BD31-4B8C-83A1-F6EECF244321}">
                <p14:modId xmlns:p14="http://schemas.microsoft.com/office/powerpoint/2010/main" val="3053381586"/>
              </p:ext>
            </p:extLst>
          </p:nvPr>
        </p:nvGraphicFramePr>
        <p:xfrm>
          <a:off x="5410907" y="2359362"/>
          <a:ext cx="3530793" cy="4696039"/>
        </p:xfrm>
        <a:graphic>
          <a:graphicData uri="http://schemas.openxmlformats.org/drawingml/2006/table">
            <a:tbl>
              <a:tblPr>
                <a:tableStyleId>{2D5ABB26-0587-4C30-8999-92F81FD0307C}</a:tableStyleId>
              </a:tblPr>
              <a:tblGrid>
                <a:gridCol w="634274"/>
                <a:gridCol w="2410996"/>
                <a:gridCol w="485523"/>
              </a:tblGrid>
              <a:tr h="533089">
                <a:tc>
                  <a:txBody>
                    <a:bodyPr/>
                    <a:lstStyle/>
                    <a:p>
                      <a:pPr algn="ctr" fontAlgn="b"/>
                      <a:r>
                        <a:rPr lang="en-US" sz="1000" u="none" strike="noStrike">
                          <a:effectLst/>
                        </a:rPr>
                        <a:t>Incident Type</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Description</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Count</a:t>
                      </a:r>
                      <a:endParaRPr lang="en-US" sz="1000" b="1" i="0" u="none" strike="noStrike">
                        <a:solidFill>
                          <a:srgbClr val="000000"/>
                        </a:solidFill>
                        <a:effectLst/>
                        <a:latin typeface="Calibri" panose="020F0502020204030204" pitchFamily="34" charset="0"/>
                      </a:endParaRPr>
                    </a:p>
                  </a:txBody>
                  <a:tcPr marL="9525" marR="9525" marT="9525" marB="0" anchor="ctr"/>
                </a:tc>
              </a:tr>
              <a:tr h="294525">
                <a:tc>
                  <a:txBody>
                    <a:bodyPr/>
                    <a:lstStyle/>
                    <a:p>
                      <a:pPr algn="ctr" fontAlgn="b"/>
                      <a:r>
                        <a:rPr lang="en-US" sz="1000" u="none" strike="noStrike">
                          <a:effectLst/>
                        </a:rPr>
                        <a:t>745</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Alarm system activation, no fire - unintentional</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73</a:t>
                      </a:r>
                      <a:endParaRPr lang="en-US" sz="1000" b="0" i="0" u="none" strike="noStrike">
                        <a:solidFill>
                          <a:srgbClr val="000000"/>
                        </a:solidFill>
                        <a:effectLst/>
                        <a:latin typeface="Calibri" panose="020F0502020204030204" pitchFamily="34" charset="0"/>
                      </a:endParaRPr>
                    </a:p>
                  </a:txBody>
                  <a:tcPr marL="9525" marR="9525" marT="9525" marB="0" anchor="ctr"/>
                </a:tc>
              </a:tr>
              <a:tr h="294525">
                <a:tc>
                  <a:txBody>
                    <a:bodyPr/>
                    <a:lstStyle/>
                    <a:p>
                      <a:pPr algn="ctr" fontAlgn="b"/>
                      <a:r>
                        <a:rPr lang="en-US" sz="1000" u="none" strike="noStrike">
                          <a:effectLst/>
                        </a:rPr>
                        <a:t>743</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Smoke detector activation, no fire - unintentional</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18</a:t>
                      </a:r>
                      <a:endParaRPr lang="en-US" sz="1000" b="0" i="0" u="none" strike="noStrike">
                        <a:solidFill>
                          <a:srgbClr val="000000"/>
                        </a:solidFill>
                        <a:effectLst/>
                        <a:latin typeface="Calibri" panose="020F0502020204030204" pitchFamily="34" charset="0"/>
                      </a:endParaRPr>
                    </a:p>
                  </a:txBody>
                  <a:tcPr marL="9525" marR="9525" marT="9525" marB="0" anchor="ctr"/>
                </a:tc>
              </a:tr>
              <a:tr h="294525">
                <a:tc>
                  <a:txBody>
                    <a:bodyPr/>
                    <a:lstStyle/>
                    <a:p>
                      <a:pPr algn="ctr" fontAlgn="b"/>
                      <a:r>
                        <a:rPr lang="en-US" sz="1000" u="none" strike="noStrike">
                          <a:effectLst/>
                        </a:rPr>
                        <a:t>740</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Unintentional transmission of alarm, Other</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17</a:t>
                      </a:r>
                      <a:endParaRPr lang="en-US" sz="1000" b="0" i="0" u="none" strike="noStrike">
                        <a:solidFill>
                          <a:srgbClr val="000000"/>
                        </a:solidFill>
                        <a:effectLst/>
                        <a:latin typeface="Calibri" panose="020F0502020204030204" pitchFamily="34" charset="0"/>
                      </a:endParaRPr>
                    </a:p>
                  </a:txBody>
                  <a:tcPr marL="9525" marR="9525" marT="9525" marB="0" anchor="ctr"/>
                </a:tc>
              </a:tr>
              <a:tr h="294525">
                <a:tc>
                  <a:txBody>
                    <a:bodyPr/>
                    <a:lstStyle/>
                    <a:p>
                      <a:pPr algn="ctr" fontAlgn="b"/>
                      <a:r>
                        <a:rPr lang="en-US" sz="1000" u="none" strike="noStrike">
                          <a:effectLst/>
                        </a:rPr>
                        <a:t>735</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Alarm system sounded due to malfunction</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14</a:t>
                      </a:r>
                      <a:endParaRPr lang="en-US" sz="1000" b="0" i="0" u="none" strike="noStrike">
                        <a:solidFill>
                          <a:srgbClr val="000000"/>
                        </a:solidFill>
                        <a:effectLst/>
                        <a:latin typeface="Calibri" panose="020F0502020204030204" pitchFamily="34" charset="0"/>
                      </a:endParaRPr>
                    </a:p>
                  </a:txBody>
                  <a:tcPr marL="9525" marR="9525" marT="9525" marB="0" anchor="ctr"/>
                </a:tc>
              </a:tr>
              <a:tr h="294525">
                <a:tc>
                  <a:txBody>
                    <a:bodyPr/>
                    <a:lstStyle/>
                    <a:p>
                      <a:pPr algn="ctr" fontAlgn="b"/>
                      <a:r>
                        <a:rPr lang="en-US" sz="1000" u="none" strike="noStrike">
                          <a:effectLst/>
                        </a:rPr>
                        <a:t>700</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False alarm or false call, Other</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8</a:t>
                      </a:r>
                      <a:endParaRPr lang="en-US" sz="1000" b="0" i="0" u="none" strike="noStrike">
                        <a:solidFill>
                          <a:srgbClr val="000000"/>
                        </a:solidFill>
                        <a:effectLst/>
                        <a:latin typeface="Calibri" panose="020F0502020204030204" pitchFamily="34" charset="0"/>
                      </a:endParaRPr>
                    </a:p>
                  </a:txBody>
                  <a:tcPr marL="9525" marR="9525" marT="9525" marB="0" anchor="ctr"/>
                </a:tc>
              </a:tr>
              <a:tr h="294525">
                <a:tc>
                  <a:txBody>
                    <a:bodyPr/>
                    <a:lstStyle/>
                    <a:p>
                      <a:pPr algn="ctr" fontAlgn="b"/>
                      <a:r>
                        <a:rPr lang="en-US" sz="1000" u="none" strike="noStrike">
                          <a:effectLst/>
                        </a:rPr>
                        <a:t>710</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Malicious, mischievous false call, Other</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4</a:t>
                      </a:r>
                      <a:endParaRPr lang="en-US" sz="1000" b="0" i="0" u="none" strike="noStrike">
                        <a:solidFill>
                          <a:srgbClr val="000000"/>
                        </a:solidFill>
                        <a:effectLst/>
                        <a:latin typeface="Calibri" panose="020F0502020204030204" pitchFamily="34" charset="0"/>
                      </a:endParaRPr>
                    </a:p>
                  </a:txBody>
                  <a:tcPr marL="9525" marR="9525" marT="9525" marB="0" anchor="ctr"/>
                </a:tc>
              </a:tr>
              <a:tr h="294525">
                <a:tc>
                  <a:txBody>
                    <a:bodyPr/>
                    <a:lstStyle/>
                    <a:p>
                      <a:pPr algn="ctr" fontAlgn="b"/>
                      <a:r>
                        <a:rPr lang="en-US" sz="1000" u="none" strike="noStrike">
                          <a:effectLst/>
                        </a:rPr>
                        <a:t>744</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Detector activation, no fire - unintentional</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3</a:t>
                      </a:r>
                      <a:endParaRPr lang="en-US" sz="1000" b="0" i="0" u="none" strike="noStrike">
                        <a:solidFill>
                          <a:srgbClr val="000000"/>
                        </a:solidFill>
                        <a:effectLst/>
                        <a:latin typeface="Calibri" panose="020F0502020204030204" pitchFamily="34" charset="0"/>
                      </a:endParaRPr>
                    </a:p>
                  </a:txBody>
                  <a:tcPr marL="9525" marR="9525" marT="9525" marB="0" anchor="ctr"/>
                </a:tc>
              </a:tr>
              <a:tr h="294525">
                <a:tc>
                  <a:txBody>
                    <a:bodyPr/>
                    <a:lstStyle/>
                    <a:p>
                      <a:pPr algn="ctr" fontAlgn="b"/>
                      <a:r>
                        <a:rPr lang="en-US" sz="1000" u="none" strike="noStrike">
                          <a:effectLst/>
                        </a:rPr>
                        <a:t>715</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pt-BR" sz="1000" u="none" strike="noStrike">
                          <a:effectLst/>
                        </a:rPr>
                        <a:t>Local alarm system, malicious false alarm</a:t>
                      </a:r>
                      <a:endParaRPr lang="pt-BR"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9525" marR="9525" marT="9525" marB="0" anchor="ctr"/>
                </a:tc>
              </a:tr>
              <a:tr h="294525">
                <a:tc>
                  <a:txBody>
                    <a:bodyPr/>
                    <a:lstStyle/>
                    <a:p>
                      <a:pPr algn="ctr" fontAlgn="b"/>
                      <a:r>
                        <a:rPr lang="en-US" sz="1000" u="none" strike="noStrike">
                          <a:effectLst/>
                        </a:rPr>
                        <a:t>733</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Smoke detector activation due to malfunction</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2</a:t>
                      </a:r>
                      <a:endParaRPr lang="en-US" sz="1000" b="0" i="0" u="none" strike="noStrike">
                        <a:solidFill>
                          <a:srgbClr val="000000"/>
                        </a:solidFill>
                        <a:effectLst/>
                        <a:latin typeface="Calibri" panose="020F0502020204030204" pitchFamily="34" charset="0"/>
                      </a:endParaRPr>
                    </a:p>
                  </a:txBody>
                  <a:tcPr marL="9525" marR="9525" marT="9525" marB="0" anchor="ctr"/>
                </a:tc>
              </a:tr>
              <a:tr h="294525">
                <a:tc>
                  <a:txBody>
                    <a:bodyPr/>
                    <a:lstStyle/>
                    <a:p>
                      <a:pPr algn="ctr" fontAlgn="b"/>
                      <a:r>
                        <a:rPr lang="en-US" sz="1000" u="none" strike="noStrike">
                          <a:effectLst/>
                        </a:rPr>
                        <a:t>730</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System malfunction, Other</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525" marR="9525" marT="9525" marB="0" anchor="ctr"/>
                </a:tc>
              </a:tr>
              <a:tr h="294525">
                <a:tc>
                  <a:txBody>
                    <a:bodyPr/>
                    <a:lstStyle/>
                    <a:p>
                      <a:pPr algn="ctr" fontAlgn="b"/>
                      <a:r>
                        <a:rPr lang="en-US" sz="1000" u="none" strike="noStrike">
                          <a:effectLst/>
                        </a:rPr>
                        <a:t>731</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Sprinkler activation due to malfunction</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525" marR="9525" marT="9525" marB="0" anchor="ctr"/>
                </a:tc>
              </a:tr>
              <a:tr h="294525">
                <a:tc>
                  <a:txBody>
                    <a:bodyPr/>
                    <a:lstStyle/>
                    <a:p>
                      <a:pPr algn="ctr" fontAlgn="b"/>
                      <a:r>
                        <a:rPr lang="en-US" sz="1000" u="none" strike="noStrike">
                          <a:effectLst/>
                        </a:rPr>
                        <a:t>746</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Carbon monoxide detector activation, no CO</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525" marR="9525" marT="9525" marB="0" anchor="ctr"/>
                </a:tc>
              </a:tr>
              <a:tr h="294525">
                <a:tc>
                  <a:txBody>
                    <a:bodyPr/>
                    <a:lstStyle/>
                    <a:p>
                      <a:pPr algn="ctr" fontAlgn="b"/>
                      <a:r>
                        <a:rPr lang="en-US" sz="1000" u="none" strike="noStrike">
                          <a:effectLst/>
                        </a:rPr>
                        <a:t>721</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Bomb scare - no bomb</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1</a:t>
                      </a:r>
                      <a:endParaRPr lang="en-US" sz="1000" b="0" i="0" u="none" strike="noStrike">
                        <a:solidFill>
                          <a:srgbClr val="000000"/>
                        </a:solidFill>
                        <a:effectLst/>
                        <a:latin typeface="Calibri" panose="020F0502020204030204" pitchFamily="34" charset="0"/>
                      </a:endParaRPr>
                    </a:p>
                  </a:txBody>
                  <a:tcPr marL="9525" marR="9525" marT="9525" marB="0" anchor="ctr"/>
                </a:tc>
              </a:tr>
              <a:tr h="294525">
                <a:tc>
                  <a:txBody>
                    <a:bodyPr/>
                    <a:lstStyle/>
                    <a:p>
                      <a:pPr algn="ctr" fontAlgn="b"/>
                      <a:r>
                        <a:rPr lang="en-US" sz="1000" u="none" strike="noStrike">
                          <a:effectLst/>
                        </a:rPr>
                        <a:t>734</a:t>
                      </a:r>
                      <a:endParaRPr lang="en-US" sz="10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a:effectLst/>
                        </a:rPr>
                        <a:t>Heat detector activation due to malfunction</a:t>
                      </a:r>
                      <a:endParaRPr lang="en-US" sz="10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000" u="none" strike="noStrike" dirty="0">
                          <a:effectLst/>
                        </a:rPr>
                        <a:t>1</a:t>
                      </a:r>
                      <a:endParaRPr lang="en-US" sz="10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117638133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04" y="4"/>
            <a:ext cx="5560632" cy="7196112"/>
          </a:xfrm>
          <a:prstGeom prst="rect">
            <a:avLst/>
          </a:prstGeom>
        </p:spPr>
      </p:pic>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bwMode="auto">
          <a:xfrm>
            <a:off x="6529766" y="1235869"/>
            <a:ext cx="732755" cy="963954"/>
          </a:xfrm>
          <a:prstGeom prst="rect">
            <a:avLst/>
          </a:prstGeom>
          <a:noFill/>
          <a:ln>
            <a:noFill/>
          </a:ln>
        </p:spPr>
      </p:pic>
      <p:sp>
        <p:nvSpPr>
          <p:cNvPr id="2" name="Title 1"/>
          <p:cNvSpPr>
            <a:spLocks noGrp="1"/>
          </p:cNvSpPr>
          <p:nvPr>
            <p:ph type="title"/>
          </p:nvPr>
        </p:nvSpPr>
        <p:spPr>
          <a:xfrm>
            <a:off x="2764914" y="23149"/>
            <a:ext cx="8262461" cy="1147564"/>
          </a:xfrm>
        </p:spPr>
        <p:txBody>
          <a:bodyPr/>
          <a:lstStyle/>
          <a:p>
            <a:r>
              <a:rPr lang="en-US" sz="3614" dirty="0">
                <a:effectLst>
                  <a:outerShdw blurRad="38100" dist="38100" dir="2700000" algn="tl">
                    <a:srgbClr val="000000">
                      <a:alpha val="43137"/>
                    </a:srgbClr>
                  </a:outerShdw>
                </a:effectLst>
                <a:latin typeface="Times New Roman" pitchFamily="18" charset="0"/>
                <a:cs typeface="Times New Roman" pitchFamily="18" charset="0"/>
              </a:rPr>
              <a:t>Undefined Calls</a:t>
            </a:r>
            <a:br>
              <a:rPr lang="en-US" sz="3614" dirty="0">
                <a:effectLst>
                  <a:outerShdw blurRad="38100" dist="38100" dir="2700000" algn="tl">
                    <a:srgbClr val="000000">
                      <a:alpha val="43137"/>
                    </a:srgbClr>
                  </a:outerShdw>
                </a:effectLst>
                <a:latin typeface="Times New Roman" pitchFamily="18" charset="0"/>
                <a:cs typeface="Times New Roman" pitchFamily="18" charset="0"/>
              </a:rPr>
            </a:br>
            <a:r>
              <a:rPr lang="en-US" sz="3614" dirty="0" smtClean="0">
                <a:effectLst>
                  <a:outerShdw blurRad="38100" dist="38100" dir="2700000" algn="tl">
                    <a:srgbClr val="000000">
                      <a:alpha val="43137"/>
                    </a:srgbClr>
                  </a:outerShdw>
                </a:effectLst>
                <a:latin typeface="Times New Roman" pitchFamily="18" charset="0"/>
                <a:cs typeface="Times New Roman" pitchFamily="18" charset="0"/>
              </a:rPr>
              <a:t>April </a:t>
            </a:r>
            <a:r>
              <a:rPr lang="en-US" sz="3614" dirty="0">
                <a:effectLst>
                  <a:outerShdw blurRad="38100" dist="38100" dir="2700000" algn="tl">
                    <a:srgbClr val="000000">
                      <a:alpha val="43137"/>
                    </a:srgbClr>
                  </a:outerShdw>
                </a:effectLst>
                <a:latin typeface="Times New Roman" pitchFamily="18" charset="0"/>
                <a:cs typeface="Times New Roman" pitchFamily="18" charset="0"/>
              </a:rPr>
              <a:t>2021</a:t>
            </a:r>
          </a:p>
        </p:txBody>
      </p:sp>
      <p:graphicFrame>
        <p:nvGraphicFramePr>
          <p:cNvPr id="4" name="Table 3"/>
          <p:cNvGraphicFramePr>
            <a:graphicFrameLocks noGrp="1"/>
          </p:cNvGraphicFramePr>
          <p:nvPr>
            <p:extLst>
              <p:ext uri="{D42A27DB-BD31-4B8C-83A1-F6EECF244321}">
                <p14:modId xmlns:p14="http://schemas.microsoft.com/office/powerpoint/2010/main" val="1345082854"/>
              </p:ext>
            </p:extLst>
          </p:nvPr>
        </p:nvGraphicFramePr>
        <p:xfrm>
          <a:off x="5475640" y="2556775"/>
          <a:ext cx="3599678" cy="3382776"/>
        </p:xfrm>
        <a:graphic>
          <a:graphicData uri="http://schemas.openxmlformats.org/drawingml/2006/table">
            <a:tbl>
              <a:tblPr>
                <a:tableStyleId>{2D5ABB26-0587-4C30-8999-92F81FD0307C}</a:tableStyleId>
              </a:tblPr>
              <a:tblGrid>
                <a:gridCol w="664556"/>
                <a:gridCol w="2569616"/>
                <a:gridCol w="365506"/>
              </a:tblGrid>
              <a:tr h="694986">
                <a:tc>
                  <a:txBody>
                    <a:bodyPr/>
                    <a:lstStyle/>
                    <a:p>
                      <a:pPr algn="ctr" fontAlgn="b"/>
                      <a:r>
                        <a:rPr lang="en-US" sz="1100" u="none" strike="noStrike">
                          <a:effectLst/>
                        </a:rPr>
                        <a:t>Incident Type</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Description</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Count</a:t>
                      </a:r>
                      <a:endParaRPr lang="en-US" sz="1100" b="1" i="0" u="none" strike="noStrike">
                        <a:solidFill>
                          <a:srgbClr val="000000"/>
                        </a:solidFill>
                        <a:effectLst/>
                        <a:latin typeface="Calibri" panose="020F0502020204030204" pitchFamily="34" charset="0"/>
                      </a:endParaRPr>
                    </a:p>
                  </a:txBody>
                  <a:tcPr marL="9525" marR="9525" marT="9525" marB="0" anchor="ctr"/>
                </a:tc>
              </a:tr>
              <a:tr h="383970">
                <a:tc>
                  <a:txBody>
                    <a:bodyPr/>
                    <a:lstStyle/>
                    <a:p>
                      <a:pPr algn="ctr" fontAlgn="b"/>
                      <a:r>
                        <a:rPr lang="en-US" sz="1100" u="none" strike="noStrike">
                          <a:effectLst/>
                        </a:rPr>
                        <a:t>622</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No Incident found on arrival at dispatch address</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201</a:t>
                      </a:r>
                      <a:endParaRPr lang="en-US" sz="1100" b="0" i="0" u="none" strike="noStrike">
                        <a:solidFill>
                          <a:srgbClr val="000000"/>
                        </a:solidFill>
                        <a:effectLst/>
                        <a:latin typeface="Calibri" panose="020F0502020204030204" pitchFamily="34" charset="0"/>
                      </a:endParaRPr>
                    </a:p>
                  </a:txBody>
                  <a:tcPr marL="9525" marR="9525" marT="9525" marB="0" anchor="ctr"/>
                </a:tc>
              </a:tr>
              <a:tr h="383970">
                <a:tc>
                  <a:txBody>
                    <a:bodyPr/>
                    <a:lstStyle/>
                    <a:p>
                      <a:pPr algn="ctr" fontAlgn="b"/>
                      <a:r>
                        <a:rPr lang="en-US" sz="1100" u="none" strike="noStrike">
                          <a:effectLst/>
                        </a:rPr>
                        <a:t>661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EMS call, party transported by non-fire agency</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8</a:t>
                      </a:r>
                      <a:endParaRPr lang="en-US" sz="1100" b="0" i="0" u="none" strike="noStrike">
                        <a:solidFill>
                          <a:srgbClr val="000000"/>
                        </a:solidFill>
                        <a:effectLst/>
                        <a:latin typeface="Calibri" panose="020F0502020204030204" pitchFamily="34" charset="0"/>
                      </a:endParaRPr>
                    </a:p>
                  </a:txBody>
                  <a:tcPr marL="9525" marR="9525" marT="9525" marB="0" anchor="ctr"/>
                </a:tc>
              </a:tr>
              <a:tr h="383970">
                <a:tc>
                  <a:txBody>
                    <a:bodyPr/>
                    <a:lstStyle/>
                    <a:p>
                      <a:pPr algn="ctr" fontAlgn="b"/>
                      <a:r>
                        <a:rPr lang="en-US" sz="1100" u="none" strike="noStrike">
                          <a:effectLst/>
                        </a:rPr>
                        <a:t>611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Dispatched &amp; cancelled en route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2</a:t>
                      </a:r>
                      <a:endParaRPr lang="en-US" sz="1100" b="0" i="0" u="none" strike="noStrike">
                        <a:solidFill>
                          <a:srgbClr val="000000"/>
                        </a:solidFill>
                        <a:effectLst/>
                        <a:latin typeface="Calibri" panose="020F0502020204030204" pitchFamily="34" charset="0"/>
                      </a:endParaRPr>
                    </a:p>
                  </a:txBody>
                  <a:tcPr marL="9525" marR="9525" marT="9525" marB="0" anchor="ctr"/>
                </a:tc>
              </a:tr>
              <a:tr h="383970">
                <a:tc>
                  <a:txBody>
                    <a:bodyPr/>
                    <a:lstStyle/>
                    <a:p>
                      <a:pPr algn="ctr" fontAlgn="b"/>
                      <a:r>
                        <a:rPr lang="en-US" sz="1100" u="none" strike="noStrike">
                          <a:effectLst/>
                        </a:rPr>
                        <a:t>621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Wrong location</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r>
              <a:tr h="383970">
                <a:tc>
                  <a:txBody>
                    <a:bodyPr/>
                    <a:lstStyle/>
                    <a:p>
                      <a:pPr algn="ctr" fontAlgn="b"/>
                      <a:r>
                        <a:rPr lang="en-US" sz="1100" u="none" strike="noStrike">
                          <a:effectLst/>
                        </a:rPr>
                        <a:t>900</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Special type of incident, Other</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r>
              <a:tr h="383970">
                <a:tc>
                  <a:txBody>
                    <a:bodyPr/>
                    <a:lstStyle/>
                    <a:p>
                      <a:pPr algn="ctr" fontAlgn="b"/>
                      <a:r>
                        <a:rPr lang="en-US" sz="1100" u="none" strike="noStrike">
                          <a:effectLst/>
                        </a:rPr>
                        <a:t>653</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Smoke from barbecue, tar kettle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1</a:t>
                      </a:r>
                      <a:endParaRPr lang="en-US" sz="1100" b="0" i="0" u="none" strike="noStrike">
                        <a:solidFill>
                          <a:srgbClr val="000000"/>
                        </a:solidFill>
                        <a:effectLst/>
                        <a:latin typeface="Calibri" panose="020F0502020204030204" pitchFamily="34" charset="0"/>
                      </a:endParaRPr>
                    </a:p>
                  </a:txBody>
                  <a:tcPr marL="9525" marR="9525" marT="9525" marB="0" anchor="ctr"/>
                </a:tc>
              </a:tr>
              <a:tr h="383970">
                <a:tc>
                  <a:txBody>
                    <a:bodyPr/>
                    <a:lstStyle/>
                    <a:p>
                      <a:pPr algn="ctr" fontAlgn="b"/>
                      <a:r>
                        <a:rPr lang="en-US" sz="1100" u="none" strike="noStrike">
                          <a:effectLst/>
                        </a:rPr>
                        <a:t>651</a:t>
                      </a:r>
                      <a:endParaRPr lang="en-US" sz="11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a:effectLst/>
                        </a:rPr>
                        <a:t>Smoke scare, odor of smoke</a:t>
                      </a:r>
                      <a:endParaRPr lang="en-US" sz="11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r>
                        <a:rPr lang="en-US" sz="1100" u="none" strike="noStrike" dirty="0">
                          <a:effectLst/>
                        </a:rPr>
                        <a:t>1</a:t>
                      </a:r>
                      <a:endParaRPr lang="en-US" sz="1100" b="0" i="0" u="none" strike="noStrike" dirty="0">
                        <a:solidFill>
                          <a:srgbClr val="000000"/>
                        </a:solidFill>
                        <a:effectLst/>
                        <a:latin typeface="Calibri" panose="020F0502020204030204" pitchFamily="34" charset="0"/>
                      </a:endParaRPr>
                    </a:p>
                  </a:txBody>
                  <a:tcPr marL="9525" marR="9525" marT="9525" marB="0" anchor="ctr"/>
                </a:tc>
              </a:tr>
            </a:tbl>
          </a:graphicData>
        </a:graphic>
      </p:graphicFrame>
    </p:spTree>
    <p:extLst>
      <p:ext uri="{BB962C8B-B14F-4D97-AF65-F5344CB8AC3E}">
        <p14:creationId xmlns:p14="http://schemas.microsoft.com/office/powerpoint/2010/main" val="471047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2244" y="2"/>
            <a:ext cx="5560636" cy="7196118"/>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505631076"/>
              </p:ext>
            </p:extLst>
          </p:nvPr>
        </p:nvGraphicFramePr>
        <p:xfrm>
          <a:off x="5203190" y="131759"/>
          <a:ext cx="3977323" cy="6686201"/>
        </p:xfrm>
        <a:graphic>
          <a:graphicData uri="http://schemas.openxmlformats.org/drawingml/2006/table">
            <a:tbl>
              <a:tblPr>
                <a:tableStyleId>{2D5ABB26-0587-4C30-8999-92F81FD0307C}</a:tableStyleId>
              </a:tblPr>
              <a:tblGrid>
                <a:gridCol w="203200">
                  <a:extLst>
                    <a:ext uri="{9D8B030D-6E8A-4147-A177-3AD203B41FA5}">
                      <a16:colId xmlns:a16="http://schemas.microsoft.com/office/drawing/2014/main" xmlns="" val="20000"/>
                    </a:ext>
                  </a:extLst>
                </a:gridCol>
                <a:gridCol w="525780">
                  <a:extLst>
                    <a:ext uri="{9D8B030D-6E8A-4147-A177-3AD203B41FA5}">
                      <a16:colId xmlns:a16="http://schemas.microsoft.com/office/drawing/2014/main" xmlns="" val="20001"/>
                    </a:ext>
                  </a:extLst>
                </a:gridCol>
                <a:gridCol w="514350">
                  <a:extLst>
                    <a:ext uri="{9D8B030D-6E8A-4147-A177-3AD203B41FA5}">
                      <a16:colId xmlns:a16="http://schemas.microsoft.com/office/drawing/2014/main" xmlns="" val="20002"/>
                    </a:ext>
                  </a:extLst>
                </a:gridCol>
                <a:gridCol w="502920">
                  <a:extLst>
                    <a:ext uri="{9D8B030D-6E8A-4147-A177-3AD203B41FA5}">
                      <a16:colId xmlns:a16="http://schemas.microsoft.com/office/drawing/2014/main" xmlns="" val="20003"/>
                    </a:ext>
                  </a:extLst>
                </a:gridCol>
                <a:gridCol w="525780">
                  <a:extLst>
                    <a:ext uri="{9D8B030D-6E8A-4147-A177-3AD203B41FA5}">
                      <a16:colId xmlns:a16="http://schemas.microsoft.com/office/drawing/2014/main" xmlns="" val="20004"/>
                    </a:ext>
                  </a:extLst>
                </a:gridCol>
                <a:gridCol w="365760">
                  <a:extLst>
                    <a:ext uri="{9D8B030D-6E8A-4147-A177-3AD203B41FA5}">
                      <a16:colId xmlns:a16="http://schemas.microsoft.com/office/drawing/2014/main" xmlns="" val="20005"/>
                    </a:ext>
                  </a:extLst>
                </a:gridCol>
                <a:gridCol w="411480">
                  <a:extLst>
                    <a:ext uri="{9D8B030D-6E8A-4147-A177-3AD203B41FA5}">
                      <a16:colId xmlns:a16="http://schemas.microsoft.com/office/drawing/2014/main" xmlns="" val="20006"/>
                    </a:ext>
                  </a:extLst>
                </a:gridCol>
                <a:gridCol w="928053">
                  <a:extLst>
                    <a:ext uri="{9D8B030D-6E8A-4147-A177-3AD203B41FA5}">
                      <a16:colId xmlns:a16="http://schemas.microsoft.com/office/drawing/2014/main" xmlns="" val="20007"/>
                    </a:ext>
                  </a:extLst>
                </a:gridCol>
              </a:tblGrid>
              <a:tr h="279721">
                <a:tc>
                  <a:txBody>
                    <a:bodyPr/>
                    <a:lstStyle/>
                    <a:p>
                      <a:pPr algn="ctr" fontAlgn="b"/>
                      <a:r>
                        <a:rPr lang="en-US" sz="800" u="none" strike="noStrike" dirty="0">
                          <a:solidFill>
                            <a:schemeClr val="tx1"/>
                          </a:solidFill>
                          <a:effectLst/>
                        </a:rPr>
                        <a:t>Key</a:t>
                      </a:r>
                      <a:endParaRPr lang="en-US" sz="800" b="0" i="0" u="none" strike="noStrike" dirty="0">
                        <a:solidFill>
                          <a:schemeClr val="tx1"/>
                        </a:solidFill>
                        <a:effectLst/>
                        <a:latin typeface="Calibri" panose="020F0502020204030204" pitchFamily="34" charset="0"/>
                      </a:endParaRPr>
                    </a:p>
                  </a:txBody>
                  <a:tcPr marL="9525" marR="9525" marT="9525" marB="0" anchor="ctr"/>
                </a:tc>
                <a:tc>
                  <a:txBody>
                    <a:bodyPr/>
                    <a:lstStyle/>
                    <a:p>
                      <a:pPr algn="ctr" fontAlgn="b"/>
                      <a:r>
                        <a:rPr lang="en-US" sz="800" u="none" strike="noStrike" dirty="0">
                          <a:effectLst/>
                        </a:rPr>
                        <a:t>Incident</a:t>
                      </a:r>
                    </a:p>
                    <a:p>
                      <a:pPr algn="ctr" fontAlgn="b"/>
                      <a:r>
                        <a:rPr lang="en-US" sz="800" u="none" strike="noStrike" dirty="0">
                          <a:effectLst/>
                        </a:rPr>
                        <a:t>Number</a:t>
                      </a:r>
                      <a:endParaRPr lang="en-US" sz="8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800" u="none" strike="noStrike" dirty="0">
                          <a:effectLst/>
                        </a:rPr>
                        <a:t>Response</a:t>
                      </a:r>
                      <a:endParaRPr lang="en-US" sz="8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800" u="none" strike="noStrike" dirty="0">
                          <a:effectLst/>
                        </a:rPr>
                        <a:t>Firefighter</a:t>
                      </a:r>
                    </a:p>
                    <a:p>
                      <a:pPr algn="ctr" fontAlgn="b"/>
                      <a:r>
                        <a:rPr lang="en-US" sz="800" u="none" strike="noStrike" dirty="0">
                          <a:effectLst/>
                        </a:rPr>
                        <a:t>Fatality</a:t>
                      </a:r>
                      <a:endParaRPr lang="en-US" sz="8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800" u="none" strike="noStrike" dirty="0">
                          <a:effectLst/>
                        </a:rPr>
                        <a:t>Firefighter</a:t>
                      </a:r>
                    </a:p>
                    <a:p>
                      <a:pPr algn="ctr" fontAlgn="b"/>
                      <a:r>
                        <a:rPr lang="en-US" sz="800" u="none" strike="noStrike" dirty="0">
                          <a:effectLst/>
                        </a:rPr>
                        <a:t>Injury</a:t>
                      </a:r>
                      <a:endParaRPr lang="en-US" sz="8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800" u="none" strike="noStrike" dirty="0">
                          <a:effectLst/>
                        </a:rPr>
                        <a:t>Civilian</a:t>
                      </a:r>
                    </a:p>
                    <a:p>
                      <a:pPr algn="ctr" fontAlgn="b"/>
                      <a:r>
                        <a:rPr lang="en-US" sz="800" u="none" strike="noStrike" dirty="0">
                          <a:effectLst/>
                        </a:rPr>
                        <a:t>Fatality</a:t>
                      </a:r>
                      <a:endParaRPr lang="en-US" sz="8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800" u="none" strike="noStrike" dirty="0">
                          <a:effectLst/>
                        </a:rPr>
                        <a:t>Civilians</a:t>
                      </a:r>
                      <a:r>
                        <a:rPr lang="en-US" sz="800" u="none" strike="noStrike" baseline="0" dirty="0">
                          <a:effectLst/>
                        </a:rPr>
                        <a:t> Injured</a:t>
                      </a:r>
                      <a:endParaRPr lang="en-US" sz="8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r>
                        <a:rPr lang="en-US" sz="800" u="none" strike="noStrike" dirty="0">
                          <a:effectLst/>
                        </a:rPr>
                        <a:t>Cause</a:t>
                      </a:r>
                      <a:endParaRPr lang="en-US" sz="800" b="0" i="0" u="none" strike="noStrike" dirty="0">
                        <a:solidFill>
                          <a:srgbClr val="FF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0"/>
                  </a:ext>
                </a:extLst>
              </a:tr>
              <a:tr h="385745">
                <a:tc>
                  <a:txBody>
                    <a:bodyPr/>
                    <a:lstStyle/>
                    <a:p>
                      <a:pPr algn="ctr" fontAlgn="b"/>
                      <a:r>
                        <a:rPr lang="en-US" sz="800" b="0" i="0" u="none" strike="noStrike" dirty="0">
                          <a:solidFill>
                            <a:srgbClr val="FF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dirty="0">
                          <a:solidFill>
                            <a:srgbClr val="000000"/>
                          </a:solidFill>
                          <a:effectLst/>
                          <a:latin typeface="Calibri" panose="020F0502020204030204" pitchFamily="34" charset="0"/>
                        </a:rPr>
                        <a:t>0:03:30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21-0096045</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Undetermined</a:t>
                      </a:r>
                    </a:p>
                  </a:txBody>
                  <a:tcPr marL="9525" marR="9525" marT="9525" marB="0" anchor="ctr"/>
                </a:tc>
                <a:extLst>
                  <a:ext uri="{0D108BD9-81ED-4DB2-BD59-A6C34878D82A}">
                    <a16:rowId xmlns:a16="http://schemas.microsoft.com/office/drawing/2014/main" xmlns="" val="10001"/>
                  </a:ext>
                </a:extLst>
              </a:tr>
              <a:tr h="385745">
                <a:tc>
                  <a:txBody>
                    <a:bodyPr/>
                    <a:lstStyle/>
                    <a:p>
                      <a:pPr algn="ctr" fontAlgn="b"/>
                      <a:r>
                        <a:rPr lang="en-US" sz="800" b="0" i="0" u="none" strike="noStrike" dirty="0">
                          <a:solidFill>
                            <a:srgbClr val="FF0000"/>
                          </a:solidFill>
                          <a:effectLst/>
                          <a:latin typeface="Calibri" panose="020F0502020204030204" pitchFamily="34" charset="0"/>
                        </a:rPr>
                        <a:t>1</a:t>
                      </a:r>
                    </a:p>
                  </a:txBody>
                  <a:tcPr marL="9525" marR="9525" marT="9525" marB="0" anchor="ctr"/>
                </a:tc>
                <a:tc>
                  <a:txBody>
                    <a:bodyPr/>
                    <a:lstStyle/>
                    <a:p>
                      <a:pPr algn="ctr" fontAlgn="b"/>
                      <a:r>
                        <a:rPr lang="en-US" sz="800" b="0" i="0" u="none" strike="noStrike" dirty="0">
                          <a:solidFill>
                            <a:srgbClr val="000000"/>
                          </a:solidFill>
                          <a:effectLst/>
                          <a:latin typeface="Calibri" panose="020F0502020204030204" pitchFamily="34" charset="0"/>
                        </a:rPr>
                        <a:t>0:03:17</a:t>
                      </a:r>
                    </a:p>
                  </a:txBody>
                  <a:tcPr marL="9525" marR="9525" marT="9525" marB="0" anchor="ctr"/>
                </a:tc>
                <a:tc>
                  <a:txBody>
                    <a:bodyPr/>
                    <a:lstStyle/>
                    <a:p>
                      <a:pPr algn="ctr" fontAlgn="b"/>
                      <a:r>
                        <a:rPr lang="en-US" sz="800" b="0" i="0" u="none" strike="noStrike" dirty="0">
                          <a:solidFill>
                            <a:srgbClr val="000000"/>
                          </a:solidFill>
                          <a:effectLst/>
                          <a:latin typeface="Calibri" panose="020F0502020204030204" pitchFamily="34" charset="0"/>
                        </a:rPr>
                        <a:t>21-0099037</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xmlns="" val="10002"/>
                  </a:ext>
                </a:extLst>
              </a:tr>
              <a:tr h="385745">
                <a:tc>
                  <a:txBody>
                    <a:bodyPr/>
                    <a:lstStyle/>
                    <a:p>
                      <a:pPr algn="ctr" fontAlgn="b"/>
                      <a:r>
                        <a:rPr lang="en-US" sz="800" b="0" i="0" u="none" strike="noStrike" dirty="0">
                          <a:solidFill>
                            <a:srgbClr val="FF0000"/>
                          </a:solidFill>
                          <a:effectLst/>
                          <a:latin typeface="Calibri" panose="020F0502020204030204" pitchFamily="34" charset="0"/>
                        </a:rPr>
                        <a:t>2</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0:04:10</a:t>
                      </a:r>
                    </a:p>
                  </a:txBody>
                  <a:tcPr marL="9525" marR="9525" marT="9525" marB="0" anchor="ctr"/>
                </a:tc>
                <a:tc>
                  <a:txBody>
                    <a:bodyPr/>
                    <a:lstStyle/>
                    <a:p>
                      <a:pPr algn="ctr" fontAlgn="b"/>
                      <a:r>
                        <a:rPr lang="en-US" sz="800" b="0" i="0" u="none" strike="noStrike" dirty="0">
                          <a:solidFill>
                            <a:srgbClr val="000000"/>
                          </a:solidFill>
                          <a:effectLst/>
                          <a:latin typeface="Calibri" panose="020F0502020204030204" pitchFamily="34" charset="0"/>
                        </a:rPr>
                        <a:t>21-0101039</a:t>
                      </a:r>
                    </a:p>
                  </a:txBody>
                  <a:tcPr marL="9525" marR="9525" marT="9525" marB="0" anchor="ctr"/>
                </a:tc>
                <a:tc>
                  <a:txBody>
                    <a:bodyPr/>
                    <a:lstStyle/>
                    <a:p>
                      <a:pPr algn="ctr" fontAlgn="b"/>
                      <a:r>
                        <a:rPr lang="en-US" sz="8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Undetermined</a:t>
                      </a:r>
                    </a:p>
                  </a:txBody>
                  <a:tcPr marL="9525" marR="9525" marT="9525" marB="0" anchor="ctr"/>
                </a:tc>
                <a:extLst>
                  <a:ext uri="{0D108BD9-81ED-4DB2-BD59-A6C34878D82A}">
                    <a16:rowId xmlns:a16="http://schemas.microsoft.com/office/drawing/2014/main" xmlns="" val="10004"/>
                  </a:ext>
                </a:extLst>
              </a:tr>
              <a:tr h="385745">
                <a:tc>
                  <a:txBody>
                    <a:bodyPr/>
                    <a:lstStyle/>
                    <a:p>
                      <a:pPr algn="ctr" fontAlgn="b"/>
                      <a:r>
                        <a:rPr lang="en-US" sz="800" b="0" i="0" u="none" strike="noStrike" dirty="0">
                          <a:solidFill>
                            <a:srgbClr val="FF0000"/>
                          </a:solidFill>
                          <a:effectLst/>
                          <a:latin typeface="Calibri" panose="020F0502020204030204" pitchFamily="34" charset="0"/>
                        </a:rPr>
                        <a:t>3</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0:04:21</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21-0102063</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Candle</a:t>
                      </a:r>
                    </a:p>
                  </a:txBody>
                  <a:tcPr marL="9525" marR="9525" marT="9525" marB="0" anchor="ctr"/>
                </a:tc>
                <a:extLst>
                  <a:ext uri="{0D108BD9-81ED-4DB2-BD59-A6C34878D82A}">
                    <a16:rowId xmlns:a16="http://schemas.microsoft.com/office/drawing/2014/main" xmlns="" val="10005"/>
                  </a:ext>
                </a:extLst>
              </a:tr>
              <a:tr h="385745">
                <a:tc>
                  <a:txBody>
                    <a:bodyPr/>
                    <a:lstStyle/>
                    <a:p>
                      <a:pPr algn="ctr" fontAlgn="b"/>
                      <a:r>
                        <a:rPr lang="en-US" sz="800" b="0" i="0" u="none" strike="noStrike" dirty="0">
                          <a:solidFill>
                            <a:srgbClr val="FF0000"/>
                          </a:solidFill>
                          <a:effectLst/>
                          <a:latin typeface="Calibri" panose="020F0502020204030204" pitchFamily="34" charset="0"/>
                        </a:rPr>
                        <a:t>4</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0:03:57</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21-0106013</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xmlns="" val="10006"/>
                  </a:ext>
                </a:extLst>
              </a:tr>
              <a:tr h="385745">
                <a:tc>
                  <a:txBody>
                    <a:bodyPr/>
                    <a:lstStyle/>
                    <a:p>
                      <a:pPr algn="ctr" fontAlgn="b"/>
                      <a:r>
                        <a:rPr lang="en-US" sz="800" b="0" i="0" u="none" strike="noStrike" dirty="0">
                          <a:solidFill>
                            <a:srgbClr val="FF0000"/>
                          </a:solidFill>
                          <a:effectLst/>
                          <a:latin typeface="Calibri" panose="020F0502020204030204" pitchFamily="34" charset="0"/>
                        </a:rPr>
                        <a:t>5</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0:04:21</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21-0108039</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dirty="0">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Hot or smoldering object, Other</a:t>
                      </a:r>
                    </a:p>
                  </a:txBody>
                  <a:tcPr marL="9525" marR="9525" marT="9525" marB="0" anchor="ctr"/>
                </a:tc>
                <a:extLst>
                  <a:ext uri="{0D108BD9-81ED-4DB2-BD59-A6C34878D82A}">
                    <a16:rowId xmlns:a16="http://schemas.microsoft.com/office/drawing/2014/main" xmlns="" val="10007"/>
                  </a:ext>
                </a:extLst>
              </a:tr>
              <a:tr h="385745">
                <a:tc>
                  <a:txBody>
                    <a:bodyPr/>
                    <a:lstStyle/>
                    <a:p>
                      <a:pPr algn="ctr" fontAlgn="b"/>
                      <a:r>
                        <a:rPr lang="en-US" sz="800" b="0" i="0" u="none" strike="noStrike" dirty="0">
                          <a:solidFill>
                            <a:srgbClr val="FF0000"/>
                          </a:solidFill>
                          <a:effectLst/>
                          <a:latin typeface="Calibri" panose="020F0502020204030204" pitchFamily="34" charset="0"/>
                        </a:rPr>
                        <a:t>6</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0:03:00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21-0108068</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dirty="0">
                          <a:solidFill>
                            <a:srgbClr val="000000"/>
                          </a:solidFill>
                          <a:effectLst/>
                          <a:latin typeface="Calibri" panose="020F0502020204030204" pitchFamily="34" charset="0"/>
                        </a:rPr>
                        <a:t>Undetermined</a:t>
                      </a:r>
                    </a:p>
                  </a:txBody>
                  <a:tcPr marL="9525" marR="9525" marT="9525" marB="0" anchor="ctr"/>
                </a:tc>
                <a:extLst>
                  <a:ext uri="{0D108BD9-81ED-4DB2-BD59-A6C34878D82A}">
                    <a16:rowId xmlns:a16="http://schemas.microsoft.com/office/drawing/2014/main" xmlns="" val="10008"/>
                  </a:ext>
                </a:extLst>
              </a:tr>
              <a:tr h="385745">
                <a:tc>
                  <a:txBody>
                    <a:bodyPr/>
                    <a:lstStyle/>
                    <a:p>
                      <a:pPr algn="ctr" fontAlgn="b"/>
                      <a:r>
                        <a:rPr lang="en-US" sz="800" b="0" i="0" u="none" strike="noStrike" dirty="0">
                          <a:solidFill>
                            <a:srgbClr val="FF0000"/>
                          </a:solidFill>
                          <a:effectLst/>
                          <a:latin typeface="Calibri" panose="020F0502020204030204" pitchFamily="34" charset="0"/>
                        </a:rPr>
                        <a:t>7</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0:04:11</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21-0114023</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dirty="0">
                          <a:solidFill>
                            <a:srgbClr val="000000"/>
                          </a:solidFill>
                          <a:effectLst/>
                          <a:latin typeface="Calibri" panose="020F0502020204030204" pitchFamily="34" charset="0"/>
                        </a:rPr>
                        <a:t>Undetermined</a:t>
                      </a:r>
                    </a:p>
                  </a:txBody>
                  <a:tcPr marL="9525" marR="9525" marT="9525" marB="0" anchor="ctr"/>
                </a:tc>
                <a:extLst>
                  <a:ext uri="{0D108BD9-81ED-4DB2-BD59-A6C34878D82A}">
                    <a16:rowId xmlns:a16="http://schemas.microsoft.com/office/drawing/2014/main" xmlns="" val="10009"/>
                  </a:ext>
                </a:extLst>
              </a:tr>
              <a:tr h="385745">
                <a:tc>
                  <a:txBody>
                    <a:bodyPr/>
                    <a:lstStyle/>
                    <a:p>
                      <a:pPr algn="ctr" fontAlgn="b"/>
                      <a:r>
                        <a:rPr lang="en-US" sz="800" b="0" i="0" u="none" strike="noStrike" dirty="0">
                          <a:solidFill>
                            <a:srgbClr val="FF0000"/>
                          </a:solidFill>
                          <a:effectLst/>
                          <a:latin typeface="Calibri" panose="020F0502020204030204" pitchFamily="34" charset="0"/>
                        </a:rPr>
                        <a:t>8</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0:03:12</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21-0114028</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dirty="0">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xmlns="" val="10010"/>
                  </a:ext>
                </a:extLst>
              </a:tr>
              <a:tr h="385745">
                <a:tc>
                  <a:txBody>
                    <a:bodyPr/>
                    <a:lstStyle/>
                    <a:p>
                      <a:pPr algn="ctr" fontAlgn="b"/>
                      <a:r>
                        <a:rPr lang="en-US" sz="800" b="0" i="0" u="none" strike="noStrike" dirty="0">
                          <a:solidFill>
                            <a:srgbClr val="FF0000"/>
                          </a:solidFill>
                          <a:effectLst/>
                          <a:latin typeface="Calibri" panose="020F0502020204030204" pitchFamily="34" charset="0"/>
                        </a:rPr>
                        <a:t>9</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0:02:50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21-0114060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dirty="0">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xmlns="" val="10011"/>
                  </a:ext>
                </a:extLst>
              </a:tr>
              <a:tr h="385745">
                <a:tc>
                  <a:txBody>
                    <a:bodyPr/>
                    <a:lstStyle/>
                    <a:p>
                      <a:pPr algn="ctr" fontAlgn="b"/>
                      <a:r>
                        <a:rPr lang="en-US" sz="800" b="0" i="0" u="none" strike="noStrike" dirty="0">
                          <a:solidFill>
                            <a:srgbClr val="FF0000"/>
                          </a:solidFill>
                          <a:effectLst/>
                          <a:latin typeface="Calibri" panose="020F0502020204030204" pitchFamily="34" charset="0"/>
                        </a:rPr>
                        <a:t>10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0:02:45</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21-0116018</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a:solidFill>
                            <a:srgbClr val="000000"/>
                          </a:solidFill>
                          <a:effectLst/>
                          <a:latin typeface="Calibri" panose="020F0502020204030204" pitchFamily="34" charset="0"/>
                        </a:rPr>
                        <a:t>0</a:t>
                      </a:r>
                    </a:p>
                  </a:txBody>
                  <a:tcPr marL="9525" marR="9525" marT="9525" marB="0" anchor="ctr"/>
                </a:tc>
                <a:tc>
                  <a:txBody>
                    <a:bodyPr/>
                    <a:lstStyle/>
                    <a:p>
                      <a:pPr algn="ctr" fontAlgn="b"/>
                      <a:r>
                        <a:rPr lang="en-US" sz="800" b="0" i="0" u="none" strike="noStrike" dirty="0">
                          <a:solidFill>
                            <a:srgbClr val="000000"/>
                          </a:solidFill>
                          <a:effectLst/>
                          <a:latin typeface="Calibri" panose="020F0502020204030204" pitchFamily="34" charset="0"/>
                        </a:rPr>
                        <a:t> </a:t>
                      </a:r>
                    </a:p>
                  </a:txBody>
                  <a:tcPr marL="9525" marR="9525" marT="9525" marB="0" anchor="ctr"/>
                </a:tc>
                <a:extLst>
                  <a:ext uri="{0D108BD9-81ED-4DB2-BD59-A6C34878D82A}">
                    <a16:rowId xmlns:a16="http://schemas.microsoft.com/office/drawing/2014/main" xmlns="" val="10012"/>
                  </a:ext>
                </a:extLst>
              </a:tr>
              <a:tr h="385745">
                <a:tc>
                  <a:txBody>
                    <a:bodyPr/>
                    <a:lstStyle/>
                    <a:p>
                      <a:pPr algn="ctr" fontAlgn="b"/>
                      <a:endParaRPr lang="en-US" sz="8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3"/>
                  </a:ext>
                </a:extLst>
              </a:tr>
              <a:tr h="385745">
                <a:tc>
                  <a:txBody>
                    <a:bodyPr/>
                    <a:lstStyle/>
                    <a:p>
                      <a:pPr algn="ctr" fontAlgn="b"/>
                      <a:endParaRPr lang="en-US" sz="800" b="0" i="0" u="none" strike="noStrike" dirty="0">
                        <a:solidFill>
                          <a:srgbClr val="FF0000"/>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9525" marR="9525" marT="9525" marB="0" anchor="ctr">
                    <a:noFill/>
                  </a:tcP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9525" marR="9525" marT="9525" marB="0" anchor="ctr">
                    <a:noFill/>
                  </a:tcPr>
                </a:tc>
                <a:extLst>
                  <a:ext uri="{0D108BD9-81ED-4DB2-BD59-A6C34878D82A}">
                    <a16:rowId xmlns:a16="http://schemas.microsoft.com/office/drawing/2014/main" xmlns="" val="10014"/>
                  </a:ext>
                </a:extLst>
              </a:tr>
              <a:tr h="234560">
                <a:tc>
                  <a:txBody>
                    <a:bodyPr/>
                    <a:lstStyle/>
                    <a:p>
                      <a:pPr algn="ctr" fontAlgn="b"/>
                      <a:endParaRPr lang="en-US" sz="8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5"/>
                  </a:ext>
                </a:extLst>
              </a:tr>
              <a:tr h="385745">
                <a:tc>
                  <a:txBody>
                    <a:bodyPr/>
                    <a:lstStyle/>
                    <a:p>
                      <a:pPr algn="ctr" fontAlgn="b"/>
                      <a:endParaRPr lang="en-US" sz="8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6"/>
                  </a:ext>
                </a:extLst>
              </a:tr>
              <a:tr h="385745">
                <a:tc>
                  <a:txBody>
                    <a:bodyPr/>
                    <a:lstStyle/>
                    <a:p>
                      <a:pPr algn="ctr" fontAlgn="b"/>
                      <a:endParaRPr lang="en-US" sz="8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8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7"/>
                  </a:ext>
                </a:extLst>
              </a:tr>
              <a:tr h="385745">
                <a:tc>
                  <a:txBody>
                    <a:bodyPr/>
                    <a:lstStyle/>
                    <a:p>
                      <a:pPr algn="ctr" fontAlgn="b"/>
                      <a:endParaRPr lang="en-US" sz="700" b="0" i="0" u="none" strike="noStrike" dirty="0">
                        <a:solidFill>
                          <a:srgbClr val="FF0000"/>
                        </a:solidFill>
                        <a:effectLst/>
                        <a:latin typeface="Calibri" panose="020F0502020204030204" pitchFamily="34" charset="0"/>
                      </a:endParaRPr>
                    </a:p>
                  </a:txBody>
                  <a:tcPr marL="9525" marR="9525" marT="9525" marB="0" anchor="ctr"/>
                </a:tc>
                <a:tc>
                  <a:txBody>
                    <a:bodyPr/>
                    <a:lstStyle/>
                    <a:p>
                      <a:pPr algn="ctr" fontAlgn="b"/>
                      <a:endParaRPr lang="en-US" sz="7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7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7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7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7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700" b="0"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b"/>
                      <a:endParaRPr lang="en-US" sz="7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8"/>
                  </a:ext>
                </a:extLst>
              </a:tr>
            </a:tbl>
          </a:graphicData>
        </a:graphic>
      </p:graphicFrame>
    </p:spTree>
    <p:extLst>
      <p:ext uri="{BB962C8B-B14F-4D97-AF65-F5344CB8AC3E}">
        <p14:creationId xmlns:p14="http://schemas.microsoft.com/office/powerpoint/2010/main" val="8283133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QUESTIONS/COMMENTS</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286969" y="2226469"/>
            <a:ext cx="2606575" cy="3429000"/>
          </a:xfrm>
          <a:prstGeom prst="rect">
            <a:avLst/>
          </a:prstGeom>
          <a:noFill/>
          <a:ln>
            <a:noFill/>
          </a:ln>
        </p:spPr>
      </p:pic>
      <p:sp>
        <p:nvSpPr>
          <p:cNvPr id="5" name="Footer Placeholder 4"/>
          <p:cNvSpPr>
            <a:spLocks noGrp="1"/>
          </p:cNvSpPr>
          <p:nvPr>
            <p:ph type="ftr" sz="quarter" idx="11"/>
          </p:nvPr>
        </p:nvSpPr>
        <p:spPr>
          <a:xfrm>
            <a:off x="1921811" y="6569869"/>
            <a:ext cx="5336890" cy="383128"/>
          </a:xfrm>
        </p:spPr>
        <p:txBody>
          <a:bodyPr/>
          <a:lstStyle/>
          <a:p>
            <a:pPr>
              <a:defRPr/>
            </a:pPr>
            <a:r>
              <a:rPr lang="en-US" sz="2800" b="1" dirty="0">
                <a:solidFill>
                  <a:prstClr val="black">
                    <a:tint val="75000"/>
                  </a:prstClr>
                </a:solidFill>
                <a:latin typeface="Times New Roman" panose="02020603050405020304" pitchFamily="18" charset="0"/>
                <a:cs typeface="Times New Roman" panose="02020603050405020304" pitchFamily="18" charset="0"/>
              </a:rPr>
              <a:t>"Goal Oriented, Results Driven" </a:t>
            </a:r>
          </a:p>
        </p:txBody>
      </p:sp>
    </p:spTree>
    <p:extLst>
      <p:ext uri="{BB962C8B-B14F-4D97-AF65-F5344CB8AC3E}">
        <p14:creationId xmlns:p14="http://schemas.microsoft.com/office/powerpoint/2010/main" val="3800382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EMERGENCY SERVICES</a:t>
            </a:r>
          </a:p>
        </p:txBody>
      </p:sp>
      <p:pic>
        <p:nvPicPr>
          <p:cNvPr id="4" name="Content Placeholder 3"/>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bwMode="auto">
          <a:xfrm>
            <a:off x="3286969" y="2226469"/>
            <a:ext cx="2606575" cy="3429000"/>
          </a:xfrm>
          <a:prstGeom prst="rect">
            <a:avLst/>
          </a:prstGeom>
          <a:noFill/>
          <a:ln>
            <a:noFill/>
          </a:ln>
        </p:spPr>
      </p:pic>
      <p:sp>
        <p:nvSpPr>
          <p:cNvPr id="5" name="Footer Placeholder 4"/>
          <p:cNvSpPr>
            <a:spLocks noGrp="1"/>
          </p:cNvSpPr>
          <p:nvPr>
            <p:ph type="ftr" sz="quarter" idx="11"/>
          </p:nvPr>
        </p:nvSpPr>
        <p:spPr>
          <a:xfrm>
            <a:off x="1921811" y="6569869"/>
            <a:ext cx="5336890" cy="383128"/>
          </a:xfrm>
        </p:spPr>
        <p:txBody>
          <a:bodyPr/>
          <a:lstStyle/>
          <a:p>
            <a:pPr>
              <a:defRPr/>
            </a:pPr>
            <a:r>
              <a:rPr lang="en-US" sz="2800" b="1" dirty="0">
                <a:solidFill>
                  <a:prstClr val="black">
                    <a:tint val="75000"/>
                  </a:prstClr>
                </a:solidFill>
                <a:latin typeface="Times New Roman" panose="02020603050405020304" pitchFamily="18" charset="0"/>
                <a:cs typeface="Times New Roman" panose="02020603050405020304" pitchFamily="18" charset="0"/>
              </a:rPr>
              <a:t>"Goal Oriented, Results Driven" </a:t>
            </a:r>
          </a:p>
        </p:txBody>
      </p:sp>
    </p:spTree>
    <p:extLst>
      <p:ext uri="{BB962C8B-B14F-4D97-AF65-F5344CB8AC3E}">
        <p14:creationId xmlns:p14="http://schemas.microsoft.com/office/powerpoint/2010/main" val="2565069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2020 </a:t>
            </a:r>
            <a:r>
              <a:rPr lang="en-US" dirty="0" err="1"/>
              <a:t>FireStat</a:t>
            </a:r>
            <a:r>
              <a:rPr lang="en-US" dirty="0"/>
              <a:t> Updates</a:t>
            </a:r>
          </a:p>
        </p:txBody>
      </p:sp>
      <p:sp>
        <p:nvSpPr>
          <p:cNvPr id="3" name="Content Placeholder 2"/>
          <p:cNvSpPr>
            <a:spLocks noGrp="1"/>
          </p:cNvSpPr>
          <p:nvPr>
            <p:ph idx="1"/>
          </p:nvPr>
        </p:nvSpPr>
        <p:spPr/>
        <p:txBody>
          <a:bodyPr/>
          <a:lstStyle/>
          <a:p>
            <a:r>
              <a:rPr lang="en-US" sz="2000" dirty="0"/>
              <a:t>Suppression Only</a:t>
            </a:r>
          </a:p>
          <a:p>
            <a:pPr lvl="1"/>
            <a:r>
              <a:rPr lang="en-US" sz="2000" dirty="0"/>
              <a:t>The ISO standard will be used to gauge the efficiency of fire suppression personnel to structure fires. A total time of </a:t>
            </a:r>
            <a:r>
              <a:rPr lang="en-US" sz="2000" dirty="0">
                <a:solidFill>
                  <a:srgbClr val="FF0000"/>
                </a:solidFill>
              </a:rPr>
              <a:t>six minutes and twenty seconds</a:t>
            </a:r>
            <a:r>
              <a:rPr lang="en-US" sz="2000" dirty="0"/>
              <a:t> is allotted from time the alarm is received at Dispatch to the time the first Engine/Pumper company arrives. </a:t>
            </a:r>
          </a:p>
          <a:p>
            <a:pPr lvl="1"/>
            <a:r>
              <a:rPr lang="en-US" sz="2000" dirty="0"/>
              <a:t>The NFPA 1710 for EMS will be used to gauge the efficiency of fire suppression personnel responding to EMS related incidents. 60 seconds is allotted for turnout time and  240 seconds are allotted for travel time. </a:t>
            </a:r>
          </a:p>
          <a:p>
            <a:pPr lvl="1"/>
            <a:r>
              <a:rPr lang="en-US" sz="2000" dirty="0"/>
              <a:t>EMS runs are calculated using incident types 300 through 329, 510. </a:t>
            </a:r>
          </a:p>
        </p:txBody>
      </p:sp>
    </p:spTree>
    <p:extLst>
      <p:ext uri="{BB962C8B-B14F-4D97-AF65-F5344CB8AC3E}">
        <p14:creationId xmlns:p14="http://schemas.microsoft.com/office/powerpoint/2010/main" val="4081320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p:txBody>
          <a:bodyPr/>
          <a:lstStyle/>
          <a:p>
            <a:pPr eaLnBrk="1" hangingPunct="1"/>
            <a:r>
              <a:rPr lang="en-US" dirty="0"/>
              <a:t> </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graphicFrame>
        <p:nvGraphicFramePr>
          <p:cNvPr id="4" name="Group 89"/>
          <p:cNvGraphicFramePr>
            <a:graphicFrameLocks noGrp="1"/>
          </p:cNvGraphicFramePr>
          <p:nvPr>
            <p:extLst>
              <p:ext uri="{D42A27DB-BD31-4B8C-83A1-F6EECF244321}">
                <p14:modId xmlns:p14="http://schemas.microsoft.com/office/powerpoint/2010/main" val="223822231"/>
              </p:ext>
            </p:extLst>
          </p:nvPr>
        </p:nvGraphicFramePr>
        <p:xfrm>
          <a:off x="5" y="1"/>
          <a:ext cx="9259528" cy="7196136"/>
        </p:xfrm>
        <a:graphic>
          <a:graphicData uri="http://schemas.openxmlformats.org/drawingml/2006/table">
            <a:tbl>
              <a:tblPr/>
              <a:tblGrid>
                <a:gridCol w="2418551">
                  <a:extLst>
                    <a:ext uri="{9D8B030D-6E8A-4147-A177-3AD203B41FA5}">
                      <a16:colId xmlns:a16="http://schemas.microsoft.com/office/drawing/2014/main" xmlns="" val="20000"/>
                    </a:ext>
                  </a:extLst>
                </a:gridCol>
                <a:gridCol w="1034227">
                  <a:extLst>
                    <a:ext uri="{9D8B030D-6E8A-4147-A177-3AD203B41FA5}">
                      <a16:colId xmlns:a16="http://schemas.microsoft.com/office/drawing/2014/main" xmlns="" val="20001"/>
                    </a:ext>
                  </a:extLst>
                </a:gridCol>
                <a:gridCol w="2329277">
                  <a:extLst>
                    <a:ext uri="{9D8B030D-6E8A-4147-A177-3AD203B41FA5}">
                      <a16:colId xmlns:a16="http://schemas.microsoft.com/office/drawing/2014/main" xmlns="" val="20002"/>
                    </a:ext>
                  </a:extLst>
                </a:gridCol>
                <a:gridCol w="117205">
                  <a:extLst>
                    <a:ext uri="{9D8B030D-6E8A-4147-A177-3AD203B41FA5}">
                      <a16:colId xmlns:a16="http://schemas.microsoft.com/office/drawing/2014/main" xmlns="" val="20003"/>
                    </a:ext>
                  </a:extLst>
                </a:gridCol>
                <a:gridCol w="2291092">
                  <a:extLst>
                    <a:ext uri="{9D8B030D-6E8A-4147-A177-3AD203B41FA5}">
                      <a16:colId xmlns:a16="http://schemas.microsoft.com/office/drawing/2014/main" xmlns="" val="20004"/>
                    </a:ext>
                  </a:extLst>
                </a:gridCol>
                <a:gridCol w="1069176">
                  <a:extLst>
                    <a:ext uri="{9D8B030D-6E8A-4147-A177-3AD203B41FA5}">
                      <a16:colId xmlns:a16="http://schemas.microsoft.com/office/drawing/2014/main" xmlns="" val="20005"/>
                    </a:ext>
                  </a:extLst>
                </a:gridCol>
              </a:tblGrid>
              <a:tr h="520311">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Fire Response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City-Wide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Operational Performance Measure:</a:t>
                      </a:r>
                      <a:r>
                        <a:rPr kumimoji="0" lang="en-US" sz="1200" b="1" i="0" u="none" strike="noStrike" cap="none" normalizeH="0" baseline="0" dirty="0">
                          <a:ln>
                            <a:noFill/>
                          </a:ln>
                          <a:solidFill>
                            <a:srgbClr val="FF0000"/>
                          </a:solidFill>
                          <a:effectLst/>
                          <a:latin typeface="Arial" charset="0"/>
                        </a:rPr>
                        <a:t> </a:t>
                      </a:r>
                      <a:r>
                        <a:rPr kumimoji="0" lang="en-US" sz="1200" b="0" i="0" u="none" strike="noStrike" cap="none" normalizeH="0" baseline="0" dirty="0">
                          <a:ln>
                            <a:noFill/>
                          </a:ln>
                          <a:solidFill>
                            <a:schemeClr val="tx1"/>
                          </a:solidFill>
                          <a:effectLst/>
                          <a:latin typeface="Arial" charset="0"/>
                        </a:rPr>
                        <a:t>To measure the Response time of 4 firefighters or 1 Engine according ISO standards.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520311">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Data Source:  </a:t>
                      </a:r>
                      <a:r>
                        <a:rPr kumimoji="0" lang="en-US" sz="1100" b="0" i="0" u="none" strike="noStrike" cap="none" normalizeH="0" baseline="0" dirty="0">
                          <a:ln>
                            <a:noFill/>
                          </a:ln>
                          <a:solidFill>
                            <a:schemeClr val="tx1"/>
                          </a:solidFill>
                          <a:effectLst/>
                          <a:latin typeface="Arial" charset="0"/>
                        </a:rPr>
                        <a:t>Firehouse Software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Current Period: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 </a:t>
                      </a:r>
                      <a:r>
                        <a:rPr kumimoji="0" lang="en-US" sz="1100" b="0" i="0" u="none" strike="noStrike" cap="none" normalizeH="0" baseline="0" dirty="0" smtClean="0">
                          <a:ln>
                            <a:noFill/>
                          </a:ln>
                          <a:solidFill>
                            <a:schemeClr val="tx1"/>
                          </a:solidFill>
                          <a:effectLst/>
                          <a:latin typeface="Arial" charset="0"/>
                        </a:rPr>
                        <a:t>04/01/2021 </a:t>
                      </a:r>
                      <a:r>
                        <a:rPr kumimoji="0" lang="en-US" sz="1100" b="0" i="0" u="none" strike="noStrike" cap="none" normalizeH="0" baseline="0" dirty="0">
                          <a:ln>
                            <a:noFill/>
                          </a:ln>
                          <a:solidFill>
                            <a:schemeClr val="tx1"/>
                          </a:solidFill>
                          <a:effectLst/>
                          <a:latin typeface="Arial" charset="0"/>
                        </a:rPr>
                        <a:t>- </a:t>
                      </a:r>
                      <a:r>
                        <a:rPr kumimoji="0" lang="en-US" sz="1100" b="0" i="0" u="none" strike="noStrike" cap="none" normalizeH="0" baseline="0" dirty="0" smtClean="0">
                          <a:ln>
                            <a:noFill/>
                          </a:ln>
                          <a:solidFill>
                            <a:schemeClr val="tx1"/>
                          </a:solidFill>
                          <a:effectLst/>
                          <a:latin typeface="Arial" charset="0"/>
                        </a:rPr>
                        <a:t>04/30/2021</a:t>
                      </a:r>
                      <a:endParaRPr kumimoji="0" lang="en-US" sz="11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46202">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Provide Quality Emergency Services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Performance Target:</a:t>
                      </a:r>
                      <a:r>
                        <a:rPr kumimoji="0" lang="en-US" sz="1200" b="0" i="0" u="none" strike="noStrike" cap="none" normalizeH="0" baseline="0" dirty="0">
                          <a:ln>
                            <a:noFill/>
                          </a:ln>
                          <a:solidFill>
                            <a:schemeClr val="tx1"/>
                          </a:solidFill>
                          <a:effectLst/>
                          <a:latin typeface="Arial" charset="0"/>
                        </a:rPr>
                        <a:t> Arrival of 1 Engine in 6:20 minutes (ISO) 90% of time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33413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350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mn-lt"/>
                        </a:rPr>
                        <a:t>Analysis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a:ln>
                          <a:noFill/>
                        </a:ln>
                        <a:solidFill>
                          <a:schemeClr val="bg1"/>
                        </a:solidFill>
                        <a:effectLst/>
                        <a:latin typeface="+mn-lt"/>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400" b="1" i="0" u="none" strike="noStrike" cap="none" normalizeH="0" baseline="0" dirty="0">
                        <a:ln>
                          <a:noFill/>
                        </a:ln>
                        <a:solidFill>
                          <a:srgbClr val="FF0000"/>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04"/>
                  </a:ext>
                </a:extLst>
              </a:tr>
              <a:tr h="2024558">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1200" b="0" i="0" u="none" strike="noStrike" cap="none" normalizeH="0" baseline="0" dirty="0">
                          <a:ln>
                            <a:noFill/>
                          </a:ln>
                          <a:solidFill>
                            <a:schemeClr val="tx1"/>
                          </a:solidFill>
                          <a:effectLst/>
                          <a:latin typeface="Arial" charset="0"/>
                        </a:rPr>
                        <a:t>Exceeded the goal of 90% for this month. </a:t>
                      </a:r>
                    </a:p>
                    <a:p>
                      <a:pPr marL="171450" marR="0" lvl="0" indent="-171450" algn="l" defTabSz="9144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1200" b="0" i="0" u="none" strike="noStrike" cap="none" normalizeH="0" baseline="0" dirty="0">
                          <a:ln>
                            <a:noFill/>
                          </a:ln>
                          <a:solidFill>
                            <a:schemeClr val="tx1"/>
                          </a:solidFill>
                          <a:effectLst/>
                          <a:latin typeface="Arial" charset="0"/>
                        </a:rPr>
                        <a:t>Significant more fire duty when compared to March of 2020. </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endParaRPr kumimoji="0" lang="en-US" sz="1200" b="0" i="0" u="none" strike="noStrike" cap="none" normalizeH="0" baseline="0" dirty="0">
                        <a:ln>
                          <a:noFill/>
                        </a:ln>
                        <a:solidFill>
                          <a:srgbClr val="FF0000"/>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bwMode="auto">
          <a:xfrm>
            <a:off x="8388830" y="149117"/>
            <a:ext cx="616444" cy="810945"/>
          </a:xfrm>
          <a:prstGeom prst="rect">
            <a:avLst/>
          </a:prstGeom>
          <a:noFill/>
          <a:ln>
            <a:noFill/>
          </a:ln>
        </p:spPr>
      </p:pic>
      <p:graphicFrame>
        <p:nvGraphicFramePr>
          <p:cNvPr id="14" name="Chart 13"/>
          <p:cNvGraphicFramePr>
            <a:graphicFrameLocks/>
          </p:cNvGraphicFramePr>
          <p:nvPr>
            <p:extLst>
              <p:ext uri="{D42A27DB-BD31-4B8C-83A1-F6EECF244321}">
                <p14:modId xmlns:p14="http://schemas.microsoft.com/office/powerpoint/2010/main" val="4086887854"/>
              </p:ext>
            </p:extLst>
          </p:nvPr>
        </p:nvGraphicFramePr>
        <p:xfrm>
          <a:off x="5" y="1479708"/>
          <a:ext cx="9259527" cy="3337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a:graphicFrameLocks/>
          </p:cNvGraphicFramePr>
          <p:nvPr>
            <p:extLst>
              <p:ext uri="{D42A27DB-BD31-4B8C-83A1-F6EECF244321}">
                <p14:modId xmlns:p14="http://schemas.microsoft.com/office/powerpoint/2010/main" val="2074466703"/>
              </p:ext>
            </p:extLst>
          </p:nvPr>
        </p:nvGraphicFramePr>
        <p:xfrm>
          <a:off x="2425106" y="4817266"/>
          <a:ext cx="3464704" cy="237887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Chart 9"/>
          <p:cNvGraphicFramePr>
            <a:graphicFrameLocks/>
          </p:cNvGraphicFramePr>
          <p:nvPr>
            <p:extLst>
              <p:ext uri="{D42A27DB-BD31-4B8C-83A1-F6EECF244321}">
                <p14:modId xmlns:p14="http://schemas.microsoft.com/office/powerpoint/2010/main" val="2569762912"/>
              </p:ext>
            </p:extLst>
          </p:nvPr>
        </p:nvGraphicFramePr>
        <p:xfrm>
          <a:off x="5889810" y="4817265"/>
          <a:ext cx="3333188" cy="237887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54681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p:cNvSpPr>
            <a:spLocks noGrp="1"/>
          </p:cNvSpPr>
          <p:nvPr>
            <p:ph type="ctrTitle"/>
          </p:nvPr>
        </p:nvSpPr>
        <p:spPr/>
        <p:txBody>
          <a:bodyPr/>
          <a:lstStyle/>
          <a:p>
            <a:pPr eaLnBrk="1" hangingPunct="1"/>
            <a:r>
              <a:rPr lang="en-US" dirty="0"/>
              <a:t>+</a:t>
            </a:r>
          </a:p>
        </p:txBody>
      </p:sp>
      <p:graphicFrame>
        <p:nvGraphicFramePr>
          <p:cNvPr id="4" name="Group 89"/>
          <p:cNvGraphicFramePr>
            <a:graphicFrameLocks noGrp="1"/>
          </p:cNvGraphicFramePr>
          <p:nvPr>
            <p:extLst>
              <p:ext uri="{D42A27DB-BD31-4B8C-83A1-F6EECF244321}">
                <p14:modId xmlns:p14="http://schemas.microsoft.com/office/powerpoint/2010/main" val="4019065129"/>
              </p:ext>
            </p:extLst>
          </p:nvPr>
        </p:nvGraphicFramePr>
        <p:xfrm>
          <a:off x="-15312" y="1"/>
          <a:ext cx="9246353" cy="7196136"/>
        </p:xfrm>
        <a:graphic>
          <a:graphicData uri="http://schemas.openxmlformats.org/drawingml/2006/table">
            <a:tbl>
              <a:tblPr/>
              <a:tblGrid>
                <a:gridCol w="2970485">
                  <a:extLst>
                    <a:ext uri="{9D8B030D-6E8A-4147-A177-3AD203B41FA5}">
                      <a16:colId xmlns:a16="http://schemas.microsoft.com/office/drawing/2014/main" xmlns="" val="20000"/>
                    </a:ext>
                  </a:extLst>
                </a:gridCol>
                <a:gridCol w="990162">
                  <a:extLst>
                    <a:ext uri="{9D8B030D-6E8A-4147-A177-3AD203B41FA5}">
                      <a16:colId xmlns:a16="http://schemas.microsoft.com/office/drawing/2014/main" xmlns="" val="20001"/>
                    </a:ext>
                  </a:extLst>
                </a:gridCol>
                <a:gridCol w="2157394">
                  <a:extLst>
                    <a:ext uri="{9D8B030D-6E8A-4147-A177-3AD203B41FA5}">
                      <a16:colId xmlns:a16="http://schemas.microsoft.com/office/drawing/2014/main" xmlns="" val="20002"/>
                    </a:ext>
                  </a:extLst>
                </a:gridCol>
                <a:gridCol w="117205">
                  <a:extLst>
                    <a:ext uri="{9D8B030D-6E8A-4147-A177-3AD203B41FA5}">
                      <a16:colId xmlns:a16="http://schemas.microsoft.com/office/drawing/2014/main" xmlns="" val="20003"/>
                    </a:ext>
                  </a:extLst>
                </a:gridCol>
                <a:gridCol w="2105965">
                  <a:extLst>
                    <a:ext uri="{9D8B030D-6E8A-4147-A177-3AD203B41FA5}">
                      <a16:colId xmlns:a16="http://schemas.microsoft.com/office/drawing/2014/main" xmlns="" val="20004"/>
                    </a:ext>
                  </a:extLst>
                </a:gridCol>
                <a:gridCol w="905142">
                  <a:extLst>
                    <a:ext uri="{9D8B030D-6E8A-4147-A177-3AD203B41FA5}">
                      <a16:colId xmlns:a16="http://schemas.microsoft.com/office/drawing/2014/main" xmlns="" val="20005"/>
                    </a:ext>
                  </a:extLst>
                </a:gridCol>
              </a:tblGrid>
              <a:tr h="699328">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EMS Response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City-Wide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Operational Performance Measure:</a:t>
                      </a:r>
                      <a:r>
                        <a:rPr kumimoji="0" lang="en-US" sz="1200" b="1" i="0" u="none" strike="noStrike" cap="none" normalizeH="0" baseline="0" dirty="0">
                          <a:ln>
                            <a:noFill/>
                          </a:ln>
                          <a:solidFill>
                            <a:srgbClr val="FF0000"/>
                          </a:solidFill>
                          <a:effectLst/>
                          <a:latin typeface="Arial" charset="0"/>
                        </a:rPr>
                        <a:t> </a:t>
                      </a:r>
                      <a:r>
                        <a:rPr kumimoji="0" lang="en-US" sz="1200" b="0" i="0" u="none" strike="noStrike" cap="none" normalizeH="0" baseline="0" dirty="0">
                          <a:ln>
                            <a:noFill/>
                          </a:ln>
                          <a:solidFill>
                            <a:schemeClr val="tx1"/>
                          </a:solidFill>
                          <a:effectLst/>
                          <a:latin typeface="Arial" charset="0"/>
                        </a:rPr>
                        <a:t>To measure the Response to EMS incidents City-wide.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699328">
                <a:tc gridSpan="2" vMerge="1">
                  <a:txBody>
                    <a:bodyPr/>
                    <a:lstStyle/>
                    <a:p>
                      <a:endParaRPr lang="en-US"/>
                    </a:p>
                  </a:txBody>
                  <a:tcPr/>
                </a:tc>
                <a:tc hMerge="1" vMerge="1">
                  <a:txBody>
                    <a:bodyPr/>
                    <a:lstStyle/>
                    <a:p>
                      <a:endParaRPr 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Data Source: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chemeClr val="tx1"/>
                          </a:solidFill>
                          <a:effectLst/>
                          <a:latin typeface="Arial" charset="0"/>
                        </a:rPr>
                        <a:t>Firehouse Software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Current Period: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99634">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Provide Quality Emergency Services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Performance Target:</a:t>
                      </a:r>
                      <a:r>
                        <a:rPr kumimoji="0" lang="en-US" sz="1200" b="0" i="0" u="none" strike="noStrike" cap="none" normalizeH="0" baseline="0" dirty="0">
                          <a:ln>
                            <a:noFill/>
                          </a:ln>
                          <a:solidFill>
                            <a:schemeClr val="tx1"/>
                          </a:solidFill>
                          <a:effectLst/>
                          <a:latin typeface="Arial" charset="0"/>
                        </a:rPr>
                        <a:t> Arrival of 5 minutes or less for First Responder calls - National Standard 1710 is at 90%.  </a:t>
                      </a:r>
                      <a:endParaRPr kumimoji="0" lang="en-US" sz="1200" b="1"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163788">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39088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Analysis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bg1"/>
                          </a:solidFill>
                          <a:effectLst/>
                          <a:latin typeface="Arial" charset="0"/>
                        </a:rPr>
                        <a:t>Recommendations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Impact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04"/>
                  </a:ext>
                </a:extLst>
              </a:tr>
              <a:tr h="1743171">
                <a:tc>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1200" b="0" i="0" u="none" strike="noStrike" cap="none" normalizeH="0" baseline="0" dirty="0">
                          <a:ln>
                            <a:noFill/>
                          </a:ln>
                          <a:solidFill>
                            <a:schemeClr val="tx1"/>
                          </a:solidFill>
                          <a:effectLst/>
                          <a:latin typeface="Arial" charset="0"/>
                        </a:rPr>
                        <a:t>Good improvement of response time compliance.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Continue to emphasize the importance of responding to EMS per our standard.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chemeClr val="tx1"/>
                          </a:solidFill>
                          <a:effectLst/>
                          <a:latin typeface="Arial" charset="0"/>
                        </a:rPr>
                        <a:t>Sustainment of efficient EMS delivery which allows us as a department to have a positive impact on patient survivability. </a:t>
                      </a:r>
                    </a:p>
                  </a:txBody>
                  <a:tcPr marL="91805" marR="91805" marT="45903" marB="45903" horzOverflow="overflow">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graphicFrame>
        <p:nvGraphicFramePr>
          <p:cNvPr id="8" name="Chart 7"/>
          <p:cNvGraphicFramePr>
            <a:graphicFrameLocks/>
          </p:cNvGraphicFramePr>
          <p:nvPr>
            <p:extLst>
              <p:ext uri="{D42A27DB-BD31-4B8C-83A1-F6EECF244321}">
                <p14:modId xmlns:p14="http://schemas.microsoft.com/office/powerpoint/2010/main" val="3929991528"/>
              </p:ext>
            </p:extLst>
          </p:nvPr>
        </p:nvGraphicFramePr>
        <p:xfrm>
          <a:off x="0" y="1914525"/>
          <a:ext cx="9231041" cy="3150394"/>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p:nvPr/>
        </p:nvPicPr>
        <p:blipFill>
          <a:blip r:embed="rId4" cstate="print">
            <a:extLst>
              <a:ext uri="{28A0092B-C50C-407E-A947-70E740481C1C}">
                <a14:useLocalDpi xmlns:a14="http://schemas.microsoft.com/office/drawing/2010/main" val="0"/>
              </a:ext>
            </a:extLst>
          </a:blip>
          <a:stretch>
            <a:fillRect/>
          </a:stretch>
        </p:blipFill>
        <p:spPr bwMode="auto">
          <a:xfrm>
            <a:off x="8489769" y="320567"/>
            <a:ext cx="616444" cy="810945"/>
          </a:xfrm>
          <a:prstGeom prst="rect">
            <a:avLst/>
          </a:prstGeom>
          <a:noFill/>
          <a:ln>
            <a:noFill/>
          </a:ln>
        </p:spPr>
      </p:pic>
    </p:spTree>
    <p:extLst>
      <p:ext uri="{BB962C8B-B14F-4D97-AF65-F5344CB8AC3E}">
        <p14:creationId xmlns:p14="http://schemas.microsoft.com/office/powerpoint/2010/main" val="4204088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ctrTitle"/>
          </p:nvPr>
        </p:nvSpPr>
        <p:spPr/>
        <p:txBody>
          <a:bodyPr/>
          <a:lstStyle/>
          <a:p>
            <a:pPr eaLnBrk="1" hangingPunct="1"/>
            <a:r>
              <a:rPr lang="en-US" dirty="0"/>
              <a:t> </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dirty="0"/>
          </a:p>
        </p:txBody>
      </p:sp>
      <p:graphicFrame>
        <p:nvGraphicFramePr>
          <p:cNvPr id="4" name="Group 89"/>
          <p:cNvGraphicFramePr>
            <a:graphicFrameLocks noGrp="1"/>
          </p:cNvGraphicFramePr>
          <p:nvPr>
            <p:extLst>
              <p:ext uri="{D42A27DB-BD31-4B8C-83A1-F6EECF244321}">
                <p14:modId xmlns:p14="http://schemas.microsoft.com/office/powerpoint/2010/main" val="2756416649"/>
              </p:ext>
            </p:extLst>
          </p:nvPr>
        </p:nvGraphicFramePr>
        <p:xfrm>
          <a:off x="5" y="1"/>
          <a:ext cx="9259528" cy="7196136"/>
        </p:xfrm>
        <a:graphic>
          <a:graphicData uri="http://schemas.openxmlformats.org/drawingml/2006/table">
            <a:tbl>
              <a:tblPr/>
              <a:tblGrid>
                <a:gridCol w="2418551">
                  <a:extLst>
                    <a:ext uri="{9D8B030D-6E8A-4147-A177-3AD203B41FA5}">
                      <a16:colId xmlns:a16="http://schemas.microsoft.com/office/drawing/2014/main" xmlns="" val="20000"/>
                    </a:ext>
                  </a:extLst>
                </a:gridCol>
                <a:gridCol w="1034227">
                  <a:extLst>
                    <a:ext uri="{9D8B030D-6E8A-4147-A177-3AD203B41FA5}">
                      <a16:colId xmlns:a16="http://schemas.microsoft.com/office/drawing/2014/main" xmlns="" val="20001"/>
                    </a:ext>
                  </a:extLst>
                </a:gridCol>
                <a:gridCol w="2329277">
                  <a:extLst>
                    <a:ext uri="{9D8B030D-6E8A-4147-A177-3AD203B41FA5}">
                      <a16:colId xmlns:a16="http://schemas.microsoft.com/office/drawing/2014/main" xmlns="" val="20002"/>
                    </a:ext>
                  </a:extLst>
                </a:gridCol>
                <a:gridCol w="117205">
                  <a:extLst>
                    <a:ext uri="{9D8B030D-6E8A-4147-A177-3AD203B41FA5}">
                      <a16:colId xmlns:a16="http://schemas.microsoft.com/office/drawing/2014/main" xmlns="" val="20003"/>
                    </a:ext>
                  </a:extLst>
                </a:gridCol>
                <a:gridCol w="2291092">
                  <a:extLst>
                    <a:ext uri="{9D8B030D-6E8A-4147-A177-3AD203B41FA5}">
                      <a16:colId xmlns:a16="http://schemas.microsoft.com/office/drawing/2014/main" xmlns="" val="20004"/>
                    </a:ext>
                  </a:extLst>
                </a:gridCol>
                <a:gridCol w="1069176">
                  <a:extLst>
                    <a:ext uri="{9D8B030D-6E8A-4147-A177-3AD203B41FA5}">
                      <a16:colId xmlns:a16="http://schemas.microsoft.com/office/drawing/2014/main" xmlns="" val="20005"/>
                    </a:ext>
                  </a:extLst>
                </a:gridCol>
              </a:tblGrid>
              <a:tr h="520311">
                <a:tc rowSpan="2"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rgbClr val="FF0000"/>
                          </a:solidFill>
                          <a:effectLst/>
                          <a:latin typeface="Arial" charset="0"/>
                        </a:rPr>
                        <a:t>Fire Response Scorecard</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600" b="1" i="0" u="none" strike="noStrike" cap="none" normalizeH="0" baseline="0" dirty="0">
                          <a:ln>
                            <a:noFill/>
                          </a:ln>
                          <a:solidFill>
                            <a:schemeClr val="tx1"/>
                          </a:solidFill>
                          <a:effectLst/>
                          <a:latin typeface="Arial" charset="0"/>
                        </a:rPr>
                        <a:t>District 1</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rowSpan="2"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600" b="1"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Operational Performance Measure:</a:t>
                      </a:r>
                      <a:r>
                        <a:rPr kumimoji="0" lang="en-US" sz="1200" b="1" i="0" u="none" strike="noStrike" cap="none" normalizeH="0" baseline="0" dirty="0">
                          <a:ln>
                            <a:noFill/>
                          </a:ln>
                          <a:solidFill>
                            <a:srgbClr val="FF0000"/>
                          </a:solidFill>
                          <a:effectLst/>
                          <a:latin typeface="Arial" charset="0"/>
                        </a:rPr>
                        <a:t> </a:t>
                      </a:r>
                      <a:r>
                        <a:rPr kumimoji="0" lang="en-US" sz="1200" b="0" i="0" u="none" strike="noStrike" cap="none" normalizeH="0" baseline="0" dirty="0">
                          <a:ln>
                            <a:noFill/>
                          </a:ln>
                          <a:solidFill>
                            <a:schemeClr val="tx1"/>
                          </a:solidFill>
                          <a:effectLst/>
                          <a:latin typeface="Arial" charset="0"/>
                        </a:rPr>
                        <a:t>To measure the Response time of 4 firefighters or 1 Engine according ISO standards.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400" b="0" i="0" u="none" strike="noStrike" cap="none" normalizeH="0" baseline="0" dirty="0">
                        <a:ln>
                          <a:noFill/>
                        </a:ln>
                        <a:solidFill>
                          <a:schemeClr val="tx1"/>
                        </a:solidFill>
                        <a:effectLst/>
                        <a:latin typeface="Arial" charset="0"/>
                      </a:endParaRP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0"/>
                  </a:ext>
                </a:extLst>
              </a:tr>
              <a:tr h="520311">
                <a:tc gridSpan="2" vMerge="1">
                  <a:txBody>
                    <a:bodyPr/>
                    <a:lstStyle/>
                    <a:p>
                      <a:endParaRPr lang="en-US"/>
                    </a:p>
                  </a:txBody>
                  <a:tcPr/>
                </a:tc>
                <a:tc hMerge="1" vMerge="1">
                  <a:txBody>
                    <a:bodyPr/>
                    <a:lstStyle/>
                    <a:p>
                      <a:endParaRPr lang="en-US"/>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0" i="0" u="none" strike="noStrike" cap="none" normalizeH="0" baseline="0" dirty="0">
                          <a:ln>
                            <a:noFill/>
                          </a:ln>
                          <a:solidFill>
                            <a:srgbClr val="FF0000"/>
                          </a:solidFill>
                          <a:effectLst/>
                          <a:latin typeface="Arial" charset="0"/>
                        </a:rPr>
                        <a:t>Data Source:  </a:t>
                      </a:r>
                      <a:r>
                        <a:rPr kumimoji="0" lang="en-US" sz="1100" b="0" i="0" u="none" strike="noStrike" cap="none" normalizeH="0" baseline="0" dirty="0">
                          <a:ln>
                            <a:noFill/>
                          </a:ln>
                          <a:solidFill>
                            <a:schemeClr val="tx1"/>
                          </a:solidFill>
                          <a:effectLst/>
                          <a:latin typeface="Arial" charset="0"/>
                        </a:rPr>
                        <a:t>Firehouse Software</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Current Period: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cap="none" normalizeH="0" baseline="0" dirty="0">
                          <a:ln>
                            <a:noFill/>
                          </a:ln>
                          <a:solidFill>
                            <a:srgbClr val="FF0000"/>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04/01/2021 </a:t>
                      </a:r>
                      <a:r>
                        <a:rPr kumimoji="0" lang="en-US" sz="1200" b="0" i="0" u="none" strike="noStrike" cap="none" normalizeH="0" baseline="0" dirty="0">
                          <a:ln>
                            <a:noFill/>
                          </a:ln>
                          <a:solidFill>
                            <a:schemeClr val="tx1"/>
                          </a:solidFill>
                          <a:effectLst/>
                          <a:latin typeface="Arial" charset="0"/>
                        </a:rPr>
                        <a:t>- </a:t>
                      </a:r>
                      <a:r>
                        <a:rPr kumimoji="0" lang="en-US" sz="1200" b="0" i="0" u="none" strike="noStrike" cap="none" normalizeH="0" baseline="0" dirty="0" smtClean="0">
                          <a:ln>
                            <a:noFill/>
                          </a:ln>
                          <a:solidFill>
                            <a:schemeClr val="tx1"/>
                          </a:solidFill>
                          <a:effectLst/>
                          <a:latin typeface="Arial" charset="0"/>
                        </a:rPr>
                        <a:t>04/30/2021</a:t>
                      </a: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10001"/>
                  </a:ext>
                </a:extLst>
              </a:tr>
              <a:tr h="446202">
                <a:tc gridSpan="2">
                  <a:txBody>
                    <a:bodyPr/>
                    <a:lstStyle/>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HFD Strategic Priorities:  </a:t>
                      </a:r>
                    </a:p>
                    <a:p>
                      <a:pPr marL="0" marR="0" lvl="0" indent="0" algn="l" defTabSz="914400" rtl="0" eaLnBrk="1" fontAlgn="base" latinLnBrk="0" hangingPunct="1">
                        <a:lnSpc>
                          <a:spcPct val="90000"/>
                        </a:lnSpc>
                        <a:spcBef>
                          <a:spcPct val="0"/>
                        </a:spcBef>
                        <a:spcAft>
                          <a:spcPct val="0"/>
                        </a:spcAft>
                        <a:buClrTx/>
                        <a:buSzTx/>
                        <a:buFontTx/>
                        <a:buNone/>
                        <a:tabLst/>
                      </a:pPr>
                      <a:r>
                        <a:rPr kumimoji="0" lang="en-US" sz="1200" b="0" i="0" u="none" strike="noStrike" cap="none" normalizeH="0" baseline="0" dirty="0">
                          <a:ln>
                            <a:noFill/>
                          </a:ln>
                          <a:solidFill>
                            <a:schemeClr val="tx1"/>
                          </a:solidFill>
                          <a:effectLst/>
                          <a:latin typeface="Arial" charset="0"/>
                        </a:rPr>
                        <a:t>Provide Quality Emergency Services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9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a:ln>
                            <a:noFill/>
                          </a:ln>
                          <a:solidFill>
                            <a:srgbClr val="FF0000"/>
                          </a:solidFill>
                          <a:effectLst/>
                          <a:latin typeface="Arial" charset="0"/>
                        </a:rPr>
                        <a:t>Performance Target:</a:t>
                      </a:r>
                      <a:r>
                        <a:rPr kumimoji="0" lang="en-US" sz="1200" b="0" i="0" u="none" strike="noStrike" cap="none" normalizeH="0" baseline="0" dirty="0">
                          <a:ln>
                            <a:noFill/>
                          </a:ln>
                          <a:solidFill>
                            <a:schemeClr val="tx1"/>
                          </a:solidFill>
                          <a:effectLst/>
                          <a:latin typeface="Arial" charset="0"/>
                        </a:rPr>
                        <a:t> Arrival of 1 Engine in 6:20 minutes (ISO) 90% of time </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2"/>
                  </a:ext>
                </a:extLst>
              </a:tr>
              <a:tr h="3334130">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extLst>
                  <a:ext uri="{0D108BD9-81ED-4DB2-BD59-A6C34878D82A}">
                    <a16:rowId xmlns:a16="http://schemas.microsoft.com/office/drawing/2014/main" xmlns="" val="10003"/>
                  </a:ext>
                </a:extLst>
              </a:tr>
              <a:tr h="3506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Analysis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70C0"/>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400" b="1" i="0" u="none" strike="noStrike" cap="none" normalizeH="0" baseline="0" dirty="0">
                          <a:ln>
                            <a:noFill/>
                          </a:ln>
                          <a:solidFill>
                            <a:schemeClr val="bg1"/>
                          </a:solidFill>
                          <a:effectLst/>
                          <a:latin typeface="Arial" panose="020B0604020202020204" pitchFamily="34" charset="0"/>
                          <a:cs typeface="Arial" panose="020B0604020202020204" pitchFamily="34" charset="0"/>
                        </a:rPr>
                        <a:t>Recommendations</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0" lang="en-US" sz="1400" b="1" i="0" u="none" strike="noStrike" cap="none" normalizeH="0" baseline="0" dirty="0">
                        <a:ln>
                          <a:noFill/>
                        </a:ln>
                        <a:solidFill>
                          <a:schemeClr val="bg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0000"/>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1" i="0" u="none" strike="noStrike" cap="none" normalizeH="0" baseline="0" dirty="0">
                          <a:ln>
                            <a:noFill/>
                          </a:ln>
                          <a:solidFill>
                            <a:schemeClr val="bg1"/>
                          </a:solidFill>
                          <a:effectLst/>
                          <a:latin typeface="Arial" charset="0"/>
                        </a:rPr>
                        <a:t>Impact</a:t>
                      </a:r>
                    </a:p>
                  </a:txBody>
                  <a:tcPr marL="91805" marR="91805" marT="45903" marB="45903"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B050"/>
                    </a:solidFill>
                  </a:tcPr>
                </a:tc>
                <a:tc hMerge="1">
                  <a:txBody>
                    <a:bodyPr/>
                    <a:lstStyle/>
                    <a:p>
                      <a:endParaRPr lang="en-US"/>
                    </a:p>
                  </a:txBody>
                  <a:tcPr/>
                </a:tc>
                <a:extLst>
                  <a:ext uri="{0D108BD9-81ED-4DB2-BD59-A6C34878D82A}">
                    <a16:rowId xmlns:a16="http://schemas.microsoft.com/office/drawing/2014/main" xmlns="" val="10004"/>
                  </a:ext>
                </a:extLst>
              </a:tr>
              <a:tr h="2024558">
                <a:tc>
                  <a:txBody>
                    <a:bodyPr/>
                    <a:lstStyle/>
                    <a:p>
                      <a:pPr marL="171450" marR="0" lvl="0" indent="-171450" algn="l" defTabSz="914400" rtl="0" eaLnBrk="1" fontAlgn="base" latinLnBrk="0" hangingPunct="1">
                        <a:lnSpc>
                          <a:spcPct val="100000"/>
                        </a:lnSpc>
                        <a:spcBef>
                          <a:spcPct val="20000"/>
                        </a:spcBef>
                        <a:spcAft>
                          <a:spcPct val="0"/>
                        </a:spcAft>
                        <a:buClrTx/>
                        <a:buSzTx/>
                        <a:buFont typeface="Wingdings" pitchFamily="2" charset="2"/>
                        <a:buChar char="Ø"/>
                        <a:tabLst/>
                        <a:defRPr/>
                      </a:pPr>
                      <a:r>
                        <a:rPr kumimoji="0" lang="en-US" sz="1200" b="0" i="0" u="none" strike="noStrike" cap="none" normalizeH="0" baseline="0" dirty="0">
                          <a:ln>
                            <a:noFill/>
                          </a:ln>
                          <a:solidFill>
                            <a:schemeClr val="tx1"/>
                          </a:solidFill>
                          <a:effectLst/>
                          <a:latin typeface="Arial" charset="0"/>
                        </a:rPr>
                        <a:t>Excellent work. </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None/>
                        <a:tabLst/>
                      </a:pPr>
                      <a:r>
                        <a:rPr kumimoji="0" lang="en-US" sz="1200" b="0" i="0" u="none" strike="noStrike" cap="none" normalizeH="0" baseline="0" dirty="0">
                          <a:ln>
                            <a:noFill/>
                          </a:ln>
                          <a:solidFill>
                            <a:schemeClr val="tx1"/>
                          </a:solidFill>
                          <a:effectLst/>
                          <a:latin typeface="Arial" charset="0"/>
                        </a:rPr>
                        <a:t>Continue to reiterate the importance of response time compliance. </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None/>
                        <a:tabLst/>
                      </a:pPr>
                      <a:endParaRPr kumimoji="0" lang="en-US" sz="1200" b="0" i="0" u="none" strike="noStrike" cap="none" normalizeH="0" baseline="0" dirty="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2">
                        <a:lumMod val="20000"/>
                        <a:lumOff val="80000"/>
                      </a:schemeClr>
                    </a:solid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 typeface="Wingdings" pitchFamily="2" charset="2"/>
                        <a:buChar char="Ø"/>
                        <a:tabLst/>
                      </a:pPr>
                      <a:r>
                        <a:rPr kumimoji="0" lang="en-US" sz="1200" b="0" i="0" u="none" strike="noStrike" cap="none" normalizeH="0" baseline="0" dirty="0">
                          <a:ln>
                            <a:noFill/>
                          </a:ln>
                          <a:solidFill>
                            <a:srgbClr val="FF0000"/>
                          </a:solidFill>
                          <a:effectLst/>
                          <a:latin typeface="Arial" charset="0"/>
                        </a:rPr>
                        <a:t>Life safety stabilization </a:t>
                      </a:r>
                    </a:p>
                  </a:txBody>
                  <a:tcPr marL="91805" marR="91805" marT="45903" marB="45903"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3">
                        <a:lumMod val="40000"/>
                        <a:lumOff val="60000"/>
                      </a:schemeClr>
                    </a:solidFill>
                  </a:tcPr>
                </a:tc>
                <a:tc hMerge="1">
                  <a:txBody>
                    <a:bodyPr/>
                    <a:lstStyle/>
                    <a:p>
                      <a:endParaRPr lang="en-US"/>
                    </a:p>
                  </a:txBody>
                  <a:tcPr/>
                </a:tc>
                <a:extLst>
                  <a:ext uri="{0D108BD9-81ED-4DB2-BD59-A6C34878D82A}">
                    <a16:rowId xmlns:a16="http://schemas.microsoft.com/office/drawing/2014/main" xmlns="" val="10005"/>
                  </a:ext>
                </a:extLst>
              </a:tr>
            </a:tbl>
          </a:graphicData>
        </a:graphic>
      </p:graphicFrame>
      <p:graphicFrame>
        <p:nvGraphicFramePr>
          <p:cNvPr id="13" name="Chart 12"/>
          <p:cNvGraphicFramePr>
            <a:graphicFrameLocks/>
          </p:cNvGraphicFramePr>
          <p:nvPr>
            <p:extLst>
              <p:ext uri="{D42A27DB-BD31-4B8C-83A1-F6EECF244321}">
                <p14:modId xmlns:p14="http://schemas.microsoft.com/office/powerpoint/2010/main" val="3470584636"/>
              </p:ext>
            </p:extLst>
          </p:nvPr>
        </p:nvGraphicFramePr>
        <p:xfrm>
          <a:off x="-1" y="1476753"/>
          <a:ext cx="9259533" cy="3340515"/>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9"/>
          <p:cNvPicPr/>
          <p:nvPr/>
        </p:nvPicPr>
        <p:blipFill>
          <a:blip r:embed="rId4" cstate="print">
            <a:extLst>
              <a:ext uri="{28A0092B-C50C-407E-A947-70E740481C1C}">
                <a14:useLocalDpi xmlns:a14="http://schemas.microsoft.com/office/drawing/2010/main" val="0"/>
              </a:ext>
            </a:extLst>
          </a:blip>
          <a:stretch>
            <a:fillRect/>
          </a:stretch>
        </p:blipFill>
        <p:spPr bwMode="auto">
          <a:xfrm>
            <a:off x="8388830" y="149117"/>
            <a:ext cx="616444" cy="810945"/>
          </a:xfrm>
          <a:prstGeom prst="rect">
            <a:avLst/>
          </a:prstGeom>
          <a:noFill/>
          <a:ln>
            <a:noFill/>
          </a:ln>
        </p:spPr>
      </p:pic>
    </p:spTree>
    <p:extLst>
      <p:ext uri="{BB962C8B-B14F-4D97-AF65-F5344CB8AC3E}">
        <p14:creationId xmlns:p14="http://schemas.microsoft.com/office/powerpoint/2010/main" val="686186586"/>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69485</TotalTime>
  <Words>3427</Words>
  <Application>Microsoft Office PowerPoint</Application>
  <PresentationFormat>Custom</PresentationFormat>
  <Paragraphs>973</Paragraphs>
  <Slides>43</Slides>
  <Notes>40</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ＭＳ Ｐゴシック</vt:lpstr>
      <vt:lpstr>Arial</vt:lpstr>
      <vt:lpstr>Calibri</vt:lpstr>
      <vt:lpstr>Times New Roman</vt:lpstr>
      <vt:lpstr>Wingdings</vt:lpstr>
      <vt:lpstr>1_Office Theme</vt:lpstr>
      <vt:lpstr>City of Hartford  FIRE DEPARTMENT</vt:lpstr>
      <vt:lpstr>AGENDA</vt:lpstr>
      <vt:lpstr>Chief Reilly</vt:lpstr>
      <vt:lpstr>Chief Barco</vt:lpstr>
      <vt:lpstr>EMERGENCY SERVICES</vt:lpstr>
      <vt:lpstr>2020 FireStat Updates</vt:lpstr>
      <vt:lpstr> </vt:lpstr>
      <vt:lpstr>+</vt:lpstr>
      <vt:lpstr> </vt:lpstr>
      <vt:lpstr>+</vt:lpstr>
      <vt:lpstr> </vt:lpstr>
      <vt:lpstr>+</vt:lpstr>
      <vt:lpstr> </vt:lpstr>
      <vt:lpstr>+</vt:lpstr>
      <vt:lpstr> </vt:lpstr>
      <vt:lpstr>+</vt:lpstr>
      <vt:lpstr> </vt:lpstr>
      <vt:lpstr>+</vt:lpstr>
      <vt:lpstr> </vt:lpstr>
      <vt:lpstr>+</vt:lpstr>
      <vt:lpstr>COMMUNITY RISK REDUCTION – FIRE MARSHAL OFFICE</vt:lpstr>
      <vt:lpstr>  </vt:lpstr>
      <vt:lpstr>PowerPoint Presentation</vt:lpstr>
      <vt:lpstr>COMMUNITY RISK REDUCTION – SPECIAL SERVICES UNIT</vt:lpstr>
      <vt:lpstr>  </vt:lpstr>
      <vt:lpstr>TRAINING DIVISON</vt:lpstr>
      <vt:lpstr>  </vt:lpstr>
      <vt:lpstr>EQUIPMENT MAINTENANCE DIVISION</vt:lpstr>
      <vt:lpstr>  </vt:lpstr>
      <vt:lpstr>F.A.C.T. DIVISION</vt:lpstr>
      <vt:lpstr>  </vt:lpstr>
      <vt:lpstr>EMERGENCY RESPONSE DATA</vt:lpstr>
      <vt:lpstr>EMS April 2021</vt:lpstr>
      <vt:lpstr>Rescue Calls  April 2021</vt:lpstr>
      <vt:lpstr>Narcan Administered  April 2021</vt:lpstr>
      <vt:lpstr>Hazardous Materials  April 2021</vt:lpstr>
      <vt:lpstr>All Fires April 2021</vt:lpstr>
      <vt:lpstr>Area Survey March 2020</vt:lpstr>
      <vt:lpstr>Service Calls   April 2021</vt:lpstr>
      <vt:lpstr>Fire Alarms  April 2021</vt:lpstr>
      <vt:lpstr>Undefined Calls April 2021</vt:lpstr>
      <vt:lpstr>PowerPoint Presentation</vt:lpstr>
      <vt:lpstr>QUESTIONS/COMMENTS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Reginald Freeman</dc:creator>
  <cp:lastModifiedBy>Cieri, Leandro</cp:lastModifiedBy>
  <cp:revision>2023</cp:revision>
  <cp:lastPrinted>2021-02-03T21:20:23Z</cp:lastPrinted>
  <dcterms:created xsi:type="dcterms:W3CDTF">2011-11-14T19:06:25Z</dcterms:created>
  <dcterms:modified xsi:type="dcterms:W3CDTF">2021-05-18T01:41:44Z</dcterms:modified>
</cp:coreProperties>
</file>